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83" r:id="rId2"/>
  </p:sldMasterIdLst>
  <p:notesMasterIdLst>
    <p:notesMasterId r:id="rId115"/>
  </p:notesMasterIdLst>
  <p:sldIdLst>
    <p:sldId id="981" r:id="rId3"/>
    <p:sldId id="1268" r:id="rId4"/>
    <p:sldId id="766" r:id="rId5"/>
    <p:sldId id="315" r:id="rId6"/>
    <p:sldId id="691" r:id="rId7"/>
    <p:sldId id="303" r:id="rId8"/>
    <p:sldId id="750" r:id="rId9"/>
    <p:sldId id="304" r:id="rId10"/>
    <p:sldId id="305" r:id="rId11"/>
    <p:sldId id="306" r:id="rId12"/>
    <p:sldId id="307" r:id="rId13"/>
    <p:sldId id="425" r:id="rId14"/>
    <p:sldId id="502" r:id="rId15"/>
    <p:sldId id="564" r:id="rId16"/>
    <p:sldId id="566" r:id="rId17"/>
    <p:sldId id="565" r:id="rId18"/>
    <p:sldId id="575" r:id="rId19"/>
    <p:sldId id="550" r:id="rId20"/>
    <p:sldId id="316" r:id="rId21"/>
    <p:sldId id="285" r:id="rId22"/>
    <p:sldId id="286" r:id="rId23"/>
    <p:sldId id="287" r:id="rId24"/>
    <p:sldId id="288" r:id="rId25"/>
    <p:sldId id="767" r:id="rId26"/>
    <p:sldId id="289" r:id="rId27"/>
    <p:sldId id="290" r:id="rId28"/>
    <p:sldId id="292" r:id="rId29"/>
    <p:sldId id="293" r:id="rId30"/>
    <p:sldId id="646" r:id="rId31"/>
    <p:sldId id="295" r:id="rId32"/>
    <p:sldId id="296" r:id="rId33"/>
    <p:sldId id="297" r:id="rId34"/>
    <p:sldId id="651" r:id="rId35"/>
    <p:sldId id="626" r:id="rId36"/>
    <p:sldId id="657" r:id="rId37"/>
    <p:sldId id="627" r:id="rId38"/>
    <p:sldId id="628" r:id="rId39"/>
    <p:sldId id="629" r:id="rId40"/>
    <p:sldId id="692" r:id="rId41"/>
    <p:sldId id="693" r:id="rId42"/>
    <p:sldId id="698" r:id="rId43"/>
    <p:sldId id="696" r:id="rId44"/>
    <p:sldId id="699" r:id="rId45"/>
    <p:sldId id="700" r:id="rId46"/>
    <p:sldId id="702" r:id="rId47"/>
    <p:sldId id="301" r:id="rId48"/>
    <p:sldId id="703" r:id="rId49"/>
    <p:sldId id="704" r:id="rId50"/>
    <p:sldId id="261" r:id="rId51"/>
    <p:sldId id="267"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98" r:id="rId69"/>
    <p:sldId id="299" r:id="rId70"/>
    <p:sldId id="300" r:id="rId71"/>
    <p:sldId id="760" r:id="rId72"/>
    <p:sldId id="762" r:id="rId73"/>
    <p:sldId id="763" r:id="rId74"/>
    <p:sldId id="761" r:id="rId75"/>
    <p:sldId id="318" r:id="rId76"/>
    <p:sldId id="765" r:id="rId77"/>
    <p:sldId id="320" r:id="rId78"/>
    <p:sldId id="1240" r:id="rId79"/>
    <p:sldId id="259" r:id="rId80"/>
    <p:sldId id="260" r:id="rId81"/>
    <p:sldId id="263" r:id="rId82"/>
    <p:sldId id="1245" r:id="rId83"/>
    <p:sldId id="1244" r:id="rId84"/>
    <p:sldId id="1247" r:id="rId85"/>
    <p:sldId id="1201" r:id="rId86"/>
    <p:sldId id="1246" r:id="rId87"/>
    <p:sldId id="1249" r:id="rId88"/>
    <p:sldId id="1250" r:id="rId89"/>
    <p:sldId id="1136" r:id="rId90"/>
    <p:sldId id="1251" r:id="rId91"/>
    <p:sldId id="1252" r:id="rId92"/>
    <p:sldId id="1253" r:id="rId93"/>
    <p:sldId id="1138" r:id="rId94"/>
    <p:sldId id="302" r:id="rId95"/>
    <p:sldId id="1257" r:id="rId96"/>
    <p:sldId id="1258" r:id="rId97"/>
    <p:sldId id="1259" r:id="rId98"/>
    <p:sldId id="1134" r:id="rId99"/>
    <p:sldId id="1260" r:id="rId100"/>
    <p:sldId id="1135" r:id="rId101"/>
    <p:sldId id="1261" r:id="rId102"/>
    <p:sldId id="291" r:id="rId103"/>
    <p:sldId id="1152" r:id="rId104"/>
    <p:sldId id="1133" r:id="rId105"/>
    <p:sldId id="1262" r:id="rId106"/>
    <p:sldId id="390" r:id="rId107"/>
    <p:sldId id="329" r:id="rId108"/>
    <p:sldId id="1029" r:id="rId109"/>
    <p:sldId id="294" r:id="rId110"/>
    <p:sldId id="1263" r:id="rId111"/>
    <p:sldId id="1264" r:id="rId112"/>
    <p:sldId id="1265" r:id="rId113"/>
    <p:sldId id="1203" r:id="rId114"/>
  </p:sldIdLst>
  <p:sldSz cx="9144000" cy="5143500" type="screen16x9"/>
  <p:notesSz cx="6858000" cy="9144000"/>
  <p:embeddedFontLst>
    <p:embeddedFont>
      <p:font typeface="Arial Nova Light" panose="020B0304020202020204" pitchFamily="34" charset="0"/>
      <p:regular r:id="rId116"/>
      <p:italic r:id="rId117"/>
    </p:embeddedFont>
    <p:embeddedFont>
      <p:font typeface="Calibri" panose="020F0502020204030204" pitchFamily="34" charset="0"/>
      <p:regular r:id="rId118"/>
      <p:bold r:id="rId119"/>
      <p:italic r:id="rId120"/>
      <p:boldItalic r:id="rId121"/>
    </p:embeddedFont>
    <p:embeddedFont>
      <p:font typeface="Caveat" panose="020B0604020202020204" charset="0"/>
      <p:regular r:id="rId122"/>
      <p:bold r:id="rId123"/>
    </p:embeddedFont>
    <p:embeddedFont>
      <p:font typeface="Gill Sans MT" panose="020B0502020104020203" pitchFamily="34" charset="0"/>
      <p:regular r:id="rId124"/>
      <p:bold r:id="rId125"/>
      <p:italic r:id="rId126"/>
      <p:boldItalic r:id="rId127"/>
    </p:embeddedFont>
    <p:embeddedFont>
      <p:font typeface="Lato" panose="020F0502020204030203" pitchFamily="34" charset="0"/>
      <p:regular r:id="rId128"/>
      <p:bold r:id="rId129"/>
      <p:italic r:id="rId130"/>
      <p:boldItalic r:id="rId131"/>
    </p:embeddedFont>
    <p:embeddedFont>
      <p:font typeface="Lato Black" panose="020F0502020204030203" pitchFamily="34" charset="0"/>
      <p:bold r:id="rId132"/>
      <p:boldItalic r:id="rId133"/>
    </p:embeddedFont>
    <p:embeddedFont>
      <p:font typeface="Raleway" pitchFamily="2" charset="0"/>
      <p:regular r:id="rId134"/>
      <p:bold r:id="rId135"/>
      <p:italic r:id="rId136"/>
      <p:boldItalic r:id="rId137"/>
    </p:embeddedFont>
    <p:embeddedFont>
      <p:font typeface="Roboto" panose="02000000000000000000" pitchFamily="2" charset="0"/>
      <p:regular r:id="rId138"/>
      <p:bold r:id="rId139"/>
    </p:embeddedFont>
    <p:embeddedFont>
      <p:font typeface="Roboto Black" panose="02000000000000000000" pitchFamily="2" charset="0"/>
      <p:bold r:id="rId140"/>
      <p:boldItalic r:id="rId141"/>
    </p:embeddedFont>
    <p:embeddedFont>
      <p:font typeface="Roboto Light" panose="02000000000000000000" pitchFamily="2" charset="0"/>
      <p:regular r:id="rId142"/>
      <p:italic r:id="rId143"/>
    </p:embeddedFont>
    <p:embeddedFont>
      <p:font typeface="Rockwell" panose="02060603020205020403" pitchFamily="18" charset="0"/>
      <p:regular r:id="rId144"/>
      <p:bold r:id="rId145"/>
      <p:italic r:id="rId146"/>
      <p:boldItalic r:id="rId147"/>
    </p:embeddedFont>
    <p:embeddedFont>
      <p:font typeface="Source Sans Pro" panose="020B0503030403020204" pitchFamily="34" charset="0"/>
      <p:regular r:id="rId148"/>
      <p:bold r:id="rId149"/>
      <p:italic r:id="rId150"/>
      <p:boldItalic r:id="rId151"/>
    </p:embeddedFont>
    <p:embeddedFont>
      <p:font typeface="Tahoma" panose="020B0604030504040204" pitchFamily="34" charset="0"/>
      <p:regular r:id="rId152"/>
      <p:bold r:id="rId1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4" roundtripDataSignature="AMtx7mgTwzHvWWerWNgnnUAjF1iRrs94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23.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13.fntdata"/><Relationship Id="rId149" Type="http://schemas.openxmlformats.org/officeDocument/2006/relationships/font" Target="fonts/font34.fntdata"/><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font" Target="fonts/font3.fntdata"/><Relationship Id="rId139" Type="http://schemas.openxmlformats.org/officeDocument/2006/relationships/font" Target="fonts/font24.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font" Target="fonts/font35.fntdata"/><Relationship Id="rId155"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9.fntdata"/><Relationship Id="rId129" Type="http://schemas.openxmlformats.org/officeDocument/2006/relationships/font" Target="fonts/font14.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25.fntdata"/><Relationship Id="rId145"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4.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5.fntdata"/><Relationship Id="rId135" Type="http://schemas.openxmlformats.org/officeDocument/2006/relationships/font" Target="fonts/font20.fntdata"/><Relationship Id="rId151" Type="http://schemas.openxmlformats.org/officeDocument/2006/relationships/font" Target="fonts/font36.fntdata"/><Relationship Id="rId156"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5.fntdata"/><Relationship Id="rId125" Type="http://schemas.openxmlformats.org/officeDocument/2006/relationships/font" Target="fonts/font10.fntdata"/><Relationship Id="rId141" Type="http://schemas.openxmlformats.org/officeDocument/2006/relationships/font" Target="fonts/font26.fntdata"/><Relationship Id="rId146" Type="http://schemas.openxmlformats.org/officeDocument/2006/relationships/font" Target="fonts/font3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131" Type="http://schemas.openxmlformats.org/officeDocument/2006/relationships/font" Target="fonts/font16.fntdata"/><Relationship Id="rId136" Type="http://schemas.openxmlformats.org/officeDocument/2006/relationships/font" Target="fonts/font21.fntdata"/><Relationship Id="rId15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3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1.fntdata"/><Relationship Id="rId147"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6.fntdata"/><Relationship Id="rId142" Type="http://schemas.openxmlformats.org/officeDocument/2006/relationships/font" Target="fonts/font2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fntdata"/><Relationship Id="rId137" Type="http://schemas.openxmlformats.org/officeDocument/2006/relationships/font" Target="fonts/font22.fntdata"/><Relationship Id="rId15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7.fntdata"/><Relationship Id="rId153" Type="http://schemas.openxmlformats.org/officeDocument/2006/relationships/font" Target="fonts/font3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7.fntdata"/><Relationship Id="rId143" Type="http://schemas.openxmlformats.org/officeDocument/2006/relationships/font" Target="fonts/font28.fntdata"/><Relationship Id="rId148" Type="http://schemas.openxmlformats.org/officeDocument/2006/relationships/font" Target="fonts/font33.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8.fntdata"/><Relationship Id="rId154" Type="http://customschemas.google.com/relationships/presentationmetadata" Target="meta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8.fntdata"/><Relationship Id="rId144" Type="http://schemas.openxmlformats.org/officeDocument/2006/relationships/font" Target="fonts/font29.fntdata"/><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4812" cy="3086100"/>
          </a:xfrm>
        </p:spPr>
      </p:sp>
      <p:sp>
        <p:nvSpPr>
          <p:cNvPr id="3" name="Notes Placeholder 2"/>
          <p:cNvSpPr>
            <a:spLocks noGrp="1"/>
          </p:cNvSpPr>
          <p:nvPr>
            <p:ph type="body" idx="1"/>
          </p:nvPr>
        </p:nvSpPr>
        <p:spPr/>
        <p:txBody>
          <a:bodyPr/>
          <a:lstStyle/>
          <a:p>
            <a:r>
              <a:rPr lang="en-US" dirty="0"/>
              <a:t>Walk you through a relatively new and rapidly changing research field</a:t>
            </a:r>
            <a:r>
              <a:rPr lang="en-US" baseline="0" dirty="0"/>
              <a:t> that has geography at its heart. It’s one that’s </a:t>
            </a:r>
            <a:r>
              <a:rPr lang="en-US" baseline="0" dirty="0" err="1"/>
              <a:t>focussed</a:t>
            </a:r>
            <a:r>
              <a:rPr lang="en-US" baseline="0" dirty="0"/>
              <a:t> on trying to improve the health and wellbeing of people everywhere – reducing inequalities and not leaving people behind.</a:t>
            </a:r>
            <a:endParaRPr lang="en-US" dirty="0"/>
          </a:p>
          <a:p>
            <a:endParaRPr lang="en-US" dirty="0"/>
          </a:p>
          <a:p>
            <a:endParaRPr lang="en-US" dirty="0"/>
          </a:p>
          <a:p>
            <a:r>
              <a:rPr lang="en-US" dirty="0"/>
              <a:t>This</a:t>
            </a:r>
            <a:r>
              <a:rPr lang="en-US" baseline="0" dirty="0"/>
              <a:t> presentation provides an overview of geospatial methods, drawing on ‘big data’ and other sources, for complimenting traditional sources of demographic data in building evidence bases for monitoring progress towards the SDGs at subnational scales, and designing strategies. The examples come from work being undertaken by the </a:t>
            </a:r>
            <a:r>
              <a:rPr lang="en-US" baseline="0" dirty="0" err="1"/>
              <a:t>WorldPop</a:t>
            </a:r>
            <a:r>
              <a:rPr lang="en-US" baseline="0" dirty="0"/>
              <a:t> project (</a:t>
            </a:r>
            <a:r>
              <a:rPr lang="en-US" baseline="0" dirty="0" err="1"/>
              <a:t>www.worldpop.org</a:t>
            </a:r>
            <a:r>
              <a:rPr lang="en-US" baseline="0" dirty="0"/>
              <a:t>) and the </a:t>
            </a:r>
            <a:r>
              <a:rPr lang="en-US" baseline="0" dirty="0" err="1"/>
              <a:t>Flowminder</a:t>
            </a:r>
            <a:r>
              <a:rPr lang="en-US" baseline="0" dirty="0"/>
              <a:t> Foundation (</a:t>
            </a:r>
            <a:r>
              <a:rPr lang="en-US" baseline="0" dirty="0" err="1"/>
              <a:t>www.flowminder.org</a:t>
            </a:r>
            <a:r>
              <a:rPr lang="en-US" baseline="0" dirty="0"/>
              <a:t>), which both focus on improving the spatial demographic evidence bases for low and middle income countries, partnering with national statistical agencies, UN organizations, mobile network operators and data providers to add value to traditional </a:t>
            </a:r>
            <a:r>
              <a:rPr lang="en-US" baseline="0" dirty="0" err="1"/>
              <a:t>datasources</a:t>
            </a:r>
            <a:r>
              <a:rPr lang="en-US" baseline="0" dirty="0"/>
              <a:t> and integrate them with novel </a:t>
            </a:r>
            <a:r>
              <a:rPr lang="en-US" baseline="0" dirty="0" err="1"/>
              <a:t>datasources</a:t>
            </a:r>
            <a:r>
              <a:rPr lang="en-US" baseline="0" dirty="0"/>
              <a:t> to fill gaps. </a:t>
            </a:r>
            <a:endParaRPr lang="en-US" dirty="0"/>
          </a:p>
        </p:txBody>
      </p:sp>
      <p:sp>
        <p:nvSpPr>
          <p:cNvPr id="4" name="Slide Number Placeholder 3"/>
          <p:cNvSpPr>
            <a:spLocks noGrp="1"/>
          </p:cNvSpPr>
          <p:nvPr>
            <p:ph type="sldNum" sz="quarter" idx="10"/>
          </p:nvPr>
        </p:nvSpPr>
        <p:spPr/>
        <p:txBody>
          <a:bodyPr/>
          <a:lstStyle/>
          <a:p>
            <a:fld id="{5BD9E371-AF36-4C07-B1CC-15965D486802}" type="slidenum">
              <a:rPr lang="en-GB" smtClean="0"/>
              <a:t>1</a:t>
            </a:fld>
            <a:endParaRPr lang="en-GB"/>
          </a:p>
        </p:txBody>
      </p:sp>
    </p:spTree>
    <p:extLst>
      <p:ext uri="{BB962C8B-B14F-4D97-AF65-F5344CB8AC3E}">
        <p14:creationId xmlns:p14="http://schemas.microsoft.com/office/powerpoint/2010/main" val="1613681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7dac72aa9e_0_1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7dac72aa9e_0_1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An alternative is datasets produced by WorldPop, using the top-down approach, which are available for all countries globally. These are based on population counts at the administrative unit level (typically from national population censuses) which are then disaggregated to produce gridded population estimates. This disaggregation is based on a range of covariates associated with population density, selected using a random-forest model.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As datasets using the top-down approach are based on existing population data, typically from censuses, if the publicly available admin unit data are outdated, at a coarse resolution or didn’t fully enumerate the population then these issues affect gridded datasets produced using the top-down approach also.</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
        <p:nvSpPr>
          <p:cNvPr id="620" name="Google Shape;620;g17dac72aa9e_0_13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11</a:t>
            </a:fld>
            <a:endParaRPr/>
          </a:p>
        </p:txBody>
      </p:sp>
    </p:spTree>
    <p:extLst>
      <p:ext uri="{BB962C8B-B14F-4D97-AF65-F5344CB8AC3E}">
        <p14:creationId xmlns:p14="http://schemas.microsoft.com/office/powerpoint/2010/main" val="1608026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D9E371-AF36-4C07-B1CC-15965D486802}" type="slidenum">
              <a:rPr lang="en-GB" smtClean="0"/>
              <a:t>12</a:t>
            </a:fld>
            <a:endParaRPr lang="en-GB"/>
          </a:p>
        </p:txBody>
      </p:sp>
    </p:spTree>
    <p:extLst>
      <p:ext uri="{BB962C8B-B14F-4D97-AF65-F5344CB8AC3E}">
        <p14:creationId xmlns:p14="http://schemas.microsoft.com/office/powerpoint/2010/main" val="4051636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r>
              <a:rPr lang="en-GB" sz="1100" dirty="0"/>
              <a:t>Our knowledge of human distribution in many areas of the World remains surprisingly poor. A variety of methods for converting population count data from irregular administrative units to regular grids have been developed since the 1990s and have led to the emergence of differing global gridded population datasets. </a:t>
            </a:r>
          </a:p>
          <a:p>
            <a:endParaRPr lang="fr-BE" sz="1100" dirty="0"/>
          </a:p>
          <a:p>
            <a:pPr defTabSz="844083">
              <a:defRPr/>
            </a:pPr>
            <a:r>
              <a:rPr lang="en-GB" sz="1100" dirty="0"/>
              <a:t>Population distribution modelling methods over large spatial scales rely on redistributing populations within census units to obtain continuous population surfaces, i.e. gridded datasets with a number of inhabitants per grid cell. Different interpolation methods have been typically used to reallocate populations within administrative units (figure 2):</a:t>
            </a:r>
          </a:p>
          <a:p>
            <a:pPr lvl="0">
              <a:buFont typeface="Arial" pitchFamily="34" charset="0"/>
              <a:buChar char="•"/>
            </a:pPr>
            <a:r>
              <a:rPr lang="en-GB" sz="1100" b="1" dirty="0"/>
              <a:t>Areal weighting</a:t>
            </a:r>
            <a:r>
              <a:rPr lang="en-GB" sz="1100" dirty="0"/>
              <a:t> assumes that the population is uniformly distributed within each administrative unit. The population assigned to a grid cell is simply the total population of the administrative unit divided by the number of cells in the administrative unit. Every grid cells of an administrative unit has therefore the same population value [45]. This method was used to construct the Gridded Population of the World (GPW) database, versions 2 and 3 [42, 46] (table 1).</a:t>
            </a:r>
          </a:p>
          <a:p>
            <a:pPr lvl="0">
              <a:buFont typeface="Arial" pitchFamily="34" charset="0"/>
              <a:buChar char="•"/>
            </a:pPr>
            <a:r>
              <a:rPr lang="en-GB" sz="1100" b="1" dirty="0" err="1"/>
              <a:t>Pycnophylactic</a:t>
            </a:r>
            <a:r>
              <a:rPr lang="en-GB" sz="1100" b="1" dirty="0"/>
              <a:t> interpolation </a:t>
            </a:r>
            <a:r>
              <a:rPr lang="en-GB" sz="1100" dirty="0"/>
              <a:t>starts with the areal weighted method, but smoothes population values using the weighted average of nearest neighbours, while preserving the summation of population data to the original population per areal unit [47]. </a:t>
            </a:r>
            <a:r>
              <a:rPr lang="en-GB" sz="1100" dirty="0" err="1"/>
              <a:t>Pycnophylactic</a:t>
            </a:r>
            <a:r>
              <a:rPr lang="en-GB" sz="1100" dirty="0"/>
              <a:t> interpolation was used to generate GPW version 1 [48, 49].</a:t>
            </a:r>
          </a:p>
          <a:p>
            <a:pPr lvl="0">
              <a:buFont typeface="Arial" pitchFamily="34" charset="0"/>
              <a:buChar char="•"/>
            </a:pPr>
            <a:r>
              <a:rPr lang="en-GB" sz="1100" b="1" dirty="0" err="1"/>
              <a:t>Dasymetric</a:t>
            </a:r>
            <a:r>
              <a:rPr lang="en-GB" sz="1100" b="1" dirty="0"/>
              <a:t> modelling </a:t>
            </a:r>
            <a:r>
              <a:rPr lang="en-GB" sz="1100" dirty="0"/>
              <a:t>involves using ancillary data – often this may include satellite derived land cover data – to redistribute populations within administrative units [45, 50]. Weightings are attributed to the different land cover classes and the population is redistributed accordingly. For example, the Global Rural Urban Mapping Project (GRUMP) uses a similar approach to GPW, but incorporates urban–rural extents and their corresponding populations in the spatial reallocation of census counts [43, 44]. The urban–rural extent information is generated by a variety of input data that include census data, online web sources and National Imagery and Mapping Agency (NIMA) database of populated places [46]. The recently produced </a:t>
            </a:r>
            <a:r>
              <a:rPr lang="en-GB" sz="1100" dirty="0" err="1"/>
              <a:t>AfriPop</a:t>
            </a:r>
            <a:r>
              <a:rPr lang="en-GB" sz="1100" dirty="0"/>
              <a:t> dataset [51], which covers the African continent at a fine spatial resolution, also used land cover data to redistribute populations [52]. Other kinds of ancillary data such as the slope or roads can be used for </a:t>
            </a:r>
            <a:r>
              <a:rPr lang="en-GB" sz="1100" dirty="0" err="1"/>
              <a:t>dasymetric</a:t>
            </a:r>
            <a:r>
              <a:rPr lang="en-GB" sz="1100" dirty="0"/>
              <a:t> mapping. </a:t>
            </a:r>
          </a:p>
          <a:p>
            <a:pPr lvl="0">
              <a:buFont typeface="Arial" pitchFamily="34" charset="0"/>
              <a:buChar char="•"/>
            </a:pPr>
            <a:r>
              <a:rPr lang="en-GB" sz="1100" dirty="0"/>
              <a:t>More sophisticated modelling approaches – called </a:t>
            </a:r>
            <a:r>
              <a:rPr lang="en-GB" sz="1100" b="1" dirty="0"/>
              <a:t>smart interpolation</a:t>
            </a:r>
            <a:r>
              <a:rPr lang="en-GB" sz="1100" dirty="0"/>
              <a:t> – involve modelling the </a:t>
            </a:r>
            <a:r>
              <a:rPr lang="en-GB" sz="1100" dirty="0" err="1"/>
              <a:t>finescale</a:t>
            </a:r>
            <a:r>
              <a:rPr lang="en-GB" sz="1100" dirty="0"/>
              <a:t> distribution of populations using a range of satellite and other ancillary data. For example, an accessibility surface developed from road networks and populated places can be used to redistribute people, as was done in the construction of the UNEP database [53–55]. The </a:t>
            </a:r>
            <a:r>
              <a:rPr lang="en-GB" sz="1100" dirty="0" err="1"/>
              <a:t>LandScan</a:t>
            </a:r>
            <a:r>
              <a:rPr lang="en-GB" sz="1100" dirty="0"/>
              <a:t> dataset is another example of smart interpolation, where various ancillary data such as roads, slope, land cover and </a:t>
            </a:r>
            <a:r>
              <a:rPr lang="en-GB" sz="1100" dirty="0" err="1"/>
              <a:t>nighttime</a:t>
            </a:r>
            <a:r>
              <a:rPr lang="en-GB" sz="1100" dirty="0"/>
              <a:t> lights are used to determine the probability of population occurrence in cells. Populations are spatially reallocated within each areal unit using modelling approaches based on these probability coefficients [56–58].</a:t>
            </a:r>
          </a:p>
          <a:p>
            <a:pPr defTabSz="844083">
              <a:defRPr/>
            </a:pPr>
            <a:endParaRPr lang="en-GB" sz="1100" dirty="0"/>
          </a:p>
          <a:p>
            <a:endParaRPr lang="en-GB" dirty="0"/>
          </a:p>
        </p:txBody>
      </p:sp>
      <p:sp>
        <p:nvSpPr>
          <p:cNvPr id="4" name="Slide Number Placeholder 3"/>
          <p:cNvSpPr>
            <a:spLocks noGrp="1"/>
          </p:cNvSpPr>
          <p:nvPr>
            <p:ph type="sldNum" sz="quarter" idx="10"/>
          </p:nvPr>
        </p:nvSpPr>
        <p:spPr/>
        <p:txBody>
          <a:bodyPr/>
          <a:lstStyle/>
          <a:p>
            <a:fld id="{72AE22D7-C8FE-48DB-971D-40E5BA1482EC}" type="slidenum">
              <a:rPr lang="fr-BE" smtClean="0"/>
              <a:pPr/>
              <a:t>13</a:t>
            </a:fld>
            <a:endParaRPr lang="fr-BE"/>
          </a:p>
        </p:txBody>
      </p:sp>
    </p:spTree>
    <p:extLst>
      <p:ext uri="{BB962C8B-B14F-4D97-AF65-F5344CB8AC3E}">
        <p14:creationId xmlns:p14="http://schemas.microsoft.com/office/powerpoint/2010/main" val="2279676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r>
              <a:rPr lang="en-GB" sz="1100" dirty="0"/>
              <a:t>Our knowledge of human distribution in many areas of the World remains surprisingly poor. A variety of methods for converting population count data from irregular administrative units to regular grids have been developed since the 1990s and have led to the emergence of differing global gridded population datasets. </a:t>
            </a:r>
          </a:p>
          <a:p>
            <a:endParaRPr lang="fr-BE" sz="1100" dirty="0"/>
          </a:p>
          <a:p>
            <a:pPr defTabSz="844083">
              <a:defRPr/>
            </a:pPr>
            <a:r>
              <a:rPr lang="en-GB" sz="1100" dirty="0"/>
              <a:t>Population distribution modelling methods over large spatial scales rely on redistributing populations within census units to obtain continuous population surfaces, i.e. gridded datasets with a number of inhabitants per grid cell. Different interpolation methods have been typically used to reallocate populations within administrative units (figure 2):</a:t>
            </a:r>
          </a:p>
          <a:p>
            <a:pPr lvl="0">
              <a:buFont typeface="Arial" pitchFamily="34" charset="0"/>
              <a:buChar char="•"/>
            </a:pPr>
            <a:r>
              <a:rPr lang="en-GB" sz="1100" b="1" dirty="0"/>
              <a:t>Areal weighting</a:t>
            </a:r>
            <a:r>
              <a:rPr lang="en-GB" sz="1100" dirty="0"/>
              <a:t> assumes that the population is uniformly distributed within each administrative unit. The population assigned to a grid cell is simply the total population of the administrative unit divided by the number of cells in the administrative unit. Every grid cells of an administrative unit has therefore the same population value [45]. This method was used to construct the Gridded Population of the World (GPW) database, versions 2 and 3 [42, 46] (table 1).</a:t>
            </a:r>
          </a:p>
          <a:p>
            <a:pPr lvl="0">
              <a:buFont typeface="Arial" pitchFamily="34" charset="0"/>
              <a:buChar char="•"/>
            </a:pPr>
            <a:r>
              <a:rPr lang="en-GB" sz="1100" b="1" dirty="0" err="1"/>
              <a:t>Pycnophylactic</a:t>
            </a:r>
            <a:r>
              <a:rPr lang="en-GB" sz="1100" b="1" dirty="0"/>
              <a:t> interpolation </a:t>
            </a:r>
            <a:r>
              <a:rPr lang="en-GB" sz="1100" dirty="0"/>
              <a:t>starts with the areal weighted method, but smoothes population values using the weighted average of nearest neighbours, while preserving the summation of population data to the original population per areal unit [47]. </a:t>
            </a:r>
            <a:r>
              <a:rPr lang="en-GB" sz="1100" dirty="0" err="1"/>
              <a:t>Pycnophylactic</a:t>
            </a:r>
            <a:r>
              <a:rPr lang="en-GB" sz="1100" dirty="0"/>
              <a:t> interpolation was used to generate GPW version 1 [48, 49].</a:t>
            </a:r>
          </a:p>
          <a:p>
            <a:pPr lvl="0">
              <a:buFont typeface="Arial" pitchFamily="34" charset="0"/>
              <a:buChar char="•"/>
            </a:pPr>
            <a:r>
              <a:rPr lang="en-GB" sz="1100" b="1" dirty="0" err="1"/>
              <a:t>Dasymetric</a:t>
            </a:r>
            <a:r>
              <a:rPr lang="en-GB" sz="1100" b="1" dirty="0"/>
              <a:t> modelling </a:t>
            </a:r>
            <a:r>
              <a:rPr lang="en-GB" sz="1100" dirty="0"/>
              <a:t>involves using ancillary data – often this may include satellite derived land cover data – to redistribute populations within administrative units [45, 50]. Weightings are attributed to the different land cover classes and the population is redistributed accordingly. For example, the Global Rural Urban Mapping Project (GRUMP) uses a similar approach to GPW, but incorporates urban–rural extents and their corresponding populations in the spatial reallocation of census counts [43, 44]. The urban–rural extent information is generated by a variety of input data that include census data, online web sources and National Imagery and Mapping Agency (NIMA) database of populated places [46]. The recently produced </a:t>
            </a:r>
            <a:r>
              <a:rPr lang="en-GB" sz="1100" dirty="0" err="1"/>
              <a:t>AfriPop</a:t>
            </a:r>
            <a:r>
              <a:rPr lang="en-GB" sz="1100" dirty="0"/>
              <a:t> dataset [51], which covers the African continent at a fine spatial resolution, also used land cover data to redistribute populations [52]. Other kinds of ancillary data such as the slope or roads can be used for </a:t>
            </a:r>
            <a:r>
              <a:rPr lang="en-GB" sz="1100" dirty="0" err="1"/>
              <a:t>dasymetric</a:t>
            </a:r>
            <a:r>
              <a:rPr lang="en-GB" sz="1100" dirty="0"/>
              <a:t> mapping. </a:t>
            </a:r>
          </a:p>
          <a:p>
            <a:pPr lvl="0">
              <a:buFont typeface="Arial" pitchFamily="34" charset="0"/>
              <a:buChar char="•"/>
            </a:pPr>
            <a:r>
              <a:rPr lang="en-GB" sz="1100" dirty="0"/>
              <a:t>More sophisticated modelling approaches – called </a:t>
            </a:r>
            <a:r>
              <a:rPr lang="en-GB" sz="1100" b="1" dirty="0"/>
              <a:t>smart interpolation</a:t>
            </a:r>
            <a:r>
              <a:rPr lang="en-GB" sz="1100" dirty="0"/>
              <a:t> – involve modelling the </a:t>
            </a:r>
            <a:r>
              <a:rPr lang="en-GB" sz="1100" dirty="0" err="1"/>
              <a:t>finescale</a:t>
            </a:r>
            <a:r>
              <a:rPr lang="en-GB" sz="1100" dirty="0"/>
              <a:t> distribution of populations using a range of satellite and other ancillary data. For example, an accessibility surface developed from road networks and populated places can be used to redistribute people, as was done in the construction of the UNEP database [53–55]. The </a:t>
            </a:r>
            <a:r>
              <a:rPr lang="en-GB" sz="1100" dirty="0" err="1"/>
              <a:t>LandScan</a:t>
            </a:r>
            <a:r>
              <a:rPr lang="en-GB" sz="1100" dirty="0"/>
              <a:t> dataset is another example of smart interpolation, where various ancillary data such as roads, slope, land cover and </a:t>
            </a:r>
            <a:r>
              <a:rPr lang="en-GB" sz="1100" dirty="0" err="1"/>
              <a:t>nighttime</a:t>
            </a:r>
            <a:r>
              <a:rPr lang="en-GB" sz="1100" dirty="0"/>
              <a:t> lights are used to determine the probability of population occurrence in cells. Populations are spatially reallocated within each areal unit using modelling approaches based on these probability coefficients [56–58].</a:t>
            </a:r>
          </a:p>
          <a:p>
            <a:pPr defTabSz="844083">
              <a:defRPr/>
            </a:pPr>
            <a:endParaRPr lang="en-GB" sz="1100" dirty="0"/>
          </a:p>
          <a:p>
            <a:endParaRPr lang="en-GB" dirty="0"/>
          </a:p>
        </p:txBody>
      </p:sp>
      <p:sp>
        <p:nvSpPr>
          <p:cNvPr id="4" name="Slide Number Placeholder 3"/>
          <p:cNvSpPr>
            <a:spLocks noGrp="1"/>
          </p:cNvSpPr>
          <p:nvPr>
            <p:ph type="sldNum" sz="quarter" idx="10"/>
          </p:nvPr>
        </p:nvSpPr>
        <p:spPr/>
        <p:txBody>
          <a:bodyPr/>
          <a:lstStyle/>
          <a:p>
            <a:fld id="{72AE22D7-C8FE-48DB-971D-40E5BA1482EC}" type="slidenum">
              <a:rPr lang="fr-BE" smtClean="0"/>
              <a:pPr/>
              <a:t>15</a:t>
            </a:fld>
            <a:endParaRPr lang="fr-BE"/>
          </a:p>
        </p:txBody>
      </p:sp>
    </p:spTree>
    <p:extLst>
      <p:ext uri="{BB962C8B-B14F-4D97-AF65-F5344CB8AC3E}">
        <p14:creationId xmlns:p14="http://schemas.microsoft.com/office/powerpoint/2010/main" val="3273452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r>
              <a:rPr lang="en-GB" sz="1100" dirty="0"/>
              <a:t>Our knowledge of human distribution in many areas of the World remains surprisingly poor. A variety of methods for converting population count data from irregular administrative units to regular grids have been developed since the 1990s and have led to the emergence of differing global gridded population datasets. </a:t>
            </a:r>
          </a:p>
          <a:p>
            <a:endParaRPr lang="fr-BE" sz="1100" dirty="0"/>
          </a:p>
          <a:p>
            <a:pPr defTabSz="844083">
              <a:defRPr/>
            </a:pPr>
            <a:r>
              <a:rPr lang="en-GB" sz="1100" dirty="0"/>
              <a:t>Population distribution modelling methods over large spatial scales rely on redistributing populations within census units to obtain continuous population surfaces, i.e. gridded datasets with a number of inhabitants per grid cell. Different interpolation methods have been typically used to reallocate populations within administrative units (figure 2):</a:t>
            </a:r>
          </a:p>
          <a:p>
            <a:pPr lvl="0">
              <a:buFont typeface="Arial" pitchFamily="34" charset="0"/>
              <a:buChar char="•"/>
            </a:pPr>
            <a:r>
              <a:rPr lang="en-GB" sz="1100" b="1" dirty="0"/>
              <a:t>Areal weighting</a:t>
            </a:r>
            <a:r>
              <a:rPr lang="en-GB" sz="1100" dirty="0"/>
              <a:t> assumes that the population is uniformly distributed within each administrative unit. The population assigned to a grid cell is simply the total population of the administrative unit divided by the number of cells in the administrative unit. Every grid cells of an administrative unit has therefore the same population value [45]. This method was used to construct the Gridded Population of the World (GPW) database, versions 2 and 3 [42, 46] (table 1).</a:t>
            </a:r>
          </a:p>
          <a:p>
            <a:pPr lvl="0">
              <a:buFont typeface="Arial" pitchFamily="34" charset="0"/>
              <a:buChar char="•"/>
            </a:pPr>
            <a:r>
              <a:rPr lang="en-GB" sz="1100" b="1" dirty="0" err="1"/>
              <a:t>Pycnophylactic</a:t>
            </a:r>
            <a:r>
              <a:rPr lang="en-GB" sz="1100" b="1" dirty="0"/>
              <a:t> interpolation </a:t>
            </a:r>
            <a:r>
              <a:rPr lang="en-GB" sz="1100" dirty="0"/>
              <a:t>starts with the areal weighted method, but smoothes population values using the weighted average of nearest neighbours, while preserving the summation of population data to the original population per areal unit [47]. </a:t>
            </a:r>
            <a:r>
              <a:rPr lang="en-GB" sz="1100" dirty="0" err="1"/>
              <a:t>Pycnophylactic</a:t>
            </a:r>
            <a:r>
              <a:rPr lang="en-GB" sz="1100" dirty="0"/>
              <a:t> interpolation was used to generate GPW version 1 [48, 49].</a:t>
            </a:r>
          </a:p>
          <a:p>
            <a:pPr lvl="0">
              <a:buFont typeface="Arial" pitchFamily="34" charset="0"/>
              <a:buChar char="•"/>
            </a:pPr>
            <a:r>
              <a:rPr lang="en-GB" sz="1100" b="1" dirty="0" err="1"/>
              <a:t>Dasymetric</a:t>
            </a:r>
            <a:r>
              <a:rPr lang="en-GB" sz="1100" b="1" dirty="0"/>
              <a:t> modelling </a:t>
            </a:r>
            <a:r>
              <a:rPr lang="en-GB" sz="1100" dirty="0"/>
              <a:t>involves using ancillary data – often this may include satellite derived land cover data – to redistribute populations within administrative units [45, 50]. Weightings are attributed to the different land cover classes and the population is redistributed accordingly. For example, the Global Rural Urban Mapping Project (GRUMP) uses a similar approach to GPW, but incorporates urban–rural extents and their corresponding populations in the spatial reallocation of census counts [43, 44]. The urban–rural extent information is generated by a variety of input data that include census data, online web sources and National Imagery and Mapping Agency (NIMA) database of populated places [46]. The recently produced </a:t>
            </a:r>
            <a:r>
              <a:rPr lang="en-GB" sz="1100" dirty="0" err="1"/>
              <a:t>AfriPop</a:t>
            </a:r>
            <a:r>
              <a:rPr lang="en-GB" sz="1100" dirty="0"/>
              <a:t> dataset [51], which covers the African continent at a fine spatial resolution, also used land cover data to redistribute populations [52]. Other kinds of ancillary data such as the slope or roads can be used for </a:t>
            </a:r>
            <a:r>
              <a:rPr lang="en-GB" sz="1100" dirty="0" err="1"/>
              <a:t>dasymetric</a:t>
            </a:r>
            <a:r>
              <a:rPr lang="en-GB" sz="1100" dirty="0"/>
              <a:t> mapping. </a:t>
            </a:r>
          </a:p>
          <a:p>
            <a:pPr lvl="0">
              <a:buFont typeface="Arial" pitchFamily="34" charset="0"/>
              <a:buChar char="•"/>
            </a:pPr>
            <a:r>
              <a:rPr lang="en-GB" sz="1100" dirty="0"/>
              <a:t>More sophisticated modelling approaches – called </a:t>
            </a:r>
            <a:r>
              <a:rPr lang="en-GB" sz="1100" b="1" dirty="0"/>
              <a:t>smart interpolation</a:t>
            </a:r>
            <a:r>
              <a:rPr lang="en-GB" sz="1100" dirty="0"/>
              <a:t> – involve modelling the </a:t>
            </a:r>
            <a:r>
              <a:rPr lang="en-GB" sz="1100" dirty="0" err="1"/>
              <a:t>finescale</a:t>
            </a:r>
            <a:r>
              <a:rPr lang="en-GB" sz="1100" dirty="0"/>
              <a:t> distribution of populations using a range of satellite and other ancillary data. For example, an accessibility surface developed from road networks and populated places can be used to redistribute people, as was done in the construction of the UNEP database [53–55]. The </a:t>
            </a:r>
            <a:r>
              <a:rPr lang="en-GB" sz="1100" dirty="0" err="1"/>
              <a:t>LandScan</a:t>
            </a:r>
            <a:r>
              <a:rPr lang="en-GB" sz="1100" dirty="0"/>
              <a:t> dataset is another example of smart interpolation, where various ancillary data such as roads, slope, land cover and </a:t>
            </a:r>
            <a:r>
              <a:rPr lang="en-GB" sz="1100" dirty="0" err="1"/>
              <a:t>nighttime</a:t>
            </a:r>
            <a:r>
              <a:rPr lang="en-GB" sz="1100" dirty="0"/>
              <a:t> lights are used to determine the probability of population occurrence in cells. Populations are spatially reallocated within each areal unit using modelling approaches based on these probability coefficients [56–58].</a:t>
            </a:r>
          </a:p>
          <a:p>
            <a:pPr defTabSz="844083">
              <a:defRPr/>
            </a:pPr>
            <a:endParaRPr lang="en-GB" sz="1100" dirty="0"/>
          </a:p>
          <a:p>
            <a:endParaRPr lang="en-GB" dirty="0"/>
          </a:p>
        </p:txBody>
      </p:sp>
      <p:sp>
        <p:nvSpPr>
          <p:cNvPr id="4" name="Slide Number Placeholder 3"/>
          <p:cNvSpPr>
            <a:spLocks noGrp="1"/>
          </p:cNvSpPr>
          <p:nvPr>
            <p:ph type="sldNum" sz="quarter" idx="10"/>
          </p:nvPr>
        </p:nvSpPr>
        <p:spPr/>
        <p:txBody>
          <a:bodyPr/>
          <a:lstStyle/>
          <a:p>
            <a:fld id="{72AE22D7-C8FE-48DB-971D-40E5BA1482EC}" type="slidenum">
              <a:rPr lang="fr-BE" smtClean="0"/>
              <a:pPr/>
              <a:t>17</a:t>
            </a:fld>
            <a:endParaRPr lang="fr-BE"/>
          </a:p>
        </p:txBody>
      </p:sp>
    </p:spTree>
    <p:extLst>
      <p:ext uri="{BB962C8B-B14F-4D97-AF65-F5344CB8AC3E}">
        <p14:creationId xmlns:p14="http://schemas.microsoft.com/office/powerpoint/2010/main" val="77169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Mapping populations per</a:t>
            </a:r>
            <a:r>
              <a:rPr lang="en-US" baseline="0" dirty="0"/>
              <a:t> grid square provides a detailed and consistent dataset for integration with other </a:t>
            </a:r>
            <a:r>
              <a:rPr lang="en-US" baseline="0" dirty="0" err="1"/>
              <a:t>datasources</a:t>
            </a:r>
            <a:r>
              <a:rPr lang="en-US" baseline="0" dirty="0"/>
              <a:t> – e.g. population-environment interactions, healthcare access. Here, we show how aggregated census counts can be disaggregated to a grid square representation through exploiting the relationships between population densities and the range of satellite and GIS datasets presented earlier. The outputs are 100x100m estimates of total numbers of residents and their breakdowns by age and sex, as well as full metadata describing methods, input datasets and accuracy assessments, and are freely available from </a:t>
            </a:r>
            <a:r>
              <a:rPr lang="en-US" baseline="0" dirty="0" err="1"/>
              <a:t>www.worldpop.org</a:t>
            </a:r>
            <a:r>
              <a:rPr lang="en-US" baseline="0" dirty="0"/>
              <a:t>, while the computer code used to produce the outputs is freely available. As the approach is disaggregating counts from census data linked to administrative boundaries, the importance of using reliable census numbers enumerated at a high administrative unit level remain as a key determinant of outputs mapping accuracies. The output datasets have been used in multiple international reports by UN agencies and others, as well as substantial government usage within countries. This is being scaled globally to produce freely available gridded age-sex structured population data.</a:t>
            </a:r>
            <a:endParaRPr lang="en-US" dirty="0"/>
          </a:p>
        </p:txBody>
      </p:sp>
      <p:sp>
        <p:nvSpPr>
          <p:cNvPr id="4" name="Slide Number Placeholder 3"/>
          <p:cNvSpPr>
            <a:spLocks noGrp="1"/>
          </p:cNvSpPr>
          <p:nvPr>
            <p:ph type="sldNum" sz="quarter" idx="10"/>
          </p:nvPr>
        </p:nvSpPr>
        <p:spPr/>
        <p:txBody>
          <a:bodyPr/>
          <a:lstStyle/>
          <a:p>
            <a:fld id="{BA3C5C51-51C9-4676-8B32-0737E71175B7}" type="slidenum">
              <a:rPr lang="en-GB" smtClean="0"/>
              <a:t>18</a:t>
            </a:fld>
            <a:endParaRPr lang="en-GB"/>
          </a:p>
        </p:txBody>
      </p:sp>
    </p:spTree>
    <p:extLst>
      <p:ext uri="{BB962C8B-B14F-4D97-AF65-F5344CB8AC3E}">
        <p14:creationId xmlns:p14="http://schemas.microsoft.com/office/powerpoint/2010/main" val="64208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85577db7cb_0_17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6" name="Google Shape;666;g185577db7cb_0_17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67" name="Google Shape;667;g185577db7cb_0_17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85577db7cb_0_17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g185577db7cb_0_17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76" name="Google Shape;676;g185577db7cb_0_17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85577db7cb_0_18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g185577db7cb_0_18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85" name="Google Shape;685;g185577db7cb_0_18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85577db7cb_0_18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g185577db7cb_0_18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95" name="Google Shape;695;g185577db7cb_0_18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81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85577db7cb_0_17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g185577db7cb_0_17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76" name="Google Shape;676;g185577db7cb_0_17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1467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85577db7cb_0_18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g185577db7cb_0_18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05" name="Google Shape;705;g185577db7cb_0_18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85577db7cb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Google Shape;715;g185577db7cb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16" name="Google Shape;716;g185577db7cb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85577db7cb_0_20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g185577db7cb_0_20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38" name="Google Shape;738;g185577db7cb_0_20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85577db7cb_0_20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g185577db7cb_0_20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54" name="Google Shape;754;g185577db7cb_0_20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3C5C51-51C9-4676-8B32-0737E71175B7}" type="slidenum">
              <a:rPr lang="en-GB" smtClean="0"/>
              <a:t>29</a:t>
            </a:fld>
            <a:endParaRPr lang="en-GB"/>
          </a:p>
        </p:txBody>
      </p:sp>
    </p:spTree>
    <p:extLst>
      <p:ext uri="{BB962C8B-B14F-4D97-AF65-F5344CB8AC3E}">
        <p14:creationId xmlns:p14="http://schemas.microsoft.com/office/powerpoint/2010/main" val="288228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85577db7cb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85577db7cb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85577db7cb_0_2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85577db7cb_0_2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8668a18a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8668a18a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Start with census counts (relatively</a:t>
            </a:r>
            <a:r>
              <a:rPr lang="en-GB" baseline="0" dirty="0"/>
              <a:t> fine resolution counts here for Vietnam for this example, but many countries coarser than this)</a:t>
            </a:r>
            <a:endParaRPr lang="en-GB" dirty="0"/>
          </a:p>
        </p:txBody>
      </p:sp>
      <p:sp>
        <p:nvSpPr>
          <p:cNvPr id="4" name="Slide Number Placeholder 3"/>
          <p:cNvSpPr>
            <a:spLocks noGrp="1"/>
          </p:cNvSpPr>
          <p:nvPr>
            <p:ph type="sldNum" sz="quarter" idx="10"/>
          </p:nvPr>
        </p:nvSpPr>
        <p:spPr/>
        <p:txBody>
          <a:bodyPr/>
          <a:lstStyle/>
          <a:p>
            <a:fld id="{5BD9E371-AF36-4C07-B1CC-15965D486802}" type="slidenum">
              <a:rPr lang="en-GB" smtClean="0"/>
              <a:t>33</a:t>
            </a:fld>
            <a:endParaRPr lang="en-GB"/>
          </a:p>
        </p:txBody>
      </p:sp>
    </p:spTree>
    <p:extLst>
      <p:ext uri="{BB962C8B-B14F-4D97-AF65-F5344CB8AC3E}">
        <p14:creationId xmlns:p14="http://schemas.microsoft.com/office/powerpoint/2010/main" val="402056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7dac72aa9e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17dac72aa9e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83" name="Google Shape;283;g17dac72aa9e_0_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89899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3C5C51-51C9-4676-8B32-0737E71175B7}" type="slidenum">
              <a:rPr lang="en-GB" smtClean="0"/>
              <a:t>34</a:t>
            </a:fld>
            <a:endParaRPr lang="en-GB"/>
          </a:p>
        </p:txBody>
      </p:sp>
    </p:spTree>
    <p:extLst>
      <p:ext uri="{BB962C8B-B14F-4D97-AF65-F5344CB8AC3E}">
        <p14:creationId xmlns:p14="http://schemas.microsoft.com/office/powerpoint/2010/main" val="2284859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Land cover = one of many covariates</a:t>
            </a:r>
          </a:p>
        </p:txBody>
      </p:sp>
      <p:sp>
        <p:nvSpPr>
          <p:cNvPr id="4" name="Slide Number Placeholder 3"/>
          <p:cNvSpPr>
            <a:spLocks noGrp="1"/>
          </p:cNvSpPr>
          <p:nvPr>
            <p:ph type="sldNum" sz="quarter" idx="10"/>
          </p:nvPr>
        </p:nvSpPr>
        <p:spPr/>
        <p:txBody>
          <a:bodyPr/>
          <a:lstStyle/>
          <a:p>
            <a:fld id="{5BD9E371-AF36-4C07-B1CC-15965D486802}" type="slidenum">
              <a:rPr lang="en-GB" smtClean="0"/>
              <a:t>35</a:t>
            </a:fld>
            <a:endParaRPr lang="en-GB"/>
          </a:p>
        </p:txBody>
      </p:sp>
    </p:spTree>
    <p:extLst>
      <p:ext uri="{BB962C8B-B14F-4D97-AF65-F5344CB8AC3E}">
        <p14:creationId xmlns:p14="http://schemas.microsoft.com/office/powerpoint/2010/main" val="2346306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844083">
              <a:defRPr/>
            </a:pPr>
            <a:r>
              <a:rPr lang="en-GB" dirty="0"/>
              <a:t>Night</a:t>
            </a:r>
            <a:r>
              <a:rPr lang="en-GB" baseline="0" dirty="0"/>
              <a:t> lights </a:t>
            </a:r>
            <a:r>
              <a:rPr lang="en-GB" dirty="0"/>
              <a:t>= one of many covariates</a:t>
            </a:r>
          </a:p>
          <a:p>
            <a:endParaRPr lang="en-GB" dirty="0"/>
          </a:p>
        </p:txBody>
      </p:sp>
      <p:sp>
        <p:nvSpPr>
          <p:cNvPr id="4" name="Slide Number Placeholder 3"/>
          <p:cNvSpPr>
            <a:spLocks noGrp="1"/>
          </p:cNvSpPr>
          <p:nvPr>
            <p:ph type="sldNum" sz="quarter" idx="10"/>
          </p:nvPr>
        </p:nvSpPr>
        <p:spPr/>
        <p:txBody>
          <a:bodyPr/>
          <a:lstStyle/>
          <a:p>
            <a:fld id="{5BD9E371-AF36-4C07-B1CC-15965D486802}" type="slidenum">
              <a:rPr lang="en-GB" smtClean="0"/>
              <a:t>36</a:t>
            </a:fld>
            <a:endParaRPr lang="en-GB"/>
          </a:p>
        </p:txBody>
      </p:sp>
    </p:spTree>
    <p:extLst>
      <p:ext uri="{BB962C8B-B14F-4D97-AF65-F5344CB8AC3E}">
        <p14:creationId xmlns:p14="http://schemas.microsoft.com/office/powerpoint/2010/main" val="4102789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starting</a:t>
            </a:r>
            <a:r>
              <a:rPr lang="en-GB" baseline="0" dirty="0"/>
              <a:t> from aggregated counts like this…..</a:t>
            </a:r>
            <a:endParaRPr lang="en-GB" dirty="0"/>
          </a:p>
        </p:txBody>
      </p:sp>
      <p:sp>
        <p:nvSpPr>
          <p:cNvPr id="4" name="Slide Number Placeholder 3"/>
          <p:cNvSpPr>
            <a:spLocks noGrp="1"/>
          </p:cNvSpPr>
          <p:nvPr>
            <p:ph type="sldNum" sz="quarter" idx="10"/>
          </p:nvPr>
        </p:nvSpPr>
        <p:spPr/>
        <p:txBody>
          <a:bodyPr/>
          <a:lstStyle/>
          <a:p>
            <a:fld id="{5BD9E371-AF36-4C07-B1CC-15965D486802}" type="slidenum">
              <a:rPr lang="en-GB" smtClean="0"/>
              <a:t>37</a:t>
            </a:fld>
            <a:endParaRPr lang="en-GB"/>
          </a:p>
        </p:txBody>
      </p:sp>
    </p:spTree>
    <p:extLst>
      <p:ext uri="{BB962C8B-B14F-4D97-AF65-F5344CB8AC3E}">
        <p14:creationId xmlns:p14="http://schemas.microsoft.com/office/powerpoint/2010/main" val="1535894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 go to 100m estimates like this. Of course benefit of gridded data is summarisation</a:t>
            </a:r>
            <a:r>
              <a:rPr lang="en-GB" baseline="0" dirty="0"/>
              <a:t> by any admin unit, or other level of aggregation needed = flexibility.</a:t>
            </a:r>
            <a:endParaRPr lang="en-GB" dirty="0"/>
          </a:p>
        </p:txBody>
      </p:sp>
      <p:sp>
        <p:nvSpPr>
          <p:cNvPr id="4" name="Slide Number Placeholder 3"/>
          <p:cNvSpPr>
            <a:spLocks noGrp="1"/>
          </p:cNvSpPr>
          <p:nvPr>
            <p:ph type="sldNum" sz="quarter" idx="10"/>
          </p:nvPr>
        </p:nvSpPr>
        <p:spPr/>
        <p:txBody>
          <a:bodyPr/>
          <a:lstStyle/>
          <a:p>
            <a:fld id="{5BD9E371-AF36-4C07-B1CC-15965D486802}" type="slidenum">
              <a:rPr lang="en-GB" smtClean="0"/>
              <a:t>38</a:t>
            </a:fld>
            <a:endParaRPr lang="en-GB"/>
          </a:p>
        </p:txBody>
      </p:sp>
    </p:spTree>
    <p:extLst>
      <p:ext uri="{BB962C8B-B14F-4D97-AF65-F5344CB8AC3E}">
        <p14:creationId xmlns:p14="http://schemas.microsoft.com/office/powerpoint/2010/main" val="8182577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e4928512a_1_32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3e4928512a_1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e4928512a_1_35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3e4928512a_1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e4928512a_2_10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3e4928512a_2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GB" sz="1100" b="0" i="0" u="none" strike="noStrike" cap="none" dirty="0">
                <a:solidFill>
                  <a:schemeClr val="dk1"/>
                </a:solidFill>
                <a:latin typeface="Arial"/>
                <a:ea typeface="Arial"/>
                <a:cs typeface="Arial"/>
                <a:sym typeface="Arial"/>
              </a:rPr>
              <a:t>EA estimates are good, but gridded – advantages</a:t>
            </a:r>
          </a:p>
          <a:p>
            <a:pPr marL="0" marR="0" lvl="0" indent="0" algn="l" rtl="0">
              <a:spcBef>
                <a:spcPts val="0"/>
              </a:spcBef>
              <a:spcAft>
                <a:spcPts val="0"/>
              </a:spcAft>
              <a:buClr>
                <a:schemeClr val="dk1"/>
              </a:buClr>
              <a:buSzPts val="1100"/>
              <a:buFont typeface="Arial"/>
              <a:buNone/>
            </a:pPr>
            <a:r>
              <a:rPr lang="en-GB" sz="1100" b="0" i="0" u="none" strike="noStrike" cap="none" dirty="0">
                <a:solidFill>
                  <a:schemeClr val="dk1"/>
                </a:solidFill>
                <a:latin typeface="Arial"/>
                <a:ea typeface="Arial"/>
                <a:cs typeface="Arial"/>
                <a:sym typeface="Arial"/>
              </a:rPr>
              <a:t>Help to show within-EA variability e.g. non-settled areas</a:t>
            </a:r>
          </a:p>
          <a:p>
            <a:pPr marL="0" marR="0" lvl="0" indent="0" algn="l" rtl="0">
              <a:spcBef>
                <a:spcPts val="0"/>
              </a:spcBef>
              <a:spcAft>
                <a:spcPts val="0"/>
              </a:spcAft>
              <a:buClr>
                <a:schemeClr val="dk1"/>
              </a:buClr>
              <a:buSzPts val="1100"/>
              <a:buFont typeface="Arial"/>
              <a:buNone/>
            </a:pPr>
            <a:r>
              <a:rPr lang="en-GB" sz="1100" b="0" i="0" u="none" strike="noStrike" cap="none" dirty="0">
                <a:solidFill>
                  <a:schemeClr val="dk1"/>
                </a:solidFill>
                <a:latin typeface="Arial"/>
                <a:ea typeface="Arial"/>
                <a:cs typeface="Arial"/>
                <a:sym typeface="Arial"/>
              </a:rPr>
              <a:t>Urban vs rural – issues magnified where units are larger e.g. in rural areas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e4928512a_1_35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3e4928512a_1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78898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e4928512a_1_36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3e4928512a_1_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548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7dac72aa9e_0_5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g17dac72aa9e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628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3C5C51-51C9-4676-8B32-0737E71175B7}" type="slidenum">
              <a:rPr lang="en-GB" smtClean="0"/>
              <a:t>47</a:t>
            </a:fld>
            <a:endParaRPr lang="en-GB"/>
          </a:p>
        </p:txBody>
      </p:sp>
    </p:spTree>
    <p:extLst>
      <p:ext uri="{BB962C8B-B14F-4D97-AF65-F5344CB8AC3E}">
        <p14:creationId xmlns:p14="http://schemas.microsoft.com/office/powerpoint/2010/main" val="1375198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85577db7cb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85577db7cb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279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85577db7cb_0_1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85577db7cb_0_1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7b423492d1_0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7b423492d1_0_1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7b423492d1_0_1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7b423492d1_0_1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7b423492d1_0_1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7b423492d1_0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7b423492d1_0_1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7b423492d1_0_1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7b423492d1_0_2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7b423492d1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7b423492d1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7b423492d1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7b423492d1_0_2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7b423492d1_0_2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7dac72aa9e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g17dac72aa9e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56" name="Google Shape;556;g17dac72aa9e_0_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782995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7b423492d1_0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17b423492d1_0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7b423492d1_0_2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7b423492d1_0_2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7b423492d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7b423492d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7b423492d1_0_2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7b423492d1_0_2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7b423492d1_0_2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7b423492d1_0_2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7b423492d1_0_2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7b423492d1_0_2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17b423492d1_0_2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17b423492d1_0_2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17b423492d1_0_2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17b423492d1_0_2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7b423492d1_0_3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7b423492d1_0_3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7b423492d1_0_3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17b423492d1_0_3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3C5C51-51C9-4676-8B32-0737E71175B7}" type="slidenum">
              <a:rPr lang="en-GB" smtClean="0"/>
              <a:t>7</a:t>
            </a:fld>
            <a:endParaRPr lang="en-GB"/>
          </a:p>
        </p:txBody>
      </p:sp>
    </p:spTree>
    <p:extLst>
      <p:ext uri="{BB962C8B-B14F-4D97-AF65-F5344CB8AC3E}">
        <p14:creationId xmlns:p14="http://schemas.microsoft.com/office/powerpoint/2010/main" val="29244688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17b423492d1_0_3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17b423492d1_0_3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17b423492d1_0_3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17b423492d1_0_3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17b423492d1_0_3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17b423492d1_0_3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A3C5C51-51C9-4676-8B32-0737E71175B7}" type="slidenum">
              <a:rPr lang="en-GB" smtClean="0"/>
              <a:t>70</a:t>
            </a:fld>
            <a:endParaRPr lang="en-GB"/>
          </a:p>
        </p:txBody>
      </p:sp>
    </p:spTree>
    <p:extLst>
      <p:ext uri="{BB962C8B-B14F-4D97-AF65-F5344CB8AC3E}">
        <p14:creationId xmlns:p14="http://schemas.microsoft.com/office/powerpoint/2010/main" val="37004500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A3C5C51-51C9-4676-8B32-0737E71175B7}" type="slidenum">
              <a:rPr lang="en-GB" smtClean="0"/>
              <a:t>73</a:t>
            </a:fld>
            <a:endParaRPr lang="en-GB"/>
          </a:p>
        </p:txBody>
      </p:sp>
    </p:spTree>
    <p:extLst>
      <p:ext uri="{BB962C8B-B14F-4D97-AF65-F5344CB8AC3E}">
        <p14:creationId xmlns:p14="http://schemas.microsoft.com/office/powerpoint/2010/main" val="29769598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85577db7cb_0_1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85577db7cb_0_1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85577db7cb_0_1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85577db7cb_0_1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85577db7cb_0_1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85577db7cb_0_1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c53f26933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6c53f26933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[30s - overview only ]</a:t>
            </a:r>
            <a:endParaRPr/>
          </a:p>
          <a:p>
            <a:pPr marL="0" lvl="0" indent="0" algn="l" rtl="0">
              <a:spcBef>
                <a:spcPts val="0"/>
              </a:spcBef>
              <a:spcAft>
                <a:spcPts val="0"/>
              </a:spcAft>
              <a:buNone/>
            </a:pPr>
            <a:r>
              <a:rPr lang="en"/>
              <a:t>The bottom up modelling </a:t>
            </a:r>
            <a:r>
              <a:rPr lang="en">
                <a:solidFill>
                  <a:schemeClr val="dk1"/>
                </a:solidFill>
              </a:rPr>
              <a:t>combines data from localised population counts with satellite imagery into a statistical model that creates </a:t>
            </a:r>
            <a:r>
              <a:rPr lang="en" b="1">
                <a:solidFill>
                  <a:schemeClr val="dk1"/>
                </a:solidFill>
              </a:rPr>
              <a:t>gridded population estimates</a:t>
            </a:r>
            <a:r>
              <a:rPr lang="en">
                <a:solidFill>
                  <a:schemeClr val="dk1"/>
                </a:solidFill>
              </a:rPr>
              <a:t> at a 100x100m resolution. By matching data from satellites to data that’s verified on the ground through a microcensus (a microcensus being a set of complete population counts collected within small areas that are sampled from across a country), we can use that information in our model to estimate population data for areas that haven’t had a microcensus. </a:t>
            </a:r>
            <a:endParaRPr>
              <a:solidFill>
                <a:schemeClr val="dk1"/>
              </a:solidFill>
            </a:endParaRPr>
          </a:p>
          <a:p>
            <a:pPr marL="0" lvl="0" indent="0" algn="l" rtl="0">
              <a:spcBef>
                <a:spcPts val="0"/>
              </a:spcBef>
              <a:spcAft>
                <a:spcPts val="0"/>
              </a:spcAft>
              <a:buNone/>
            </a:pPr>
            <a:r>
              <a:rPr lang="en">
                <a:solidFill>
                  <a:schemeClr val="dk1"/>
                </a:solidFill>
              </a:rPr>
              <a:t>In this section, we will look in more detail over the input data required to produce gridded estimates. </a:t>
            </a:r>
            <a:endParaRPr>
              <a:solidFill>
                <a:schemeClr val="dk1"/>
              </a:solidFill>
            </a:endParaRPr>
          </a:p>
        </p:txBody>
      </p:sp>
    </p:spTree>
    <p:extLst>
      <p:ext uri="{BB962C8B-B14F-4D97-AF65-F5344CB8AC3E}">
        <p14:creationId xmlns:p14="http://schemas.microsoft.com/office/powerpoint/2010/main" val="17556383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db521af696_0_1005: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33" name="Google Shape;633;gdb521af696_0_100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996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7dac72aa9e_0_1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7dac72aa9e_0_12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This is an example of a dataset produced using “bottom-up” population modelling approaches. This approach starts with population counts for geographically well-defined sample locations. In the case of Zambia this data was from a range of household surveys, conducted by ZamStats, which included population enumeration.</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Worldpop then developed a statistical model using a range of geospatial covariates - factors which are associated with population density and distribution and which data are available for both survey locations and the rest of the country, enabling prediction of population for all areas of the country at approximately 100m spatial resolution……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
        <p:nvSpPr>
          <p:cNvPr id="571" name="Google Shape;571;g17dac72aa9e_0_12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8</a:t>
            </a:fld>
            <a:endParaRPr/>
          </a:p>
        </p:txBody>
      </p:sp>
    </p:spTree>
    <p:extLst>
      <p:ext uri="{BB962C8B-B14F-4D97-AF65-F5344CB8AC3E}">
        <p14:creationId xmlns:p14="http://schemas.microsoft.com/office/powerpoint/2010/main" val="25089676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db521af696_0_1058: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86" name="Google Shape;686;gdb521af696_0_105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12596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db521af696_0_1094: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22" name="Google Shape;722;gdb521af696_0_109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20373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db521af696_0_923: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51" name="Google Shape;551;gdb521af696_0_92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1832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db521af696_0_1122: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50" name="Google Shape;750;gdb521af696_0_112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5923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50e79c447_0_697:notes"/>
          <p:cNvSpPr>
            <a:spLocks noGrp="1" noRot="1" noChangeAspect="1"/>
          </p:cNvSpPr>
          <p:nvPr>
            <p:ph type="sldImg" idx="2"/>
          </p:nvPr>
        </p:nvSpPr>
        <p:spPr>
          <a:xfrm>
            <a:off x="931863" y="1052513"/>
            <a:ext cx="5054600" cy="2843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ge50e79c447_0_697:notes"/>
          <p:cNvSpPr txBox="1">
            <a:spLocks noGrp="1"/>
          </p:cNvSpPr>
          <p:nvPr>
            <p:ph type="body" idx="1"/>
          </p:nvPr>
        </p:nvSpPr>
        <p:spPr>
          <a:xfrm>
            <a:off x="691886" y="4053606"/>
            <a:ext cx="5535000" cy="3316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sv"/>
              <a:t>The white boxes show the model parameters. The dashed outlines the estimates </a:t>
            </a:r>
            <a:endParaRPr/>
          </a:p>
        </p:txBody>
      </p:sp>
      <p:sp>
        <p:nvSpPr>
          <p:cNvPr id="688" name="Google Shape;688;ge50e79c447_0_697:notes"/>
          <p:cNvSpPr txBox="1">
            <a:spLocks noGrp="1"/>
          </p:cNvSpPr>
          <p:nvPr>
            <p:ph type="sldNum" idx="12"/>
          </p:nvPr>
        </p:nvSpPr>
        <p:spPr>
          <a:xfrm>
            <a:off x="3919086" y="8000462"/>
            <a:ext cx="2998200" cy="422400"/>
          </a:xfrm>
          <a:prstGeom prst="rect">
            <a:avLst/>
          </a:prstGeom>
          <a:noFill/>
          <a:ln>
            <a:noFill/>
          </a:ln>
        </p:spPr>
        <p:txBody>
          <a:bodyPr spcFirstLastPara="1" wrap="square" lIns="91425" tIns="45700" rIns="91425" bIns="45700" anchor="b" anchorCtr="0">
            <a:noAutofit/>
          </a:bodyPr>
          <a:lstStyle/>
          <a:p>
            <a:pPr marL="0" marR="0" lvl="0" indent="0" algn="r" defTabSz="457200" rtl="0" eaLnBrk="1" fontAlgn="auto" latinLnBrk="0" hangingPunct="1">
              <a:lnSpc>
                <a:spcPct val="100000"/>
              </a:lnSpc>
              <a:spcBef>
                <a:spcPts val="0"/>
              </a:spcBef>
              <a:spcAft>
                <a:spcPts val="0"/>
              </a:spcAft>
              <a:buClr>
                <a:prstClr val="black"/>
              </a:buClr>
              <a:buSzPts val="1200"/>
              <a:buFont typeface="Calibri"/>
              <a:buNone/>
              <a:tabLst/>
              <a:defRPr/>
            </a:pPr>
            <a:fld id="{00000000-1234-1234-1234-123412341234}" type="slidenum">
              <a:rPr kumimoji="0" lang="sv"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
                  <a:prstClr val="black"/>
                </a:buClr>
                <a:buSzPts val="1200"/>
                <a:buFont typeface="Calibri"/>
                <a:buNone/>
                <a:tabLst/>
                <a:defRPr/>
              </a:pPr>
              <a:t>93</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7895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50e79c447_0_697:notes"/>
          <p:cNvSpPr>
            <a:spLocks noGrp="1" noRot="1" noChangeAspect="1"/>
          </p:cNvSpPr>
          <p:nvPr>
            <p:ph type="sldImg" idx="2"/>
          </p:nvPr>
        </p:nvSpPr>
        <p:spPr>
          <a:xfrm>
            <a:off x="931863" y="1052513"/>
            <a:ext cx="5054600" cy="2843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ge50e79c447_0_697:notes"/>
          <p:cNvSpPr txBox="1">
            <a:spLocks noGrp="1"/>
          </p:cNvSpPr>
          <p:nvPr>
            <p:ph type="body" idx="1"/>
          </p:nvPr>
        </p:nvSpPr>
        <p:spPr>
          <a:xfrm>
            <a:off x="691886" y="4053606"/>
            <a:ext cx="5535000" cy="3316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sv"/>
              <a:t>The white boxes show the model parameters. The dashed outlines the estimates </a:t>
            </a:r>
            <a:endParaRPr/>
          </a:p>
        </p:txBody>
      </p:sp>
      <p:sp>
        <p:nvSpPr>
          <p:cNvPr id="688" name="Google Shape;688;ge50e79c447_0_697:notes"/>
          <p:cNvSpPr txBox="1">
            <a:spLocks noGrp="1"/>
          </p:cNvSpPr>
          <p:nvPr>
            <p:ph type="sldNum" idx="12"/>
          </p:nvPr>
        </p:nvSpPr>
        <p:spPr>
          <a:xfrm>
            <a:off x="3919086" y="8000462"/>
            <a:ext cx="2998200" cy="422400"/>
          </a:xfrm>
          <a:prstGeom prst="rect">
            <a:avLst/>
          </a:prstGeom>
          <a:noFill/>
          <a:ln>
            <a:noFill/>
          </a:ln>
        </p:spPr>
        <p:txBody>
          <a:bodyPr spcFirstLastPara="1" wrap="square" lIns="91425" tIns="45700" rIns="91425" bIns="45700" anchor="b" anchorCtr="0">
            <a:noAutofit/>
          </a:bodyPr>
          <a:lstStyle/>
          <a:p>
            <a:pPr marL="0" marR="0" lvl="0" indent="0" algn="r" defTabSz="457200" rtl="0" eaLnBrk="1" fontAlgn="auto" latinLnBrk="0" hangingPunct="1">
              <a:lnSpc>
                <a:spcPct val="100000"/>
              </a:lnSpc>
              <a:spcBef>
                <a:spcPts val="0"/>
              </a:spcBef>
              <a:spcAft>
                <a:spcPts val="0"/>
              </a:spcAft>
              <a:buClr>
                <a:prstClr val="black"/>
              </a:buClr>
              <a:buSzPts val="1200"/>
              <a:buFont typeface="Calibri"/>
              <a:buNone/>
              <a:tabLst/>
              <a:defRPr/>
            </a:pPr>
            <a:fld id="{00000000-1234-1234-1234-123412341234}" type="slidenum">
              <a:rPr kumimoji="0" lang="sv"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
                  <a:prstClr val="black"/>
                </a:buClr>
                <a:buSzPts val="1200"/>
                <a:buFont typeface="Calibri"/>
                <a:buNone/>
                <a:tabLst/>
                <a:defRPr/>
              </a:pPr>
              <a:t>94</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68943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c878ce43a_8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6c878ce43a_8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For example,to describe the difference in pop counts betwen the two clusters, we could use :</a:t>
            </a:r>
            <a:endParaRPr/>
          </a:p>
          <a:p>
            <a:pPr marL="914400" lvl="1" indent="-298450" algn="l" rtl="0">
              <a:lnSpc>
                <a:spcPct val="100000"/>
              </a:lnSpc>
              <a:spcBef>
                <a:spcPts val="0"/>
              </a:spcBef>
              <a:spcAft>
                <a:spcPts val="0"/>
              </a:spcAft>
              <a:buSzPts val="1100"/>
              <a:buChar char="-"/>
            </a:pPr>
            <a:r>
              <a:rPr lang="en"/>
              <a:t>The slope: with cluster 1 having a high slope and cluster 2 being on a flat land</a:t>
            </a:r>
            <a:endParaRPr/>
          </a:p>
          <a:p>
            <a:pPr marL="914400" lvl="1" indent="-298450" algn="l" rtl="0">
              <a:lnSpc>
                <a:spcPct val="100000"/>
              </a:lnSpc>
              <a:spcBef>
                <a:spcPts val="0"/>
              </a:spcBef>
              <a:spcAft>
                <a:spcPts val="0"/>
              </a:spcAft>
              <a:buSzPts val="1100"/>
              <a:buChar char="-"/>
            </a:pPr>
            <a:r>
              <a:rPr lang="en"/>
              <a:t>Nightlights, or distance to urban centres. </a:t>
            </a:r>
            <a:endParaRPr/>
          </a:p>
          <a:p>
            <a:pPr marL="457200" lvl="0"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36146472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6eaf9a46b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6eaf9a46b6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We have two clusters (surveyed areas)</a:t>
            </a:r>
            <a:endParaRPr/>
          </a:p>
          <a:p>
            <a:pPr marL="457200" lvl="0" indent="-298450" algn="l" rtl="0">
              <a:lnSpc>
                <a:spcPct val="100000"/>
              </a:lnSpc>
              <a:spcBef>
                <a:spcPts val="0"/>
              </a:spcBef>
              <a:spcAft>
                <a:spcPts val="0"/>
              </a:spcAft>
              <a:buSzPts val="1100"/>
              <a:buChar char="-"/>
            </a:pPr>
            <a:r>
              <a:rPr lang="en"/>
              <a:t>One in a desertic area with few settlements as shown by the satellite imagery. </a:t>
            </a:r>
            <a:r>
              <a:rPr lang="en">
                <a:solidFill>
                  <a:schemeClr val="dk1"/>
                </a:solidFill>
              </a:rPr>
              <a:t>We know from the survey (the microcensus) that the pop of the first cluster is 500 people. The settlement density is low. </a:t>
            </a:r>
            <a:endParaRPr/>
          </a:p>
          <a:p>
            <a:pPr marL="457200" lvl="0" indent="-298450" algn="l" rtl="0">
              <a:lnSpc>
                <a:spcPct val="100000"/>
              </a:lnSpc>
              <a:spcBef>
                <a:spcPts val="0"/>
              </a:spcBef>
              <a:spcAft>
                <a:spcPts val="0"/>
              </a:spcAft>
              <a:buSzPts val="1100"/>
              <a:buChar char="-"/>
            </a:pPr>
            <a:r>
              <a:rPr lang="en"/>
              <a:t>The other cluster is in a town, and the micro census listed 1000 people. For this cluster, the settlement density is high</a:t>
            </a:r>
            <a:endParaRPr/>
          </a:p>
          <a:p>
            <a:pPr marL="457200" lvl="0" indent="-298450" algn="l" rtl="0">
              <a:lnSpc>
                <a:spcPct val="100000"/>
              </a:lnSpc>
              <a:spcBef>
                <a:spcPts val="0"/>
              </a:spcBef>
              <a:spcAft>
                <a:spcPts val="0"/>
              </a:spcAft>
              <a:buSzPts val="1100"/>
              <a:buChar char="-"/>
            </a:pPr>
            <a:r>
              <a:rPr lang="en"/>
              <a:t>We can then represent them on a graph, linking settlement density to pop size</a:t>
            </a:r>
            <a:endParaRPr/>
          </a:p>
          <a:p>
            <a:pPr marL="457200" lvl="0" indent="-298450" algn="l" rtl="0">
              <a:lnSpc>
                <a:spcPct val="100000"/>
              </a:lnSpc>
              <a:spcBef>
                <a:spcPts val="0"/>
              </a:spcBef>
              <a:spcAft>
                <a:spcPts val="0"/>
              </a:spcAft>
              <a:buSzPts val="1100"/>
              <a:buChar char="-"/>
            </a:pPr>
            <a:r>
              <a:rPr lang="en"/>
              <a:t>We can plot the info for all clusters and model the relationship between these two input data.</a:t>
            </a:r>
            <a:endParaRPr/>
          </a:p>
        </p:txBody>
      </p:sp>
    </p:spTree>
    <p:extLst>
      <p:ext uri="{BB962C8B-B14F-4D97-AF65-F5344CB8AC3E}">
        <p14:creationId xmlns:p14="http://schemas.microsoft.com/office/powerpoint/2010/main" val="8103637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c878ce43a_8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g6c878ce43a_8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From the modelled relationship, we can predict for unsurveyed areas</a:t>
            </a:r>
            <a:endParaRPr/>
          </a:p>
          <a:p>
            <a:pPr marL="457200" lvl="0" indent="-298450" algn="l" rtl="0">
              <a:lnSpc>
                <a:spcPct val="100000"/>
              </a:lnSpc>
              <a:spcBef>
                <a:spcPts val="0"/>
              </a:spcBef>
              <a:spcAft>
                <a:spcPts val="0"/>
              </a:spcAft>
              <a:buSzPts val="1100"/>
              <a:buChar char="-"/>
            </a:pPr>
            <a:r>
              <a:rPr lang="en"/>
              <a:t>For an unsurveyed location we will know the value of the settlement layer </a:t>
            </a:r>
            <a:endParaRPr/>
          </a:p>
          <a:p>
            <a:pPr marL="457200" lvl="0" indent="-298450" algn="l" rtl="0">
              <a:lnSpc>
                <a:spcPct val="100000"/>
              </a:lnSpc>
              <a:spcBef>
                <a:spcPts val="0"/>
              </a:spcBef>
              <a:spcAft>
                <a:spcPts val="0"/>
              </a:spcAft>
              <a:buSzPts val="1100"/>
              <a:buChar char="-"/>
            </a:pPr>
            <a:r>
              <a:rPr lang="en"/>
              <a:t>From this value, we can draw from the model relationship the most likely pop size. </a:t>
            </a:r>
            <a:endParaRPr/>
          </a:p>
          <a:p>
            <a:pPr marL="457200" lvl="0" indent="-298450" algn="l" rtl="0">
              <a:lnSpc>
                <a:spcPct val="100000"/>
              </a:lnSpc>
              <a:spcBef>
                <a:spcPts val="0"/>
              </a:spcBef>
              <a:spcAft>
                <a:spcPts val="0"/>
              </a:spcAft>
              <a:buSzPts val="1100"/>
              <a:buChar char="-"/>
            </a:pPr>
            <a:r>
              <a:rPr lang="en"/>
              <a:t>But that’s is predicting population size with only one covariate. For better prediction, we are actually using several covariates</a:t>
            </a:r>
            <a:endParaRPr/>
          </a:p>
        </p:txBody>
      </p:sp>
    </p:spTree>
    <p:extLst>
      <p:ext uri="{BB962C8B-B14F-4D97-AF65-F5344CB8AC3E}">
        <p14:creationId xmlns:p14="http://schemas.microsoft.com/office/powerpoint/2010/main" val="16461173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6c878ce43a_8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g6c878ce43a_8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The relationship between those covariates and pop counts vary. </a:t>
            </a:r>
            <a:endParaRPr/>
          </a:p>
          <a:p>
            <a:pPr marL="457200" lvl="0" indent="-298450" algn="l" rtl="0">
              <a:lnSpc>
                <a:spcPct val="100000"/>
              </a:lnSpc>
              <a:spcBef>
                <a:spcPts val="0"/>
              </a:spcBef>
              <a:spcAft>
                <a:spcPts val="0"/>
              </a:spcAft>
              <a:buSzPts val="1100"/>
              <a:buChar char="-"/>
            </a:pPr>
            <a:r>
              <a:rPr lang="en"/>
              <a:t>From example, we’ve seen that pop density increase with settlement density, which is also the case with nighlights data. </a:t>
            </a:r>
            <a:endParaRPr/>
          </a:p>
          <a:p>
            <a:pPr marL="457200" lvl="0" indent="-298450" algn="l" rtl="0">
              <a:lnSpc>
                <a:spcPct val="100000"/>
              </a:lnSpc>
              <a:spcBef>
                <a:spcPts val="0"/>
              </a:spcBef>
              <a:spcAft>
                <a:spcPts val="0"/>
              </a:spcAft>
              <a:buSzPts val="1100"/>
              <a:buChar char="-"/>
            </a:pPr>
            <a:r>
              <a:rPr lang="en"/>
              <a:t>But it’s the inverse relationship with slope, where it’s less likely to find populations at the top of a mountain. </a:t>
            </a:r>
            <a:endParaRPr/>
          </a:p>
          <a:p>
            <a:pPr marL="457200" lvl="0" indent="-298450" algn="l" rtl="0">
              <a:lnSpc>
                <a:spcPct val="100000"/>
              </a:lnSpc>
              <a:spcBef>
                <a:spcPts val="0"/>
              </a:spcBef>
              <a:spcAft>
                <a:spcPts val="0"/>
              </a:spcAft>
              <a:buSzPts val="1100"/>
              <a:buChar char="-"/>
            </a:pPr>
            <a:r>
              <a:rPr lang="en"/>
              <a:t>Its also the case for urban centre distance as the population size reduces the further away you are from a city. (less people in rural areas)</a:t>
            </a:r>
            <a:endParaRPr/>
          </a:p>
          <a:p>
            <a:pPr marL="457200" lvl="0"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274504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7dac72aa9e_0_1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7dac72aa9e_0_12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The bottom-up population modelling approach requires development of a custom model for a particular country. It also requires suitable data on counts of population to be available otherwise a specific data collection survey may be needed. This all means that the bottom-up modelling approach can be quite time and resource-intensive, and has so far only been used in a small number of countries (Zambia, Nigeria, parts of DRC).</a:t>
            </a:r>
            <a:endParaRPr/>
          </a:p>
        </p:txBody>
      </p:sp>
      <p:sp>
        <p:nvSpPr>
          <p:cNvPr id="588" name="Google Shape;588;g17dac72aa9e_0_12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9</a:t>
            </a:fld>
            <a:endParaRPr/>
          </a:p>
        </p:txBody>
      </p:sp>
    </p:spTree>
    <p:extLst>
      <p:ext uri="{BB962C8B-B14F-4D97-AF65-F5344CB8AC3E}">
        <p14:creationId xmlns:p14="http://schemas.microsoft.com/office/powerpoint/2010/main" val="2993386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b521af696_0_862: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90" name="Google Shape;490;gdb521af696_0_86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86057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db521af696_0_877: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05" name="Google Shape;505;gdb521af696_0_8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23235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b521af696_0_896:notes"/>
          <p:cNvSpPr txBox="1">
            <a:spLocks noGrp="1"/>
          </p:cNvSpPr>
          <p:nvPr>
            <p:ph type="body" idx="1"/>
          </p:nvPr>
        </p:nvSpPr>
        <p:spPr>
          <a:xfrm>
            <a:off x="701040" y="4473892"/>
            <a:ext cx="5608200" cy="3660600"/>
          </a:xfrm>
          <a:prstGeom prst="rect">
            <a:avLst/>
          </a:prstGeom>
          <a:noFill/>
          <a:ln>
            <a:noFill/>
          </a:ln>
        </p:spPr>
        <p:txBody>
          <a:bodyPr spcFirstLastPara="1" wrap="square" lIns="93150" tIns="46575" rIns="93150" bIns="465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24" name="Google Shape;524;gdb521af696_0_89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03620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6a4ea63a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76a4ea63af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
              <a:t>Different data sources can be used incl (list)</a:t>
            </a:r>
            <a:endParaRPr/>
          </a:p>
          <a:p>
            <a:pPr marL="0" lvl="0" indent="0" algn="l" rtl="0">
              <a:spcBef>
                <a:spcPts val="0"/>
              </a:spcBef>
              <a:spcAft>
                <a:spcPts val="0"/>
              </a:spcAft>
              <a:buNone/>
            </a:pPr>
            <a:r>
              <a:rPr lang="en">
                <a:solidFill>
                  <a:schemeClr val="dk1"/>
                </a:solidFill>
              </a:rPr>
              <a:t>You don’t need to combine all of the data sources - these are examples of what we can use, depending on the availability of the data in the country we are doing the modelling for </a:t>
            </a:r>
            <a:endParaRPr/>
          </a:p>
          <a:p>
            <a:pPr marL="457200" lvl="0" indent="-298450" algn="l" rtl="0">
              <a:lnSpc>
                <a:spcPct val="100000"/>
              </a:lnSpc>
              <a:spcBef>
                <a:spcPts val="0"/>
              </a:spcBef>
              <a:spcAft>
                <a:spcPts val="0"/>
              </a:spcAft>
              <a:buSzPts val="1100"/>
              <a:buChar char="-"/>
            </a:pPr>
            <a:r>
              <a:rPr lang="en"/>
              <a:t>Microcensus is for pop modelling purposes only -data gathered for pop modelling</a:t>
            </a:r>
            <a:endParaRPr/>
          </a:p>
          <a:p>
            <a:pPr marL="457200" lvl="0" indent="-298450" algn="l" rtl="0">
              <a:lnSpc>
                <a:spcPct val="100000"/>
              </a:lnSpc>
              <a:spcBef>
                <a:spcPts val="0"/>
              </a:spcBef>
              <a:spcAft>
                <a:spcPts val="0"/>
              </a:spcAft>
              <a:buSzPts val="1100"/>
              <a:buChar char="-"/>
            </a:pPr>
            <a:r>
              <a:rPr lang="en"/>
              <a:t>Pre-survey household listing is about repurposing the data collected for another study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0536314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e13e29c32_0_7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7e13e29c32_0_7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62" name="Google Shape;362;g7e13e29c32_0_7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sv" sz="14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t>106</a:t>
            </a:fld>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e13e29c32_0_7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7e13e29c32_0_7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62" name="Google Shape;362;g7e13e29c32_0_7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sv" sz="14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t>107</a:t>
            </a:fld>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6607550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5e7fa369cf_0_4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5e7fa369cf_0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e7fa369cf_0_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5e7fa369cf_0_5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g5e7fa369cf_0_5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f96e2395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f96e2395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815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7dac72aa9e_0_1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7dac72aa9e_0_12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An alternative is datasets produced by WorldPop, using the top-down approach, which are available for all countries globally. These are based on population counts at the administrative unit level (typically from national population censuses) which are then disaggregated to produce gridded population estimates. This disaggregation is based on a range of covariates associated with population density, selected using a random-forest model.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As datasets using the top-down approach are based on existing population data, typically from censuses, if the publicly available admin unit data are outdated, at a coarse resolution or didn’t fully enumerate the population then these issues affect gridded datasets produced using the top-down approach also.</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
        <p:nvSpPr>
          <p:cNvPr id="607" name="Google Shape;607;g17dac72aa9e_0_12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10</a:t>
            </a:fld>
            <a:endParaRPr/>
          </a:p>
        </p:txBody>
      </p:sp>
    </p:spTree>
    <p:extLst>
      <p:ext uri="{BB962C8B-B14F-4D97-AF65-F5344CB8AC3E}">
        <p14:creationId xmlns:p14="http://schemas.microsoft.com/office/powerpoint/2010/main" val="339410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2">
  <p:cSld name="OBJECT_2">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3134599" y="2298359"/>
            <a:ext cx="2874900" cy="5007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2800"/>
              <a:buNone/>
              <a:defRPr sz="3200" b="1" i="0">
                <a:solidFill>
                  <a:schemeClr val="lt1"/>
                </a:solidFill>
                <a:latin typeface="Lato Black"/>
                <a:ea typeface="Lato Black"/>
                <a:cs typeface="Lato Black"/>
                <a:sym typeface="Lato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12"/>
          <p:cNvSpPr txBox="1">
            <a:spLocks noGrp="1"/>
          </p:cNvSpPr>
          <p:nvPr>
            <p:ph type="body" idx="1"/>
          </p:nvPr>
        </p:nvSpPr>
        <p:spPr>
          <a:xfrm>
            <a:off x="457200" y="1183005"/>
            <a:ext cx="8229600" cy="3394800"/>
          </a:xfrm>
          <a:prstGeom prst="rect">
            <a:avLst/>
          </a:prstGeom>
          <a:noFill/>
          <a:ln>
            <a:noFill/>
          </a:ln>
        </p:spPr>
        <p:txBody>
          <a:bodyPr spcFirstLastPara="1" wrap="square" lIns="0" tIns="0" rIns="0" bIns="0" anchor="t" anchorCtr="0">
            <a:spAutoFit/>
          </a:bodyPr>
          <a:lstStyle>
            <a:lvl1pPr marL="457200" lvl="0" indent="-228600" algn="l">
              <a:lnSpc>
                <a:spcPct val="115000"/>
              </a:lnSpc>
              <a:spcBef>
                <a:spcPts val="0"/>
              </a:spcBef>
              <a:spcAft>
                <a:spcPts val="0"/>
              </a:spcAft>
              <a:buSzPts val="1800"/>
              <a:buNone/>
              <a:defRPr/>
            </a:lvl1pPr>
            <a:lvl2pPr marL="914400" lvl="1" indent="-228600" algn="l">
              <a:lnSpc>
                <a:spcPct val="115000"/>
              </a:lnSpc>
              <a:spcBef>
                <a:spcPts val="1200"/>
              </a:spcBef>
              <a:spcAft>
                <a:spcPts val="0"/>
              </a:spcAft>
              <a:buSzPts val="1400"/>
              <a:buNone/>
              <a:defRPr/>
            </a:lvl2pPr>
            <a:lvl3pPr marL="1371600" lvl="2" indent="-228600" algn="l">
              <a:lnSpc>
                <a:spcPct val="115000"/>
              </a:lnSpc>
              <a:spcBef>
                <a:spcPts val="1200"/>
              </a:spcBef>
              <a:spcAft>
                <a:spcPts val="0"/>
              </a:spcAft>
              <a:buSzPts val="1400"/>
              <a:buNone/>
              <a:defRPr/>
            </a:lvl3pPr>
            <a:lvl4pPr marL="1828800" lvl="3" indent="-228600" algn="l">
              <a:lnSpc>
                <a:spcPct val="115000"/>
              </a:lnSpc>
              <a:spcBef>
                <a:spcPts val="1200"/>
              </a:spcBef>
              <a:spcAft>
                <a:spcPts val="0"/>
              </a:spcAft>
              <a:buSzPts val="1400"/>
              <a:buNone/>
              <a:defRPr/>
            </a:lvl4pPr>
            <a:lvl5pPr marL="2286000" lvl="4" indent="-228600" algn="l">
              <a:lnSpc>
                <a:spcPct val="115000"/>
              </a:lnSpc>
              <a:spcBef>
                <a:spcPts val="1200"/>
              </a:spcBef>
              <a:spcAft>
                <a:spcPts val="0"/>
              </a:spcAft>
              <a:buSzPts val="1400"/>
              <a:buNone/>
              <a:defRPr/>
            </a:lvl5pPr>
            <a:lvl6pPr marL="2743200" lvl="5" indent="-228600" algn="l">
              <a:lnSpc>
                <a:spcPct val="115000"/>
              </a:lnSpc>
              <a:spcBef>
                <a:spcPts val="1200"/>
              </a:spcBef>
              <a:spcAft>
                <a:spcPts val="0"/>
              </a:spcAft>
              <a:buSzPts val="1400"/>
              <a:buNone/>
              <a:defRPr/>
            </a:lvl6pPr>
            <a:lvl7pPr marL="3200400" lvl="6" indent="-228600" algn="l">
              <a:lnSpc>
                <a:spcPct val="115000"/>
              </a:lnSpc>
              <a:spcBef>
                <a:spcPts val="1200"/>
              </a:spcBef>
              <a:spcAft>
                <a:spcPts val="0"/>
              </a:spcAft>
              <a:buSzPts val="1400"/>
              <a:buNone/>
              <a:defRPr/>
            </a:lvl7pPr>
            <a:lvl8pPr marL="3657600" lvl="7" indent="-228600" algn="l">
              <a:lnSpc>
                <a:spcPct val="115000"/>
              </a:lnSpc>
              <a:spcBef>
                <a:spcPts val="1200"/>
              </a:spcBef>
              <a:spcAft>
                <a:spcPts val="0"/>
              </a:spcAft>
              <a:buSzPts val="1400"/>
              <a:buNone/>
              <a:defRPr/>
            </a:lvl8pPr>
            <a:lvl9pPr marL="4114800" lvl="8" indent="-228600" algn="l">
              <a:lnSpc>
                <a:spcPct val="115000"/>
              </a:lnSpc>
              <a:spcBef>
                <a:spcPts val="1200"/>
              </a:spcBef>
              <a:spcAft>
                <a:spcPts val="1200"/>
              </a:spcAft>
              <a:buSzPts val="1400"/>
              <a:buNone/>
              <a:defRPr/>
            </a:lvl9pPr>
          </a:lstStyle>
          <a:p>
            <a:endParaRPr/>
          </a:p>
        </p:txBody>
      </p:sp>
      <p:sp>
        <p:nvSpPr>
          <p:cNvPr id="97" name="Google Shape;97;p12"/>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endParaRPr/>
          </a:p>
        </p:txBody>
      </p:sp>
      <p:sp>
        <p:nvSpPr>
          <p:cNvPr id="98" name="Google Shape;98;p12"/>
          <p:cNvSpPr txBox="1">
            <a:spLocks noGrp="1"/>
          </p:cNvSpPr>
          <p:nvPr>
            <p:ph type="dt" idx="10"/>
          </p:nvPr>
        </p:nvSpPr>
        <p:spPr>
          <a:xfrm>
            <a:off x="457200" y="4783455"/>
            <a:ext cx="2103300" cy="2571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endParaRPr/>
          </a:p>
        </p:txBody>
      </p:sp>
      <p:sp>
        <p:nvSpPr>
          <p:cNvPr id="99" name="Google Shape;99;p12"/>
          <p:cNvSpPr txBox="1">
            <a:spLocks noGrp="1"/>
          </p:cNvSpPr>
          <p:nvPr>
            <p:ph type="sldNum" idx="12"/>
          </p:nvPr>
        </p:nvSpPr>
        <p:spPr>
          <a:xfrm>
            <a:off x="6887368" y="4783455"/>
            <a:ext cx="2103300" cy="1386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0302F"/>
                </a:solidFill>
                <a:latin typeface="Lato"/>
                <a:ea typeface="Lato"/>
                <a:cs typeface="Lato"/>
                <a:sym typeface="La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0302F"/>
                </a:solidFill>
                <a:latin typeface="Lato"/>
                <a:ea typeface="Lato"/>
                <a:cs typeface="Lato"/>
                <a:sym typeface="La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0302F"/>
                </a:solidFill>
                <a:latin typeface="Lato"/>
                <a:ea typeface="Lato"/>
                <a:cs typeface="Lato"/>
                <a:sym typeface="La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0302F"/>
                </a:solidFill>
                <a:latin typeface="Lato"/>
                <a:ea typeface="Lato"/>
                <a:cs typeface="Lato"/>
                <a:sym typeface="La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0302F"/>
                </a:solidFill>
                <a:latin typeface="Lato"/>
                <a:ea typeface="Lato"/>
                <a:cs typeface="Lato"/>
                <a:sym typeface="La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0302F"/>
                </a:solidFill>
                <a:latin typeface="Lato"/>
                <a:ea typeface="Lato"/>
                <a:cs typeface="Lato"/>
                <a:sym typeface="La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0302F"/>
                </a:solidFill>
                <a:latin typeface="Lato"/>
                <a:ea typeface="Lato"/>
                <a:cs typeface="Lato"/>
                <a:sym typeface="La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0302F"/>
                </a:solidFill>
                <a:latin typeface="Lato"/>
                <a:ea typeface="Lato"/>
                <a:cs typeface="Lato"/>
                <a:sym typeface="La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0302F"/>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9"/>
        <p:cNvGrpSpPr/>
        <p:nvPr/>
      </p:nvGrpSpPr>
      <p:grpSpPr>
        <a:xfrm>
          <a:off x="0" y="0"/>
          <a:ext cx="0" cy="0"/>
          <a:chOff x="0" y="0"/>
          <a:chExt cx="0" cy="0"/>
        </a:xfrm>
      </p:grpSpPr>
      <p:sp>
        <p:nvSpPr>
          <p:cNvPr id="150" name="Google Shape;150;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51" name="Google Shape;15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2"/>
        <p:cNvGrpSpPr/>
        <p:nvPr/>
      </p:nvGrpSpPr>
      <p:grpSpPr>
        <a:xfrm>
          <a:off x="0" y="0"/>
          <a:ext cx="0" cy="0"/>
          <a:chOff x="0" y="0"/>
          <a:chExt cx="0" cy="0"/>
        </a:xfrm>
      </p:grpSpPr>
      <p:sp>
        <p:nvSpPr>
          <p:cNvPr id="153" name="Google Shape;153;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4" name="Google Shape;154;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55" name="Google Shape;15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6"/>
        <p:cNvGrpSpPr/>
        <p:nvPr/>
      </p:nvGrpSpPr>
      <p:grpSpPr>
        <a:xfrm>
          <a:off x="0" y="0"/>
          <a:ext cx="0" cy="0"/>
          <a:chOff x="0" y="0"/>
          <a:chExt cx="0" cy="0"/>
        </a:xfrm>
      </p:grpSpPr>
      <p:sp>
        <p:nvSpPr>
          <p:cNvPr id="157" name="Google Shape;15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7C5614-D86A-4CA4-B37D-2E6A231234FB}" type="datetimeFigureOut">
              <a:rPr lang="en-GB" smtClean="0"/>
              <a:t>06/02/2023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FACB130-A8C1-4CD6-A8A8-30217415F40C}" type="slidenum">
              <a:rPr lang="en-GB" smtClean="0"/>
              <a:t>‹#›</a:t>
            </a:fld>
            <a:endParaRPr lang="en-GB"/>
          </a:p>
        </p:txBody>
      </p:sp>
    </p:spTree>
    <p:extLst>
      <p:ext uri="{BB962C8B-B14F-4D97-AF65-F5344CB8AC3E}">
        <p14:creationId xmlns:p14="http://schemas.microsoft.com/office/powerpoint/2010/main" val="4054316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1CA13BD-3E76-4565-8719-3D7A7D13A7C7}"/>
              </a:ext>
            </a:extLst>
          </p:cNvPr>
          <p:cNvSpPr>
            <a:spLocks noGrp="1"/>
          </p:cNvSpPr>
          <p:nvPr>
            <p:ph type="pic" sz="quarter" idx="10"/>
          </p:nvPr>
        </p:nvSpPr>
        <p:spPr>
          <a:xfrm>
            <a:off x="3269796" y="0"/>
            <a:ext cx="2619375" cy="5143500"/>
          </a:xfrm>
        </p:spPr>
        <p:txBody>
          <a:bodyPr/>
          <a:lstStyle/>
          <a:p>
            <a:endParaRPr lang="en-IN" dirty="0"/>
          </a:p>
        </p:txBody>
      </p:sp>
    </p:spTree>
    <p:extLst>
      <p:ext uri="{BB962C8B-B14F-4D97-AF65-F5344CB8AC3E}">
        <p14:creationId xmlns:p14="http://schemas.microsoft.com/office/powerpoint/2010/main" val="2035927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9477" y="267649"/>
            <a:ext cx="7886700" cy="4575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3A3838"/>
              </a:buClr>
              <a:buSzPts val="4100"/>
              <a:buFont typeface="Source Sans Pro"/>
              <a:buNone/>
              <a:defRPr sz="4100" b="1">
                <a:solidFill>
                  <a:srgbClr val="3A3838"/>
                </a:solidFill>
                <a:latin typeface="Source Sans Pro"/>
                <a:ea typeface="Source Sans Pro"/>
                <a:cs typeface="Source Sans Pro"/>
                <a:sym typeface="Source Sans Pr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17"/>
          <p:cNvSpPr txBox="1">
            <a:spLocks noGrp="1"/>
          </p:cNvSpPr>
          <p:nvPr>
            <p:ph type="body" idx="1"/>
          </p:nvPr>
        </p:nvSpPr>
        <p:spPr>
          <a:xfrm>
            <a:off x="282924" y="1897628"/>
            <a:ext cx="7886700" cy="2373600"/>
          </a:xfrm>
          <a:prstGeom prst="rect">
            <a:avLst/>
          </a:prstGeom>
          <a:noFill/>
          <a:ln>
            <a:noFill/>
          </a:ln>
        </p:spPr>
        <p:txBody>
          <a:bodyPr spcFirstLastPara="1" wrap="square" lIns="68575" tIns="34275" rIns="68575" bIns="34275" anchor="t" anchorCtr="0">
            <a:noAutofit/>
          </a:bodyPr>
          <a:lstStyle>
            <a:lvl1pPr marL="457189" lvl="0" indent="-361941" algn="l">
              <a:lnSpc>
                <a:spcPct val="90000"/>
              </a:lnSpc>
              <a:spcBef>
                <a:spcPts val="800"/>
              </a:spcBef>
              <a:spcAft>
                <a:spcPts val="0"/>
              </a:spcAft>
              <a:buClr>
                <a:schemeClr val="dk1"/>
              </a:buClr>
              <a:buSzPts val="2100"/>
              <a:buChar char="•"/>
              <a:defRPr>
                <a:latin typeface="Avenir"/>
                <a:ea typeface="Avenir"/>
                <a:cs typeface="Avenir"/>
                <a:sym typeface="Avenir"/>
              </a:defRPr>
            </a:lvl1pPr>
            <a:lvl2pPr marL="914378" lvl="1" indent="-342892" algn="l">
              <a:lnSpc>
                <a:spcPct val="90000"/>
              </a:lnSpc>
              <a:spcBef>
                <a:spcPts val="400"/>
              </a:spcBef>
              <a:spcAft>
                <a:spcPts val="0"/>
              </a:spcAft>
              <a:buClr>
                <a:schemeClr val="dk1"/>
              </a:buClr>
              <a:buSzPts val="1800"/>
              <a:buChar char="•"/>
              <a:defRPr>
                <a:latin typeface="Avenir"/>
                <a:ea typeface="Avenir"/>
                <a:cs typeface="Avenir"/>
                <a:sym typeface="Avenir"/>
              </a:defRPr>
            </a:lvl2pPr>
            <a:lvl3pPr marL="1371566" lvl="2" indent="-323842" algn="l">
              <a:lnSpc>
                <a:spcPct val="90000"/>
              </a:lnSpc>
              <a:spcBef>
                <a:spcPts val="400"/>
              </a:spcBef>
              <a:spcAft>
                <a:spcPts val="0"/>
              </a:spcAft>
              <a:buClr>
                <a:schemeClr val="dk1"/>
              </a:buClr>
              <a:buSzPts val="1500"/>
              <a:buChar char="•"/>
              <a:defRPr>
                <a:latin typeface="Avenir"/>
                <a:ea typeface="Avenir"/>
                <a:cs typeface="Avenir"/>
                <a:sym typeface="Avenir"/>
              </a:defRPr>
            </a:lvl3pPr>
            <a:lvl4pPr marL="1828754" lvl="3" indent="-317492" algn="l">
              <a:lnSpc>
                <a:spcPct val="90000"/>
              </a:lnSpc>
              <a:spcBef>
                <a:spcPts val="400"/>
              </a:spcBef>
              <a:spcAft>
                <a:spcPts val="0"/>
              </a:spcAft>
              <a:buClr>
                <a:schemeClr val="dk1"/>
              </a:buClr>
              <a:buSzPts val="1400"/>
              <a:buChar char="•"/>
              <a:defRPr>
                <a:latin typeface="Avenir"/>
                <a:ea typeface="Avenir"/>
                <a:cs typeface="Avenir"/>
                <a:sym typeface="Avenir"/>
              </a:defRPr>
            </a:lvl4pPr>
            <a:lvl5pPr marL="2285943" lvl="4" indent="-317492" algn="l">
              <a:lnSpc>
                <a:spcPct val="90000"/>
              </a:lnSpc>
              <a:spcBef>
                <a:spcPts val="400"/>
              </a:spcBef>
              <a:spcAft>
                <a:spcPts val="0"/>
              </a:spcAft>
              <a:buClr>
                <a:schemeClr val="dk1"/>
              </a:buClr>
              <a:buSzPts val="1400"/>
              <a:buChar char="•"/>
              <a:defRPr>
                <a:latin typeface="Avenir"/>
                <a:ea typeface="Avenir"/>
                <a:cs typeface="Avenir"/>
                <a:sym typeface="Avenir"/>
              </a:defRPr>
            </a:lvl5pPr>
            <a:lvl6pPr marL="2743132" lvl="5" indent="-317492" algn="l">
              <a:lnSpc>
                <a:spcPct val="90000"/>
              </a:lnSpc>
              <a:spcBef>
                <a:spcPts val="400"/>
              </a:spcBef>
              <a:spcAft>
                <a:spcPts val="0"/>
              </a:spcAft>
              <a:buClr>
                <a:schemeClr val="dk1"/>
              </a:buClr>
              <a:buSzPts val="1400"/>
              <a:buChar char="•"/>
              <a:defRPr/>
            </a:lvl6pPr>
            <a:lvl7pPr marL="3200320" lvl="6" indent="-317492" algn="l">
              <a:lnSpc>
                <a:spcPct val="90000"/>
              </a:lnSpc>
              <a:spcBef>
                <a:spcPts val="400"/>
              </a:spcBef>
              <a:spcAft>
                <a:spcPts val="0"/>
              </a:spcAft>
              <a:buClr>
                <a:schemeClr val="dk1"/>
              </a:buClr>
              <a:buSzPts val="1400"/>
              <a:buChar char="•"/>
              <a:defRPr/>
            </a:lvl7pPr>
            <a:lvl8pPr marL="3657509" lvl="7" indent="-317492" algn="l">
              <a:lnSpc>
                <a:spcPct val="90000"/>
              </a:lnSpc>
              <a:spcBef>
                <a:spcPts val="400"/>
              </a:spcBef>
              <a:spcAft>
                <a:spcPts val="0"/>
              </a:spcAft>
              <a:buClr>
                <a:schemeClr val="dk1"/>
              </a:buClr>
              <a:buSzPts val="1400"/>
              <a:buChar char="•"/>
              <a:defRPr/>
            </a:lvl8pPr>
            <a:lvl9pPr marL="4114697" lvl="8" indent="-317492" algn="l">
              <a:lnSpc>
                <a:spcPct val="90000"/>
              </a:lnSpc>
              <a:spcBef>
                <a:spcPts val="400"/>
              </a:spcBef>
              <a:spcAft>
                <a:spcPts val="0"/>
              </a:spcAft>
              <a:buClr>
                <a:schemeClr val="dk1"/>
              </a:buClr>
              <a:buSzPts val="1400"/>
              <a:buChar char="•"/>
              <a:defRPr/>
            </a:lvl9pPr>
          </a:lstStyle>
          <a:p>
            <a:endParaRPr/>
          </a:p>
        </p:txBody>
      </p:sp>
      <p:sp>
        <p:nvSpPr>
          <p:cNvPr id="105" name="Google Shape;105;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106" name="Google Shape;106;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107" name="Google Shape;107;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Raleway"/>
                <a:ea typeface="Raleway"/>
                <a:cs typeface="Raleway"/>
                <a:sym typeface="Raleway"/>
              </a:defRPr>
            </a:lvl9pPr>
          </a:lstStyle>
          <a:p>
            <a:fld id="{00000000-1234-1234-1234-123412341234}" type="slidenum">
              <a:rPr lang="sv" smtClean="0"/>
              <a:pPr/>
              <a:t>‹#›</a:t>
            </a:fld>
            <a:endParaRPr lang="sv"/>
          </a:p>
        </p:txBody>
      </p:sp>
      <p:sp>
        <p:nvSpPr>
          <p:cNvPr id="108" name="Google Shape;108;p17"/>
          <p:cNvSpPr txBox="1">
            <a:spLocks noGrp="1"/>
          </p:cNvSpPr>
          <p:nvPr>
            <p:ph type="body" idx="2"/>
          </p:nvPr>
        </p:nvSpPr>
        <p:spPr>
          <a:xfrm>
            <a:off x="282923" y="1007634"/>
            <a:ext cx="8578200" cy="393900"/>
          </a:xfrm>
          <a:prstGeom prst="rect">
            <a:avLst/>
          </a:prstGeom>
          <a:noFill/>
          <a:ln>
            <a:noFill/>
          </a:ln>
        </p:spPr>
        <p:txBody>
          <a:bodyPr spcFirstLastPara="1" wrap="square" lIns="68575" tIns="34275" rIns="68575" bIns="34275" anchor="t" anchorCtr="0">
            <a:noAutofit/>
          </a:bodyPr>
          <a:lstStyle>
            <a:lvl1pPr marL="457189" lvl="0" indent="-228594" algn="l">
              <a:lnSpc>
                <a:spcPct val="90000"/>
              </a:lnSpc>
              <a:spcBef>
                <a:spcPts val="800"/>
              </a:spcBef>
              <a:spcAft>
                <a:spcPts val="0"/>
              </a:spcAft>
              <a:buClr>
                <a:srgbClr val="3A3838"/>
              </a:buClr>
              <a:buSzPts val="1800"/>
              <a:buNone/>
              <a:defRPr sz="1800" b="1">
                <a:solidFill>
                  <a:srgbClr val="3A3838"/>
                </a:solidFill>
                <a:latin typeface="Avenir"/>
                <a:ea typeface="Avenir"/>
                <a:cs typeface="Avenir"/>
                <a:sym typeface="Avenir"/>
              </a:defRPr>
            </a:lvl1pPr>
            <a:lvl2pPr marL="914378" lvl="1" indent="-317492" algn="l">
              <a:lnSpc>
                <a:spcPct val="90000"/>
              </a:lnSpc>
              <a:spcBef>
                <a:spcPts val="400"/>
              </a:spcBef>
              <a:spcAft>
                <a:spcPts val="0"/>
              </a:spcAft>
              <a:buClr>
                <a:schemeClr val="dk1"/>
              </a:buClr>
              <a:buSzPts val="1400"/>
              <a:buChar char="•"/>
              <a:defRPr/>
            </a:lvl2pPr>
            <a:lvl3pPr marL="1371566" lvl="2" indent="-317492" algn="l">
              <a:lnSpc>
                <a:spcPct val="90000"/>
              </a:lnSpc>
              <a:spcBef>
                <a:spcPts val="400"/>
              </a:spcBef>
              <a:spcAft>
                <a:spcPts val="0"/>
              </a:spcAft>
              <a:buClr>
                <a:schemeClr val="dk1"/>
              </a:buClr>
              <a:buSzPts val="1400"/>
              <a:buChar char="•"/>
              <a:defRPr/>
            </a:lvl3pPr>
            <a:lvl4pPr marL="1828754" lvl="3" indent="-317492" algn="l">
              <a:lnSpc>
                <a:spcPct val="90000"/>
              </a:lnSpc>
              <a:spcBef>
                <a:spcPts val="400"/>
              </a:spcBef>
              <a:spcAft>
                <a:spcPts val="0"/>
              </a:spcAft>
              <a:buClr>
                <a:schemeClr val="dk1"/>
              </a:buClr>
              <a:buSzPts val="1400"/>
              <a:buChar char="•"/>
              <a:defRPr/>
            </a:lvl4pPr>
            <a:lvl5pPr marL="2285943" lvl="4" indent="-317492" algn="l">
              <a:lnSpc>
                <a:spcPct val="90000"/>
              </a:lnSpc>
              <a:spcBef>
                <a:spcPts val="400"/>
              </a:spcBef>
              <a:spcAft>
                <a:spcPts val="0"/>
              </a:spcAft>
              <a:buClr>
                <a:schemeClr val="dk1"/>
              </a:buClr>
              <a:buSzPts val="1400"/>
              <a:buChar char="•"/>
              <a:defRPr/>
            </a:lvl5pPr>
            <a:lvl6pPr marL="2743132" lvl="5" indent="-317492" algn="l">
              <a:lnSpc>
                <a:spcPct val="90000"/>
              </a:lnSpc>
              <a:spcBef>
                <a:spcPts val="400"/>
              </a:spcBef>
              <a:spcAft>
                <a:spcPts val="0"/>
              </a:spcAft>
              <a:buClr>
                <a:schemeClr val="dk1"/>
              </a:buClr>
              <a:buSzPts val="1400"/>
              <a:buChar char="•"/>
              <a:defRPr/>
            </a:lvl6pPr>
            <a:lvl7pPr marL="3200320" lvl="6" indent="-317492" algn="l">
              <a:lnSpc>
                <a:spcPct val="90000"/>
              </a:lnSpc>
              <a:spcBef>
                <a:spcPts val="400"/>
              </a:spcBef>
              <a:spcAft>
                <a:spcPts val="0"/>
              </a:spcAft>
              <a:buClr>
                <a:schemeClr val="dk1"/>
              </a:buClr>
              <a:buSzPts val="1400"/>
              <a:buChar char="•"/>
              <a:defRPr/>
            </a:lvl7pPr>
            <a:lvl8pPr marL="3657509" lvl="7" indent="-317492" algn="l">
              <a:lnSpc>
                <a:spcPct val="90000"/>
              </a:lnSpc>
              <a:spcBef>
                <a:spcPts val="400"/>
              </a:spcBef>
              <a:spcAft>
                <a:spcPts val="0"/>
              </a:spcAft>
              <a:buClr>
                <a:schemeClr val="dk1"/>
              </a:buClr>
              <a:buSzPts val="1400"/>
              <a:buChar char="•"/>
              <a:defRPr/>
            </a:lvl8pPr>
            <a:lvl9pPr marL="4114697" lvl="8" indent="-317492"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519550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65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39B270B6-0A83-43B0-AF75-92F4A7134745}"/>
              </a:ext>
            </a:extLst>
          </p:cNvPr>
          <p:cNvSpPr>
            <a:spLocks noGrp="1"/>
          </p:cNvSpPr>
          <p:nvPr>
            <p:ph type="pic" sz="quarter" idx="10"/>
          </p:nvPr>
        </p:nvSpPr>
        <p:spPr>
          <a:xfrm>
            <a:off x="4395173" y="763934"/>
            <a:ext cx="2536143" cy="2187001"/>
          </a:xfrm>
          <a:custGeom>
            <a:avLst/>
            <a:gdLst>
              <a:gd name="connsiteX0" fmla="*/ 1722364 w 3381524"/>
              <a:gd name="connsiteY0" fmla="*/ 899 h 2916001"/>
              <a:gd name="connsiteX1" fmla="*/ 1823441 w 3381524"/>
              <a:gd name="connsiteY1" fmla="*/ 10638 h 2916001"/>
              <a:gd name="connsiteX2" fmla="*/ 2329062 w 3381524"/>
              <a:gd name="connsiteY2" fmla="*/ 187734 h 2916001"/>
              <a:gd name="connsiteX3" fmla="*/ 2485178 w 3381524"/>
              <a:gd name="connsiteY3" fmla="*/ 294603 h 2916001"/>
              <a:gd name="connsiteX4" fmla="*/ 2749071 w 3381524"/>
              <a:gd name="connsiteY4" fmla="*/ 394877 h 2916001"/>
              <a:gd name="connsiteX5" fmla="*/ 3322413 w 3381524"/>
              <a:gd name="connsiteY5" fmla="*/ 785019 h 2916001"/>
              <a:gd name="connsiteX6" fmla="*/ 3281619 w 3381524"/>
              <a:gd name="connsiteY6" fmla="*/ 1450190 h 2916001"/>
              <a:gd name="connsiteX7" fmla="*/ 3083905 w 3381524"/>
              <a:gd name="connsiteY7" fmla="*/ 1664533 h 2916001"/>
              <a:gd name="connsiteX8" fmla="*/ 3035687 w 3381524"/>
              <a:gd name="connsiteY8" fmla="*/ 1686562 h 2916001"/>
              <a:gd name="connsiteX9" fmla="*/ 3011234 w 3381524"/>
              <a:gd name="connsiteY9" fmla="*/ 1698218 h 2916001"/>
              <a:gd name="connsiteX10" fmla="*/ 2973982 w 3381524"/>
              <a:gd name="connsiteY10" fmla="*/ 1724479 h 2916001"/>
              <a:gd name="connsiteX11" fmla="*/ 2943660 w 3381524"/>
              <a:gd name="connsiteY11" fmla="*/ 1759412 h 2916001"/>
              <a:gd name="connsiteX12" fmla="*/ 2938935 w 3381524"/>
              <a:gd name="connsiteY12" fmla="*/ 1765135 h 2916001"/>
              <a:gd name="connsiteX13" fmla="*/ 2872096 w 3381524"/>
              <a:gd name="connsiteY13" fmla="*/ 2056291 h 2916001"/>
              <a:gd name="connsiteX14" fmla="*/ 2584331 w 3381524"/>
              <a:gd name="connsiteY14" fmla="*/ 2808635 h 2916001"/>
              <a:gd name="connsiteX15" fmla="*/ 1707276 w 3381524"/>
              <a:gd name="connsiteY15" fmla="*/ 2808845 h 2916001"/>
              <a:gd name="connsiteX16" fmla="*/ 1436471 w 3381524"/>
              <a:gd name="connsiteY16" fmla="*/ 2792397 h 2916001"/>
              <a:gd name="connsiteX17" fmla="*/ 1435783 w 3381524"/>
              <a:gd name="connsiteY17" fmla="*/ 2793679 h 2916001"/>
              <a:gd name="connsiteX18" fmla="*/ 1421194 w 3381524"/>
              <a:gd name="connsiteY18" fmla="*/ 2802369 h 2916001"/>
              <a:gd name="connsiteX19" fmla="*/ 1420506 w 3381524"/>
              <a:gd name="connsiteY19" fmla="*/ 2803651 h 2916001"/>
              <a:gd name="connsiteX20" fmla="*/ 1371923 w 3381524"/>
              <a:gd name="connsiteY20" fmla="*/ 2838697 h 2916001"/>
              <a:gd name="connsiteX21" fmla="*/ 990920 w 3381524"/>
              <a:gd name="connsiteY21" fmla="*/ 2891957 h 2916001"/>
              <a:gd name="connsiteX22" fmla="*/ 347703 w 3381524"/>
              <a:gd name="connsiteY22" fmla="*/ 2295871 h 2916001"/>
              <a:gd name="connsiteX23" fmla="*/ 313185 w 3381524"/>
              <a:gd name="connsiteY23" fmla="*/ 2224503 h 2916001"/>
              <a:gd name="connsiteX24" fmla="*/ 273600 w 3381524"/>
              <a:gd name="connsiteY24" fmla="*/ 2054627 h 2916001"/>
              <a:gd name="connsiteX25" fmla="*/ 271668 w 3381524"/>
              <a:gd name="connsiteY25" fmla="*/ 2030468 h 2916001"/>
              <a:gd name="connsiteX26" fmla="*/ 261552 w 3381524"/>
              <a:gd name="connsiteY26" fmla="*/ 1925948 h 2916001"/>
              <a:gd name="connsiteX27" fmla="*/ 230638 w 3381524"/>
              <a:gd name="connsiteY27" fmla="*/ 1749161 h 2916001"/>
              <a:gd name="connsiteX28" fmla="*/ 216080 w 3381524"/>
              <a:gd name="connsiteY28" fmla="*/ 1686850 h 2916001"/>
              <a:gd name="connsiteX29" fmla="*/ 128358 w 3381524"/>
              <a:gd name="connsiteY29" fmla="*/ 1489500 h 2916001"/>
              <a:gd name="connsiteX30" fmla="*/ 122713 w 3381524"/>
              <a:gd name="connsiteY30" fmla="*/ 1481516 h 2916001"/>
              <a:gd name="connsiteX31" fmla="*/ 4500 w 3381524"/>
              <a:gd name="connsiteY31" fmla="*/ 1162109 h 2916001"/>
              <a:gd name="connsiteX32" fmla="*/ 353 w 3381524"/>
              <a:gd name="connsiteY32" fmla="*/ 1077306 h 2916001"/>
              <a:gd name="connsiteX33" fmla="*/ 90835 w 3381524"/>
              <a:gd name="connsiteY33" fmla="*/ 850031 h 2916001"/>
              <a:gd name="connsiteX34" fmla="*/ 204654 w 3381524"/>
              <a:gd name="connsiteY34" fmla="*/ 767402 h 2916001"/>
              <a:gd name="connsiteX35" fmla="*/ 347661 w 3381524"/>
              <a:gd name="connsiteY35" fmla="*/ 713642 h 2916001"/>
              <a:gd name="connsiteX36" fmla="*/ 400058 w 3381524"/>
              <a:gd name="connsiteY36" fmla="*/ 705415 h 2916001"/>
              <a:gd name="connsiteX37" fmla="*/ 460255 w 3381524"/>
              <a:gd name="connsiteY37" fmla="*/ 698070 h 2916001"/>
              <a:gd name="connsiteX38" fmla="*/ 989722 w 3381524"/>
              <a:gd name="connsiteY38" fmla="*/ 349545 h 2916001"/>
              <a:gd name="connsiteX39" fmla="*/ 1722364 w 3381524"/>
              <a:gd name="connsiteY39" fmla="*/ 899 h 291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81524" h="2916001">
                <a:moveTo>
                  <a:pt x="1722364" y="899"/>
                </a:moveTo>
                <a:cubicBezTo>
                  <a:pt x="1754965" y="2330"/>
                  <a:pt x="1788657" y="5501"/>
                  <a:pt x="1823441" y="10638"/>
                </a:cubicBezTo>
                <a:cubicBezTo>
                  <a:pt x="1823441" y="10638"/>
                  <a:pt x="2110858" y="39301"/>
                  <a:pt x="2329062" y="187734"/>
                </a:cubicBezTo>
                <a:cubicBezTo>
                  <a:pt x="2329062" y="187734"/>
                  <a:pt x="2425062" y="252445"/>
                  <a:pt x="2485178" y="294603"/>
                </a:cubicBezTo>
                <a:cubicBezTo>
                  <a:pt x="2485178" y="294603"/>
                  <a:pt x="2624772" y="386003"/>
                  <a:pt x="2749071" y="394877"/>
                </a:cubicBezTo>
                <a:cubicBezTo>
                  <a:pt x="2749071" y="394877"/>
                  <a:pt x="3152158" y="414572"/>
                  <a:pt x="3322413" y="785019"/>
                </a:cubicBezTo>
                <a:cubicBezTo>
                  <a:pt x="3322413" y="785019"/>
                  <a:pt x="3479445" y="1115342"/>
                  <a:pt x="3281619" y="1450190"/>
                </a:cubicBezTo>
                <a:cubicBezTo>
                  <a:pt x="3281619" y="1450190"/>
                  <a:pt x="3209197" y="1591361"/>
                  <a:pt x="3083905" y="1664533"/>
                </a:cubicBezTo>
                <a:cubicBezTo>
                  <a:pt x="3083905" y="1664533"/>
                  <a:pt x="3083905" y="1664533"/>
                  <a:pt x="3035687" y="1686562"/>
                </a:cubicBezTo>
                <a:cubicBezTo>
                  <a:pt x="3029080" y="1689625"/>
                  <a:pt x="3019813" y="1694563"/>
                  <a:pt x="3011234" y="1698218"/>
                </a:cubicBezTo>
                <a:cubicBezTo>
                  <a:pt x="3003939" y="1702563"/>
                  <a:pt x="2989350" y="1711252"/>
                  <a:pt x="2973982" y="1724479"/>
                </a:cubicBezTo>
                <a:cubicBezTo>
                  <a:pt x="2963935" y="1733954"/>
                  <a:pt x="2952513" y="1745993"/>
                  <a:pt x="2943660" y="1759412"/>
                </a:cubicBezTo>
                <a:cubicBezTo>
                  <a:pt x="2942284" y="1761977"/>
                  <a:pt x="2940311" y="1762570"/>
                  <a:pt x="2938935" y="1765135"/>
                </a:cubicBezTo>
                <a:cubicBezTo>
                  <a:pt x="2898203" y="1822560"/>
                  <a:pt x="2860413" y="1914595"/>
                  <a:pt x="2872096" y="2056291"/>
                </a:cubicBezTo>
                <a:cubicBezTo>
                  <a:pt x="2872096" y="2056291"/>
                  <a:pt x="2949322" y="2535385"/>
                  <a:pt x="2584331" y="2808635"/>
                </a:cubicBezTo>
                <a:cubicBezTo>
                  <a:pt x="2584331" y="2808635"/>
                  <a:pt x="2295361" y="3045042"/>
                  <a:pt x="1707276" y="2808845"/>
                </a:cubicBezTo>
                <a:cubicBezTo>
                  <a:pt x="1707276" y="2808845"/>
                  <a:pt x="1543916" y="2727818"/>
                  <a:pt x="1436471" y="2792397"/>
                </a:cubicBezTo>
                <a:cubicBezTo>
                  <a:pt x="1436471" y="2792397"/>
                  <a:pt x="1436471" y="2792397"/>
                  <a:pt x="1435783" y="2793679"/>
                </a:cubicBezTo>
                <a:cubicBezTo>
                  <a:pt x="1431149" y="2796148"/>
                  <a:pt x="1425828" y="2799900"/>
                  <a:pt x="1421194" y="2802369"/>
                </a:cubicBezTo>
                <a:cubicBezTo>
                  <a:pt x="1420506" y="2803651"/>
                  <a:pt x="1420506" y="2803651"/>
                  <a:pt x="1420506" y="2803651"/>
                </a:cubicBezTo>
                <a:cubicBezTo>
                  <a:pt x="1420506" y="2803651"/>
                  <a:pt x="1420506" y="2803651"/>
                  <a:pt x="1371923" y="2838697"/>
                </a:cubicBezTo>
                <a:cubicBezTo>
                  <a:pt x="1297601" y="2884710"/>
                  <a:pt x="1150284" y="2952673"/>
                  <a:pt x="990920" y="2891957"/>
                </a:cubicBezTo>
                <a:cubicBezTo>
                  <a:pt x="627504" y="2782888"/>
                  <a:pt x="435699" y="2483459"/>
                  <a:pt x="347703" y="2295871"/>
                </a:cubicBezTo>
                <a:cubicBezTo>
                  <a:pt x="334622" y="2273989"/>
                  <a:pt x="322917" y="2249543"/>
                  <a:pt x="313185" y="2224503"/>
                </a:cubicBezTo>
                <a:cubicBezTo>
                  <a:pt x="284676" y="2148102"/>
                  <a:pt x="274520" y="2068333"/>
                  <a:pt x="273600" y="2054627"/>
                </a:cubicBezTo>
                <a:cubicBezTo>
                  <a:pt x="272497" y="2047429"/>
                  <a:pt x="272082" y="2038949"/>
                  <a:pt x="271668" y="2030468"/>
                </a:cubicBezTo>
                <a:cubicBezTo>
                  <a:pt x="271668" y="2030468"/>
                  <a:pt x="271668" y="2030468"/>
                  <a:pt x="261552" y="1925948"/>
                </a:cubicBezTo>
                <a:cubicBezTo>
                  <a:pt x="255119" y="1876253"/>
                  <a:pt x="244507" y="1812755"/>
                  <a:pt x="230638" y="1749161"/>
                </a:cubicBezTo>
                <a:cubicBezTo>
                  <a:pt x="226642" y="1728851"/>
                  <a:pt x="221361" y="1707850"/>
                  <a:pt x="216080" y="1686850"/>
                </a:cubicBezTo>
                <a:cubicBezTo>
                  <a:pt x="188624" y="1596149"/>
                  <a:pt x="143918" y="1516014"/>
                  <a:pt x="128358" y="1489500"/>
                </a:cubicBezTo>
                <a:cubicBezTo>
                  <a:pt x="126476" y="1486838"/>
                  <a:pt x="124594" y="1484178"/>
                  <a:pt x="122713" y="1481516"/>
                </a:cubicBezTo>
                <a:cubicBezTo>
                  <a:pt x="53129" y="1358307"/>
                  <a:pt x="17772" y="1223730"/>
                  <a:pt x="4500" y="1162109"/>
                </a:cubicBezTo>
                <a:cubicBezTo>
                  <a:pt x="-1793" y="1130656"/>
                  <a:pt x="353" y="1077306"/>
                  <a:pt x="353" y="1077306"/>
                </a:cubicBezTo>
                <a:cubicBezTo>
                  <a:pt x="7679" y="1001960"/>
                  <a:pt x="32073" y="922558"/>
                  <a:pt x="90835" y="850031"/>
                </a:cubicBezTo>
                <a:cubicBezTo>
                  <a:pt x="133176" y="805030"/>
                  <a:pt x="204654" y="767402"/>
                  <a:pt x="204654" y="767402"/>
                </a:cubicBezTo>
                <a:cubicBezTo>
                  <a:pt x="244293" y="749028"/>
                  <a:pt x="293797" y="727688"/>
                  <a:pt x="347661" y="713642"/>
                </a:cubicBezTo>
                <a:cubicBezTo>
                  <a:pt x="347661" y="713642"/>
                  <a:pt x="347661" y="713642"/>
                  <a:pt x="400058" y="705415"/>
                </a:cubicBezTo>
                <a:cubicBezTo>
                  <a:pt x="400058" y="705415"/>
                  <a:pt x="400058" y="705415"/>
                  <a:pt x="460255" y="698070"/>
                </a:cubicBezTo>
                <a:cubicBezTo>
                  <a:pt x="528252" y="691605"/>
                  <a:pt x="799504" y="645534"/>
                  <a:pt x="989722" y="349545"/>
                </a:cubicBezTo>
                <a:cubicBezTo>
                  <a:pt x="989722" y="349545"/>
                  <a:pt x="1233343" y="-20560"/>
                  <a:pt x="1722364" y="899"/>
                </a:cubicBezTo>
                <a:close/>
              </a:path>
            </a:pathLst>
          </a:custGeom>
        </p:spPr>
        <p:txBody>
          <a:bodyPr wrap="square">
            <a:noAutofit/>
          </a:bodyPr>
          <a:lstStyle/>
          <a:p>
            <a:endParaRPr lang="en-IN"/>
          </a:p>
        </p:txBody>
      </p:sp>
      <p:sp>
        <p:nvSpPr>
          <p:cNvPr id="31" name="Picture Placeholder 30">
            <a:extLst>
              <a:ext uri="{FF2B5EF4-FFF2-40B4-BE49-F238E27FC236}">
                <a16:creationId xmlns:a16="http://schemas.microsoft.com/office/drawing/2014/main" id="{B6C26941-B9CC-475B-BA48-C91F6C89377F}"/>
              </a:ext>
            </a:extLst>
          </p:cNvPr>
          <p:cNvSpPr>
            <a:spLocks noGrp="1"/>
          </p:cNvSpPr>
          <p:nvPr>
            <p:ph type="pic" sz="quarter" idx="11"/>
          </p:nvPr>
        </p:nvSpPr>
        <p:spPr>
          <a:xfrm>
            <a:off x="6490038" y="128647"/>
            <a:ext cx="2074707" cy="1789088"/>
          </a:xfrm>
          <a:custGeom>
            <a:avLst/>
            <a:gdLst>
              <a:gd name="connsiteX0" fmla="*/ 1408991 w 2766276"/>
              <a:gd name="connsiteY0" fmla="*/ 735 h 2385451"/>
              <a:gd name="connsiteX1" fmla="*/ 1491677 w 2766276"/>
              <a:gd name="connsiteY1" fmla="*/ 8702 h 2385451"/>
              <a:gd name="connsiteX2" fmla="*/ 1905304 w 2766276"/>
              <a:gd name="connsiteY2" fmla="*/ 153576 h 2385451"/>
              <a:gd name="connsiteX3" fmla="*/ 2033015 w 2766276"/>
              <a:gd name="connsiteY3" fmla="*/ 241001 h 2385451"/>
              <a:gd name="connsiteX4" fmla="*/ 2248895 w 2766276"/>
              <a:gd name="connsiteY4" fmla="*/ 323031 h 2385451"/>
              <a:gd name="connsiteX5" fmla="*/ 2717920 w 2766276"/>
              <a:gd name="connsiteY5" fmla="*/ 642189 h 2385451"/>
              <a:gd name="connsiteX6" fmla="*/ 2684548 w 2766276"/>
              <a:gd name="connsiteY6" fmla="*/ 1186335 h 2385451"/>
              <a:gd name="connsiteX7" fmla="*/ 2522808 w 2766276"/>
              <a:gd name="connsiteY7" fmla="*/ 1361680 h 2385451"/>
              <a:gd name="connsiteX8" fmla="*/ 2483362 w 2766276"/>
              <a:gd name="connsiteY8" fmla="*/ 1379701 h 2385451"/>
              <a:gd name="connsiteX9" fmla="*/ 2463358 w 2766276"/>
              <a:gd name="connsiteY9" fmla="*/ 1389237 h 2385451"/>
              <a:gd name="connsiteX10" fmla="*/ 2432884 w 2766276"/>
              <a:gd name="connsiteY10" fmla="*/ 1410719 h 2385451"/>
              <a:gd name="connsiteX11" fmla="*/ 2408079 w 2766276"/>
              <a:gd name="connsiteY11" fmla="*/ 1439296 h 2385451"/>
              <a:gd name="connsiteX12" fmla="*/ 2404214 w 2766276"/>
              <a:gd name="connsiteY12" fmla="*/ 1443978 h 2385451"/>
              <a:gd name="connsiteX13" fmla="*/ 2349536 w 2766276"/>
              <a:gd name="connsiteY13" fmla="*/ 1682160 h 2385451"/>
              <a:gd name="connsiteX14" fmla="*/ 2114128 w 2766276"/>
              <a:gd name="connsiteY14" fmla="*/ 2297620 h 2385451"/>
              <a:gd name="connsiteX15" fmla="*/ 1396648 w 2766276"/>
              <a:gd name="connsiteY15" fmla="*/ 2297792 h 2385451"/>
              <a:gd name="connsiteX16" fmla="*/ 1175114 w 2766276"/>
              <a:gd name="connsiteY16" fmla="*/ 2284336 h 2385451"/>
              <a:gd name="connsiteX17" fmla="*/ 1174551 w 2766276"/>
              <a:gd name="connsiteY17" fmla="*/ 2285385 h 2385451"/>
              <a:gd name="connsiteX18" fmla="*/ 1162616 w 2766276"/>
              <a:gd name="connsiteY18" fmla="*/ 2292494 h 2385451"/>
              <a:gd name="connsiteX19" fmla="*/ 1162054 w 2766276"/>
              <a:gd name="connsiteY19" fmla="*/ 2293543 h 2385451"/>
              <a:gd name="connsiteX20" fmla="*/ 1122310 w 2766276"/>
              <a:gd name="connsiteY20" fmla="*/ 2322213 h 2385451"/>
              <a:gd name="connsiteX21" fmla="*/ 810628 w 2766276"/>
              <a:gd name="connsiteY21" fmla="*/ 2365782 h 2385451"/>
              <a:gd name="connsiteX22" fmla="*/ 284441 w 2766276"/>
              <a:gd name="connsiteY22" fmla="*/ 1878150 h 2385451"/>
              <a:gd name="connsiteX23" fmla="*/ 256203 w 2766276"/>
              <a:gd name="connsiteY23" fmla="*/ 1819768 h 2385451"/>
              <a:gd name="connsiteX24" fmla="*/ 223820 w 2766276"/>
              <a:gd name="connsiteY24" fmla="*/ 1680799 h 2385451"/>
              <a:gd name="connsiteX25" fmla="*/ 222240 w 2766276"/>
              <a:gd name="connsiteY25" fmla="*/ 1661036 h 2385451"/>
              <a:gd name="connsiteX26" fmla="*/ 213965 w 2766276"/>
              <a:gd name="connsiteY26" fmla="*/ 1575532 h 2385451"/>
              <a:gd name="connsiteX27" fmla="*/ 188675 w 2766276"/>
              <a:gd name="connsiteY27" fmla="*/ 1430911 h 2385451"/>
              <a:gd name="connsiteX28" fmla="*/ 176766 w 2766276"/>
              <a:gd name="connsiteY28" fmla="*/ 1379937 h 2385451"/>
              <a:gd name="connsiteX29" fmla="*/ 105004 w 2766276"/>
              <a:gd name="connsiteY29" fmla="*/ 1218493 h 2385451"/>
              <a:gd name="connsiteX30" fmla="*/ 100386 w 2766276"/>
              <a:gd name="connsiteY30" fmla="*/ 1211963 h 2385451"/>
              <a:gd name="connsiteX31" fmla="*/ 3682 w 2766276"/>
              <a:gd name="connsiteY31" fmla="*/ 950669 h 2385451"/>
              <a:gd name="connsiteX32" fmla="*/ 289 w 2766276"/>
              <a:gd name="connsiteY32" fmla="*/ 881296 h 2385451"/>
              <a:gd name="connsiteX33" fmla="*/ 74309 w 2766276"/>
              <a:gd name="connsiteY33" fmla="*/ 695372 h 2385451"/>
              <a:gd name="connsiteX34" fmla="*/ 167419 w 2766276"/>
              <a:gd name="connsiteY34" fmla="*/ 627777 h 2385451"/>
              <a:gd name="connsiteX35" fmla="*/ 284407 w 2766276"/>
              <a:gd name="connsiteY35" fmla="*/ 583798 h 2385451"/>
              <a:gd name="connsiteX36" fmla="*/ 327270 w 2766276"/>
              <a:gd name="connsiteY36" fmla="*/ 577069 h 2385451"/>
              <a:gd name="connsiteX37" fmla="*/ 376515 w 2766276"/>
              <a:gd name="connsiteY37" fmla="*/ 571059 h 2385451"/>
              <a:gd name="connsiteX38" fmla="*/ 809648 w 2766276"/>
              <a:gd name="connsiteY38" fmla="*/ 285947 h 2385451"/>
              <a:gd name="connsiteX39" fmla="*/ 1408991 w 2766276"/>
              <a:gd name="connsiteY39" fmla="*/ 735 h 238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66276" h="2385451">
                <a:moveTo>
                  <a:pt x="1408991" y="735"/>
                </a:moveTo>
                <a:cubicBezTo>
                  <a:pt x="1435660" y="1905"/>
                  <a:pt x="1463222" y="4499"/>
                  <a:pt x="1491677" y="8702"/>
                </a:cubicBezTo>
                <a:cubicBezTo>
                  <a:pt x="1491677" y="8702"/>
                  <a:pt x="1726801" y="32149"/>
                  <a:pt x="1905304" y="153576"/>
                </a:cubicBezTo>
                <a:cubicBezTo>
                  <a:pt x="1905304" y="153576"/>
                  <a:pt x="1983837" y="206513"/>
                  <a:pt x="2033015" y="241001"/>
                </a:cubicBezTo>
                <a:cubicBezTo>
                  <a:pt x="2033015" y="241001"/>
                  <a:pt x="2147211" y="315771"/>
                  <a:pt x="2248895" y="323031"/>
                </a:cubicBezTo>
                <a:cubicBezTo>
                  <a:pt x="2248895" y="323031"/>
                  <a:pt x="2578642" y="339142"/>
                  <a:pt x="2717920" y="642189"/>
                </a:cubicBezTo>
                <a:cubicBezTo>
                  <a:pt x="2717920" y="642189"/>
                  <a:pt x="2846381" y="912411"/>
                  <a:pt x="2684548" y="1186335"/>
                </a:cubicBezTo>
                <a:cubicBezTo>
                  <a:pt x="2684548" y="1186335"/>
                  <a:pt x="2625304" y="1301822"/>
                  <a:pt x="2522808" y="1361680"/>
                </a:cubicBezTo>
                <a:cubicBezTo>
                  <a:pt x="2522808" y="1361680"/>
                  <a:pt x="2522808" y="1361680"/>
                  <a:pt x="2483362" y="1379701"/>
                </a:cubicBezTo>
                <a:cubicBezTo>
                  <a:pt x="2477958" y="1382206"/>
                  <a:pt x="2470376" y="1386246"/>
                  <a:pt x="2463358" y="1389237"/>
                </a:cubicBezTo>
                <a:cubicBezTo>
                  <a:pt x="2457390" y="1392791"/>
                  <a:pt x="2445456" y="1399899"/>
                  <a:pt x="2432884" y="1410719"/>
                </a:cubicBezTo>
                <a:cubicBezTo>
                  <a:pt x="2424665" y="1418470"/>
                  <a:pt x="2415321" y="1428319"/>
                  <a:pt x="2408079" y="1439296"/>
                </a:cubicBezTo>
                <a:cubicBezTo>
                  <a:pt x="2406954" y="1441395"/>
                  <a:pt x="2405339" y="1441880"/>
                  <a:pt x="2404214" y="1443978"/>
                </a:cubicBezTo>
                <a:cubicBezTo>
                  <a:pt x="2370892" y="1490955"/>
                  <a:pt x="2339979" y="1566245"/>
                  <a:pt x="2349536" y="1682160"/>
                </a:cubicBezTo>
                <a:cubicBezTo>
                  <a:pt x="2349536" y="1682160"/>
                  <a:pt x="2412711" y="2074086"/>
                  <a:pt x="2114128" y="2297620"/>
                </a:cubicBezTo>
                <a:cubicBezTo>
                  <a:pt x="2114128" y="2297620"/>
                  <a:pt x="1877734" y="2491014"/>
                  <a:pt x="1396648" y="2297792"/>
                </a:cubicBezTo>
                <a:cubicBezTo>
                  <a:pt x="1396648" y="2297792"/>
                  <a:pt x="1263010" y="2231507"/>
                  <a:pt x="1175114" y="2284336"/>
                </a:cubicBezTo>
                <a:cubicBezTo>
                  <a:pt x="1175114" y="2284336"/>
                  <a:pt x="1175114" y="2284336"/>
                  <a:pt x="1174551" y="2285385"/>
                </a:cubicBezTo>
                <a:cubicBezTo>
                  <a:pt x="1170760" y="2287405"/>
                  <a:pt x="1166407" y="2290474"/>
                  <a:pt x="1162616" y="2292494"/>
                </a:cubicBezTo>
                <a:cubicBezTo>
                  <a:pt x="1162054" y="2293543"/>
                  <a:pt x="1162054" y="2293543"/>
                  <a:pt x="1162054" y="2293543"/>
                </a:cubicBezTo>
                <a:cubicBezTo>
                  <a:pt x="1162054" y="2293543"/>
                  <a:pt x="1162054" y="2293543"/>
                  <a:pt x="1122310" y="2322213"/>
                </a:cubicBezTo>
                <a:cubicBezTo>
                  <a:pt x="1061511" y="2359854"/>
                  <a:pt x="940997" y="2415451"/>
                  <a:pt x="810628" y="2365782"/>
                </a:cubicBezTo>
                <a:cubicBezTo>
                  <a:pt x="513334" y="2276557"/>
                  <a:pt x="356426" y="2031608"/>
                  <a:pt x="284441" y="1878150"/>
                </a:cubicBezTo>
                <a:cubicBezTo>
                  <a:pt x="273740" y="1860250"/>
                  <a:pt x="264165" y="1840251"/>
                  <a:pt x="256203" y="1819768"/>
                </a:cubicBezTo>
                <a:cubicBezTo>
                  <a:pt x="232881" y="1757267"/>
                  <a:pt x="224573" y="1692012"/>
                  <a:pt x="223820" y="1680799"/>
                </a:cubicBezTo>
                <a:cubicBezTo>
                  <a:pt x="222918" y="1674911"/>
                  <a:pt x="222579" y="1667973"/>
                  <a:pt x="222240" y="1661036"/>
                </a:cubicBezTo>
                <a:cubicBezTo>
                  <a:pt x="222240" y="1661036"/>
                  <a:pt x="222240" y="1661036"/>
                  <a:pt x="213965" y="1575532"/>
                </a:cubicBezTo>
                <a:cubicBezTo>
                  <a:pt x="208702" y="1534879"/>
                  <a:pt x="200021" y="1482934"/>
                  <a:pt x="188675" y="1430911"/>
                </a:cubicBezTo>
                <a:cubicBezTo>
                  <a:pt x="185406" y="1414296"/>
                  <a:pt x="181086" y="1397116"/>
                  <a:pt x="176766" y="1379937"/>
                </a:cubicBezTo>
                <a:cubicBezTo>
                  <a:pt x="154305" y="1305739"/>
                  <a:pt x="117733" y="1240183"/>
                  <a:pt x="105004" y="1218493"/>
                </a:cubicBezTo>
                <a:cubicBezTo>
                  <a:pt x="103465" y="1216316"/>
                  <a:pt x="101926" y="1214140"/>
                  <a:pt x="100386" y="1211963"/>
                </a:cubicBezTo>
                <a:cubicBezTo>
                  <a:pt x="43463" y="1111171"/>
                  <a:pt x="14539" y="1001079"/>
                  <a:pt x="3682" y="950669"/>
                </a:cubicBezTo>
                <a:cubicBezTo>
                  <a:pt x="-1466" y="924940"/>
                  <a:pt x="289" y="881296"/>
                  <a:pt x="289" y="881296"/>
                </a:cubicBezTo>
                <a:cubicBezTo>
                  <a:pt x="6283" y="819659"/>
                  <a:pt x="26238" y="754703"/>
                  <a:pt x="74309" y="695372"/>
                </a:cubicBezTo>
                <a:cubicBezTo>
                  <a:pt x="108946" y="658559"/>
                  <a:pt x="167419" y="627777"/>
                  <a:pt x="167419" y="627777"/>
                </a:cubicBezTo>
                <a:cubicBezTo>
                  <a:pt x="199846" y="612746"/>
                  <a:pt x="240343" y="595289"/>
                  <a:pt x="284407" y="583798"/>
                </a:cubicBezTo>
                <a:cubicBezTo>
                  <a:pt x="284407" y="583798"/>
                  <a:pt x="284407" y="583798"/>
                  <a:pt x="327270" y="577069"/>
                </a:cubicBezTo>
                <a:cubicBezTo>
                  <a:pt x="327270" y="577069"/>
                  <a:pt x="327270" y="577069"/>
                  <a:pt x="376515" y="571059"/>
                </a:cubicBezTo>
                <a:cubicBezTo>
                  <a:pt x="432141" y="565771"/>
                  <a:pt x="654039" y="528082"/>
                  <a:pt x="809648" y="285947"/>
                </a:cubicBezTo>
                <a:cubicBezTo>
                  <a:pt x="809648" y="285947"/>
                  <a:pt x="1008944" y="-16820"/>
                  <a:pt x="1408991" y="735"/>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6305566C-644E-438F-AA3E-93B8EA9EE882}"/>
              </a:ext>
            </a:extLst>
          </p:cNvPr>
          <p:cNvSpPr>
            <a:spLocks noGrp="1"/>
          </p:cNvSpPr>
          <p:nvPr>
            <p:ph type="pic" sz="quarter" idx="12"/>
          </p:nvPr>
        </p:nvSpPr>
        <p:spPr>
          <a:xfrm>
            <a:off x="6852865" y="1792588"/>
            <a:ext cx="2210369" cy="1906076"/>
          </a:xfrm>
          <a:custGeom>
            <a:avLst/>
            <a:gdLst>
              <a:gd name="connsiteX0" fmla="*/ 1501122 w 2947158"/>
              <a:gd name="connsiteY0" fmla="*/ 784 h 2541434"/>
              <a:gd name="connsiteX1" fmla="*/ 1589215 w 2947158"/>
              <a:gd name="connsiteY1" fmla="*/ 9271 h 2541434"/>
              <a:gd name="connsiteX2" fmla="*/ 2029888 w 2947158"/>
              <a:gd name="connsiteY2" fmla="*/ 163619 h 2541434"/>
              <a:gd name="connsiteX3" fmla="*/ 2165950 w 2947158"/>
              <a:gd name="connsiteY3" fmla="*/ 256760 h 2541434"/>
              <a:gd name="connsiteX4" fmla="*/ 2395946 w 2947158"/>
              <a:gd name="connsiteY4" fmla="*/ 344154 h 2541434"/>
              <a:gd name="connsiteX5" fmla="*/ 2895640 w 2947158"/>
              <a:gd name="connsiteY5" fmla="*/ 684181 h 2541434"/>
              <a:gd name="connsiteX6" fmla="*/ 2860086 w 2947158"/>
              <a:gd name="connsiteY6" fmla="*/ 1263908 h 2541434"/>
              <a:gd name="connsiteX7" fmla="*/ 2687770 w 2947158"/>
              <a:gd name="connsiteY7" fmla="*/ 1450719 h 2541434"/>
              <a:gd name="connsiteX8" fmla="*/ 2645745 w 2947158"/>
              <a:gd name="connsiteY8" fmla="*/ 1469919 h 2541434"/>
              <a:gd name="connsiteX9" fmla="*/ 2624433 w 2947158"/>
              <a:gd name="connsiteY9" fmla="*/ 1480077 h 2541434"/>
              <a:gd name="connsiteX10" fmla="*/ 2591966 w 2947158"/>
              <a:gd name="connsiteY10" fmla="*/ 1502965 h 2541434"/>
              <a:gd name="connsiteX11" fmla="*/ 2565539 w 2947158"/>
              <a:gd name="connsiteY11" fmla="*/ 1533410 h 2541434"/>
              <a:gd name="connsiteX12" fmla="*/ 2561421 w 2947158"/>
              <a:gd name="connsiteY12" fmla="*/ 1538398 h 2541434"/>
              <a:gd name="connsiteX13" fmla="*/ 2503168 w 2947158"/>
              <a:gd name="connsiteY13" fmla="*/ 1792155 h 2541434"/>
              <a:gd name="connsiteX14" fmla="*/ 2252367 w 2947158"/>
              <a:gd name="connsiteY14" fmla="*/ 2447858 h 2541434"/>
              <a:gd name="connsiteX15" fmla="*/ 1487972 w 2947158"/>
              <a:gd name="connsiteY15" fmla="*/ 2448041 h 2541434"/>
              <a:gd name="connsiteX16" fmla="*/ 1251952 w 2947158"/>
              <a:gd name="connsiteY16" fmla="*/ 2433706 h 2541434"/>
              <a:gd name="connsiteX17" fmla="*/ 1251352 w 2947158"/>
              <a:gd name="connsiteY17" fmla="*/ 2434824 h 2541434"/>
              <a:gd name="connsiteX18" fmla="*/ 1238637 w 2947158"/>
              <a:gd name="connsiteY18" fmla="*/ 2442397 h 2541434"/>
              <a:gd name="connsiteX19" fmla="*/ 1238038 w 2947158"/>
              <a:gd name="connsiteY19" fmla="*/ 2443515 h 2541434"/>
              <a:gd name="connsiteX20" fmla="*/ 1195695 w 2947158"/>
              <a:gd name="connsiteY20" fmla="*/ 2474059 h 2541434"/>
              <a:gd name="connsiteX21" fmla="*/ 863633 w 2947158"/>
              <a:gd name="connsiteY21" fmla="*/ 2520478 h 2541434"/>
              <a:gd name="connsiteX22" fmla="*/ 303040 w 2947158"/>
              <a:gd name="connsiteY22" fmla="*/ 2000960 h 2541434"/>
              <a:gd name="connsiteX23" fmla="*/ 272955 w 2947158"/>
              <a:gd name="connsiteY23" fmla="*/ 1938760 h 2541434"/>
              <a:gd name="connsiteX24" fmla="*/ 238455 w 2947158"/>
              <a:gd name="connsiteY24" fmla="*/ 1790705 h 2541434"/>
              <a:gd name="connsiteX25" fmla="*/ 236771 w 2947158"/>
              <a:gd name="connsiteY25" fmla="*/ 1769650 h 2541434"/>
              <a:gd name="connsiteX26" fmla="*/ 227955 w 2947158"/>
              <a:gd name="connsiteY26" fmla="*/ 1678555 h 2541434"/>
              <a:gd name="connsiteX27" fmla="*/ 201011 w 2947158"/>
              <a:gd name="connsiteY27" fmla="*/ 1524477 h 2541434"/>
              <a:gd name="connsiteX28" fmla="*/ 188324 w 2947158"/>
              <a:gd name="connsiteY28" fmla="*/ 1470170 h 2541434"/>
              <a:gd name="connsiteX29" fmla="*/ 111870 w 2947158"/>
              <a:gd name="connsiteY29" fmla="*/ 1298169 h 2541434"/>
              <a:gd name="connsiteX30" fmla="*/ 106950 w 2947158"/>
              <a:gd name="connsiteY30" fmla="*/ 1291212 h 2541434"/>
              <a:gd name="connsiteX31" fmla="*/ 3922 w 2947158"/>
              <a:gd name="connsiteY31" fmla="*/ 1012833 h 2541434"/>
              <a:gd name="connsiteX32" fmla="*/ 308 w 2947158"/>
              <a:gd name="connsiteY32" fmla="*/ 938923 h 2541434"/>
              <a:gd name="connsiteX33" fmla="*/ 79167 w 2947158"/>
              <a:gd name="connsiteY33" fmla="*/ 740842 h 2541434"/>
              <a:gd name="connsiteX34" fmla="*/ 178366 w 2947158"/>
              <a:gd name="connsiteY34" fmla="*/ 668827 h 2541434"/>
              <a:gd name="connsiteX35" fmla="*/ 303003 w 2947158"/>
              <a:gd name="connsiteY35" fmla="*/ 621973 h 2541434"/>
              <a:gd name="connsiteX36" fmla="*/ 348669 w 2947158"/>
              <a:gd name="connsiteY36" fmla="*/ 614803 h 2541434"/>
              <a:gd name="connsiteX37" fmla="*/ 401134 w 2947158"/>
              <a:gd name="connsiteY37" fmla="*/ 608401 h 2541434"/>
              <a:gd name="connsiteX38" fmla="*/ 862589 w 2947158"/>
              <a:gd name="connsiteY38" fmla="*/ 304645 h 2541434"/>
              <a:gd name="connsiteX39" fmla="*/ 1501122 w 2947158"/>
              <a:gd name="connsiteY39" fmla="*/ 784 h 254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47158" h="2541434">
                <a:moveTo>
                  <a:pt x="1501122" y="784"/>
                </a:moveTo>
                <a:cubicBezTo>
                  <a:pt x="1529536" y="2030"/>
                  <a:pt x="1558900" y="4794"/>
                  <a:pt x="1589215" y="9271"/>
                </a:cubicBezTo>
                <a:cubicBezTo>
                  <a:pt x="1589215" y="9271"/>
                  <a:pt x="1839713" y="34252"/>
                  <a:pt x="2029888" y="163619"/>
                </a:cubicBezTo>
                <a:cubicBezTo>
                  <a:pt x="2029888" y="163619"/>
                  <a:pt x="2113557" y="220018"/>
                  <a:pt x="2165950" y="256760"/>
                </a:cubicBezTo>
                <a:cubicBezTo>
                  <a:pt x="2165950" y="256760"/>
                  <a:pt x="2287613" y="336419"/>
                  <a:pt x="2395946" y="344154"/>
                </a:cubicBezTo>
                <a:cubicBezTo>
                  <a:pt x="2395946" y="344154"/>
                  <a:pt x="2747255" y="361319"/>
                  <a:pt x="2895640" y="684181"/>
                </a:cubicBezTo>
                <a:cubicBezTo>
                  <a:pt x="2895640" y="684181"/>
                  <a:pt x="3032501" y="972073"/>
                  <a:pt x="2860086" y="1263908"/>
                </a:cubicBezTo>
                <a:cubicBezTo>
                  <a:pt x="2860086" y="1263908"/>
                  <a:pt x="2796968" y="1386946"/>
                  <a:pt x="2687770" y="1450719"/>
                </a:cubicBezTo>
                <a:cubicBezTo>
                  <a:pt x="2687770" y="1450719"/>
                  <a:pt x="2687770" y="1450719"/>
                  <a:pt x="2645745" y="1469919"/>
                </a:cubicBezTo>
                <a:cubicBezTo>
                  <a:pt x="2639987" y="1472587"/>
                  <a:pt x="2631910" y="1476891"/>
                  <a:pt x="2624433" y="1480077"/>
                </a:cubicBezTo>
                <a:cubicBezTo>
                  <a:pt x="2618075" y="1483864"/>
                  <a:pt x="2605360" y="1491437"/>
                  <a:pt x="2591966" y="1502965"/>
                </a:cubicBezTo>
                <a:cubicBezTo>
                  <a:pt x="2583210" y="1511222"/>
                  <a:pt x="2573255" y="1521716"/>
                  <a:pt x="2565539" y="1533410"/>
                </a:cubicBezTo>
                <a:cubicBezTo>
                  <a:pt x="2564340" y="1535646"/>
                  <a:pt x="2562620" y="1536163"/>
                  <a:pt x="2561421" y="1538398"/>
                </a:cubicBezTo>
                <a:cubicBezTo>
                  <a:pt x="2525921" y="1588447"/>
                  <a:pt x="2492986" y="1668660"/>
                  <a:pt x="2503168" y="1792155"/>
                </a:cubicBezTo>
                <a:cubicBezTo>
                  <a:pt x="2503168" y="1792155"/>
                  <a:pt x="2570473" y="2209708"/>
                  <a:pt x="2252367" y="2447858"/>
                </a:cubicBezTo>
                <a:cubicBezTo>
                  <a:pt x="2252367" y="2447858"/>
                  <a:pt x="2000515" y="2653899"/>
                  <a:pt x="1487972" y="2448041"/>
                </a:cubicBezTo>
                <a:cubicBezTo>
                  <a:pt x="1487972" y="2448041"/>
                  <a:pt x="1345596" y="2377423"/>
                  <a:pt x="1251952" y="2433706"/>
                </a:cubicBezTo>
                <a:cubicBezTo>
                  <a:pt x="1251952" y="2433706"/>
                  <a:pt x="1251952" y="2433706"/>
                  <a:pt x="1251352" y="2434824"/>
                </a:cubicBezTo>
                <a:cubicBezTo>
                  <a:pt x="1247314" y="2436976"/>
                  <a:pt x="1242676" y="2440245"/>
                  <a:pt x="1238637" y="2442397"/>
                </a:cubicBezTo>
                <a:cubicBezTo>
                  <a:pt x="1238038" y="2443515"/>
                  <a:pt x="1238038" y="2443515"/>
                  <a:pt x="1238038" y="2443515"/>
                </a:cubicBezTo>
                <a:cubicBezTo>
                  <a:pt x="1238038" y="2443515"/>
                  <a:pt x="1238038" y="2443515"/>
                  <a:pt x="1195695" y="2474059"/>
                </a:cubicBezTo>
                <a:cubicBezTo>
                  <a:pt x="1130921" y="2514162"/>
                  <a:pt x="1002527" y="2573395"/>
                  <a:pt x="863633" y="2520478"/>
                </a:cubicBezTo>
                <a:cubicBezTo>
                  <a:pt x="546899" y="2425419"/>
                  <a:pt x="379732" y="2164452"/>
                  <a:pt x="303040" y="2000960"/>
                </a:cubicBezTo>
                <a:cubicBezTo>
                  <a:pt x="291639" y="1981890"/>
                  <a:pt x="281437" y="1960583"/>
                  <a:pt x="272955" y="1938760"/>
                </a:cubicBezTo>
                <a:cubicBezTo>
                  <a:pt x="248109" y="1872173"/>
                  <a:pt x="239257" y="1802650"/>
                  <a:pt x="238455" y="1790705"/>
                </a:cubicBezTo>
                <a:cubicBezTo>
                  <a:pt x="237494" y="1784431"/>
                  <a:pt x="237132" y="1777040"/>
                  <a:pt x="236771" y="1769650"/>
                </a:cubicBezTo>
                <a:cubicBezTo>
                  <a:pt x="236771" y="1769650"/>
                  <a:pt x="236771" y="1769650"/>
                  <a:pt x="227955" y="1678555"/>
                </a:cubicBezTo>
                <a:cubicBezTo>
                  <a:pt x="222348" y="1635243"/>
                  <a:pt x="213099" y="1579902"/>
                  <a:pt x="201011" y="1524477"/>
                </a:cubicBezTo>
                <a:cubicBezTo>
                  <a:pt x="197529" y="1506775"/>
                  <a:pt x="192926" y="1488473"/>
                  <a:pt x="188324" y="1470170"/>
                </a:cubicBezTo>
                <a:cubicBezTo>
                  <a:pt x="164394" y="1391120"/>
                  <a:pt x="125431" y="1321278"/>
                  <a:pt x="111870" y="1298169"/>
                </a:cubicBezTo>
                <a:cubicBezTo>
                  <a:pt x="110230" y="1295850"/>
                  <a:pt x="108590" y="1293531"/>
                  <a:pt x="106950" y="1291212"/>
                </a:cubicBezTo>
                <a:cubicBezTo>
                  <a:pt x="46304" y="1183829"/>
                  <a:pt x="15489" y="1066539"/>
                  <a:pt x="3922" y="1012833"/>
                </a:cubicBezTo>
                <a:cubicBezTo>
                  <a:pt x="-1563" y="985421"/>
                  <a:pt x="308" y="938923"/>
                  <a:pt x="308" y="938923"/>
                </a:cubicBezTo>
                <a:cubicBezTo>
                  <a:pt x="6693" y="873256"/>
                  <a:pt x="27953" y="804053"/>
                  <a:pt x="79167" y="740842"/>
                </a:cubicBezTo>
                <a:cubicBezTo>
                  <a:pt x="116069" y="701622"/>
                  <a:pt x="178366" y="668827"/>
                  <a:pt x="178366" y="668827"/>
                </a:cubicBezTo>
                <a:cubicBezTo>
                  <a:pt x="212913" y="652813"/>
                  <a:pt x="256058" y="634215"/>
                  <a:pt x="303003" y="621973"/>
                </a:cubicBezTo>
                <a:cubicBezTo>
                  <a:pt x="303003" y="621973"/>
                  <a:pt x="303003" y="621973"/>
                  <a:pt x="348669" y="614803"/>
                </a:cubicBezTo>
                <a:cubicBezTo>
                  <a:pt x="348669" y="614803"/>
                  <a:pt x="348669" y="614803"/>
                  <a:pt x="401134" y="608401"/>
                </a:cubicBezTo>
                <a:cubicBezTo>
                  <a:pt x="460397" y="602767"/>
                  <a:pt x="696805" y="562613"/>
                  <a:pt x="862589" y="304645"/>
                </a:cubicBezTo>
                <a:cubicBezTo>
                  <a:pt x="862589" y="304645"/>
                  <a:pt x="1074917" y="-17920"/>
                  <a:pt x="1501122" y="784"/>
                </a:cubicBezTo>
                <a:close/>
              </a:path>
            </a:pathLst>
          </a:custGeom>
        </p:spPr>
        <p:txBody>
          <a:bodyPr wrap="square">
            <a:noAutofit/>
          </a:bodyPr>
          <a:lstStyle/>
          <a:p>
            <a:endParaRPr lang="en-IN"/>
          </a:p>
        </p:txBody>
      </p:sp>
      <p:sp>
        <p:nvSpPr>
          <p:cNvPr id="37" name="Picture Placeholder 36">
            <a:extLst>
              <a:ext uri="{FF2B5EF4-FFF2-40B4-BE49-F238E27FC236}">
                <a16:creationId xmlns:a16="http://schemas.microsoft.com/office/drawing/2014/main" id="{5B52ECB5-C353-482E-848B-5F2707BE0283}"/>
              </a:ext>
            </a:extLst>
          </p:cNvPr>
          <p:cNvSpPr>
            <a:spLocks noGrp="1"/>
          </p:cNvSpPr>
          <p:nvPr>
            <p:ph type="pic" sz="quarter" idx="13"/>
          </p:nvPr>
        </p:nvSpPr>
        <p:spPr>
          <a:xfrm>
            <a:off x="5153896" y="2943524"/>
            <a:ext cx="2401407" cy="2070814"/>
          </a:xfrm>
          <a:custGeom>
            <a:avLst/>
            <a:gdLst>
              <a:gd name="connsiteX0" fmla="*/ 1630861 w 3201876"/>
              <a:gd name="connsiteY0" fmla="*/ 851 h 2761085"/>
              <a:gd name="connsiteX1" fmla="*/ 1726568 w 3201876"/>
              <a:gd name="connsiteY1" fmla="*/ 10073 h 2761085"/>
              <a:gd name="connsiteX2" fmla="*/ 2205328 w 3201876"/>
              <a:gd name="connsiteY2" fmla="*/ 177760 h 2761085"/>
              <a:gd name="connsiteX3" fmla="*/ 2353150 w 3201876"/>
              <a:gd name="connsiteY3" fmla="*/ 278952 h 2761085"/>
              <a:gd name="connsiteX4" fmla="*/ 2603024 w 3201876"/>
              <a:gd name="connsiteY4" fmla="*/ 373899 h 2761085"/>
              <a:gd name="connsiteX5" fmla="*/ 3145906 w 3201876"/>
              <a:gd name="connsiteY5" fmla="*/ 743314 h 2761085"/>
              <a:gd name="connsiteX6" fmla="*/ 3107279 w 3201876"/>
              <a:gd name="connsiteY6" fmla="*/ 1373146 h 2761085"/>
              <a:gd name="connsiteX7" fmla="*/ 2920069 w 3201876"/>
              <a:gd name="connsiteY7" fmla="*/ 1576102 h 2761085"/>
              <a:gd name="connsiteX8" fmla="*/ 2874412 w 3201876"/>
              <a:gd name="connsiteY8" fmla="*/ 1596961 h 2761085"/>
              <a:gd name="connsiteX9" fmla="*/ 2851258 w 3201876"/>
              <a:gd name="connsiteY9" fmla="*/ 1607998 h 2761085"/>
              <a:gd name="connsiteX10" fmla="*/ 2815985 w 3201876"/>
              <a:gd name="connsiteY10" fmla="*/ 1632863 h 2761085"/>
              <a:gd name="connsiteX11" fmla="*/ 2787275 w 3201876"/>
              <a:gd name="connsiteY11" fmla="*/ 1665940 h 2761085"/>
              <a:gd name="connsiteX12" fmla="*/ 2782801 w 3201876"/>
              <a:gd name="connsiteY12" fmla="*/ 1671360 h 2761085"/>
              <a:gd name="connsiteX13" fmla="*/ 2719513 w 3201876"/>
              <a:gd name="connsiteY13" fmla="*/ 1947048 h 2761085"/>
              <a:gd name="connsiteX14" fmla="*/ 2447035 w 3201876"/>
              <a:gd name="connsiteY14" fmla="*/ 2659422 h 2761085"/>
              <a:gd name="connsiteX15" fmla="*/ 1616575 w 3201876"/>
              <a:gd name="connsiteY15" fmla="*/ 2659621 h 2761085"/>
              <a:gd name="connsiteX16" fmla="*/ 1360157 w 3201876"/>
              <a:gd name="connsiteY16" fmla="*/ 2644047 h 2761085"/>
              <a:gd name="connsiteX17" fmla="*/ 1359506 w 3201876"/>
              <a:gd name="connsiteY17" fmla="*/ 2645261 h 2761085"/>
              <a:gd name="connsiteX18" fmla="*/ 1345691 w 3201876"/>
              <a:gd name="connsiteY18" fmla="*/ 2653489 h 2761085"/>
              <a:gd name="connsiteX19" fmla="*/ 1345040 w 3201876"/>
              <a:gd name="connsiteY19" fmla="*/ 2654703 h 2761085"/>
              <a:gd name="connsiteX20" fmla="*/ 1299038 w 3201876"/>
              <a:gd name="connsiteY20" fmla="*/ 2687888 h 2761085"/>
              <a:gd name="connsiteX21" fmla="*/ 938277 w 3201876"/>
              <a:gd name="connsiteY21" fmla="*/ 2738318 h 2761085"/>
              <a:gd name="connsiteX22" fmla="*/ 329232 w 3201876"/>
              <a:gd name="connsiteY22" fmla="*/ 2173900 h 2761085"/>
              <a:gd name="connsiteX23" fmla="*/ 296547 w 3201876"/>
              <a:gd name="connsiteY23" fmla="*/ 2106324 h 2761085"/>
              <a:gd name="connsiteX24" fmla="*/ 259065 w 3201876"/>
              <a:gd name="connsiteY24" fmla="*/ 1945472 h 2761085"/>
              <a:gd name="connsiteX25" fmla="*/ 257235 w 3201876"/>
              <a:gd name="connsiteY25" fmla="*/ 1922597 h 2761085"/>
              <a:gd name="connsiteX26" fmla="*/ 247658 w 3201876"/>
              <a:gd name="connsiteY26" fmla="*/ 1823629 h 2761085"/>
              <a:gd name="connsiteX27" fmla="*/ 218385 w 3201876"/>
              <a:gd name="connsiteY27" fmla="*/ 1656235 h 2761085"/>
              <a:gd name="connsiteX28" fmla="*/ 204601 w 3201876"/>
              <a:gd name="connsiteY28" fmla="*/ 1597234 h 2761085"/>
              <a:gd name="connsiteX29" fmla="*/ 121539 w 3201876"/>
              <a:gd name="connsiteY29" fmla="*/ 1410368 h 2761085"/>
              <a:gd name="connsiteX30" fmla="*/ 116194 w 3201876"/>
              <a:gd name="connsiteY30" fmla="*/ 1402809 h 2761085"/>
              <a:gd name="connsiteX31" fmla="*/ 4261 w 3201876"/>
              <a:gd name="connsiteY31" fmla="*/ 1100370 h 2761085"/>
              <a:gd name="connsiteX32" fmla="*/ 335 w 3201876"/>
              <a:gd name="connsiteY32" fmla="*/ 1020072 h 2761085"/>
              <a:gd name="connsiteX33" fmla="*/ 86010 w 3201876"/>
              <a:gd name="connsiteY33" fmla="*/ 804872 h 2761085"/>
              <a:gd name="connsiteX34" fmla="*/ 193782 w 3201876"/>
              <a:gd name="connsiteY34" fmla="*/ 726632 h 2761085"/>
              <a:gd name="connsiteX35" fmla="*/ 329191 w 3201876"/>
              <a:gd name="connsiteY35" fmla="*/ 675729 h 2761085"/>
              <a:gd name="connsiteX36" fmla="*/ 378805 w 3201876"/>
              <a:gd name="connsiteY36" fmla="*/ 667939 h 2761085"/>
              <a:gd name="connsiteX37" fmla="*/ 435804 w 3201876"/>
              <a:gd name="connsiteY37" fmla="*/ 660984 h 2761085"/>
              <a:gd name="connsiteX38" fmla="*/ 937142 w 3201876"/>
              <a:gd name="connsiteY38" fmla="*/ 330975 h 2761085"/>
              <a:gd name="connsiteX39" fmla="*/ 1630861 w 3201876"/>
              <a:gd name="connsiteY39" fmla="*/ 851 h 27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01876" h="2761085">
                <a:moveTo>
                  <a:pt x="1630861" y="851"/>
                </a:moveTo>
                <a:cubicBezTo>
                  <a:pt x="1661731" y="2206"/>
                  <a:pt x="1693633" y="5209"/>
                  <a:pt x="1726568" y="10073"/>
                </a:cubicBezTo>
                <a:cubicBezTo>
                  <a:pt x="1726568" y="10073"/>
                  <a:pt x="1998716" y="37213"/>
                  <a:pt x="2205328" y="177760"/>
                </a:cubicBezTo>
                <a:cubicBezTo>
                  <a:pt x="2205328" y="177760"/>
                  <a:pt x="2296228" y="239034"/>
                  <a:pt x="2353150" y="278952"/>
                </a:cubicBezTo>
                <a:cubicBezTo>
                  <a:pt x="2353150" y="278952"/>
                  <a:pt x="2485328" y="365496"/>
                  <a:pt x="2603024" y="373899"/>
                </a:cubicBezTo>
                <a:cubicBezTo>
                  <a:pt x="2603024" y="373899"/>
                  <a:pt x="2984696" y="392547"/>
                  <a:pt x="3145906" y="743314"/>
                </a:cubicBezTo>
                <a:cubicBezTo>
                  <a:pt x="3145906" y="743314"/>
                  <a:pt x="3294595" y="1056088"/>
                  <a:pt x="3107279" y="1373146"/>
                </a:cubicBezTo>
                <a:cubicBezTo>
                  <a:pt x="3107279" y="1373146"/>
                  <a:pt x="3038705" y="1506818"/>
                  <a:pt x="2920069" y="1576102"/>
                </a:cubicBezTo>
                <a:cubicBezTo>
                  <a:pt x="2920069" y="1576102"/>
                  <a:pt x="2920069" y="1576102"/>
                  <a:pt x="2874412" y="1596961"/>
                </a:cubicBezTo>
                <a:cubicBezTo>
                  <a:pt x="2868157" y="1599861"/>
                  <a:pt x="2859382" y="1604537"/>
                  <a:pt x="2851258" y="1607998"/>
                </a:cubicBezTo>
                <a:cubicBezTo>
                  <a:pt x="2844351" y="1612112"/>
                  <a:pt x="2830537" y="1620340"/>
                  <a:pt x="2815985" y="1632863"/>
                </a:cubicBezTo>
                <a:cubicBezTo>
                  <a:pt x="2806473" y="1641835"/>
                  <a:pt x="2795657" y="1653235"/>
                  <a:pt x="2787275" y="1665940"/>
                </a:cubicBezTo>
                <a:cubicBezTo>
                  <a:pt x="2785972" y="1668369"/>
                  <a:pt x="2784104" y="1668931"/>
                  <a:pt x="2782801" y="1671360"/>
                </a:cubicBezTo>
                <a:cubicBezTo>
                  <a:pt x="2744232" y="1725734"/>
                  <a:pt x="2708451" y="1812879"/>
                  <a:pt x="2719513" y="1947048"/>
                </a:cubicBezTo>
                <a:cubicBezTo>
                  <a:pt x="2719513" y="1947048"/>
                  <a:pt x="2792636" y="2400689"/>
                  <a:pt x="2447035" y="2659422"/>
                </a:cubicBezTo>
                <a:cubicBezTo>
                  <a:pt x="2447035" y="2659422"/>
                  <a:pt x="2173417" y="2883270"/>
                  <a:pt x="1616575" y="2659621"/>
                </a:cubicBezTo>
                <a:cubicBezTo>
                  <a:pt x="1616575" y="2659621"/>
                  <a:pt x="1461894" y="2582899"/>
                  <a:pt x="1360157" y="2644047"/>
                </a:cubicBezTo>
                <a:cubicBezTo>
                  <a:pt x="1360157" y="2644047"/>
                  <a:pt x="1360157" y="2644047"/>
                  <a:pt x="1359506" y="2645261"/>
                </a:cubicBezTo>
                <a:cubicBezTo>
                  <a:pt x="1355118" y="2647599"/>
                  <a:pt x="1350079" y="2651151"/>
                  <a:pt x="1345691" y="2653489"/>
                </a:cubicBezTo>
                <a:cubicBezTo>
                  <a:pt x="1345040" y="2654703"/>
                  <a:pt x="1345040" y="2654703"/>
                  <a:pt x="1345040" y="2654703"/>
                </a:cubicBezTo>
                <a:cubicBezTo>
                  <a:pt x="1345040" y="2654703"/>
                  <a:pt x="1345040" y="2654703"/>
                  <a:pt x="1299038" y="2687888"/>
                </a:cubicBezTo>
                <a:cubicBezTo>
                  <a:pt x="1228665" y="2731456"/>
                  <a:pt x="1089174" y="2795808"/>
                  <a:pt x="938277" y="2738318"/>
                </a:cubicBezTo>
                <a:cubicBezTo>
                  <a:pt x="594168" y="2635043"/>
                  <a:pt x="412552" y="2351522"/>
                  <a:pt x="329232" y="2173900"/>
                </a:cubicBezTo>
                <a:cubicBezTo>
                  <a:pt x="316845" y="2153181"/>
                  <a:pt x="305762" y="2130033"/>
                  <a:pt x="296547" y="2106324"/>
                </a:cubicBezTo>
                <a:cubicBezTo>
                  <a:pt x="269553" y="2033981"/>
                  <a:pt x="259936" y="1958450"/>
                  <a:pt x="259065" y="1945472"/>
                </a:cubicBezTo>
                <a:cubicBezTo>
                  <a:pt x="258021" y="1938656"/>
                  <a:pt x="257628" y="1930627"/>
                  <a:pt x="257235" y="1922597"/>
                </a:cubicBezTo>
                <a:cubicBezTo>
                  <a:pt x="257235" y="1922597"/>
                  <a:pt x="257235" y="1922597"/>
                  <a:pt x="247658" y="1823629"/>
                </a:cubicBezTo>
                <a:cubicBezTo>
                  <a:pt x="241566" y="1776574"/>
                  <a:pt x="231518" y="1716450"/>
                  <a:pt x="218385" y="1656235"/>
                </a:cubicBezTo>
                <a:cubicBezTo>
                  <a:pt x="214602" y="1637003"/>
                  <a:pt x="209601" y="1617118"/>
                  <a:pt x="204601" y="1597234"/>
                </a:cubicBezTo>
                <a:cubicBezTo>
                  <a:pt x="178603" y="1511352"/>
                  <a:pt x="136272" y="1435473"/>
                  <a:pt x="121539" y="1410368"/>
                </a:cubicBezTo>
                <a:cubicBezTo>
                  <a:pt x="119757" y="1407848"/>
                  <a:pt x="117976" y="1405329"/>
                  <a:pt x="116194" y="1402809"/>
                </a:cubicBezTo>
                <a:cubicBezTo>
                  <a:pt x="50307" y="1286145"/>
                  <a:pt x="16829" y="1158718"/>
                  <a:pt x="4261" y="1100370"/>
                </a:cubicBezTo>
                <a:cubicBezTo>
                  <a:pt x="-1697" y="1070589"/>
                  <a:pt x="335" y="1020072"/>
                  <a:pt x="335" y="1020072"/>
                </a:cubicBezTo>
                <a:cubicBezTo>
                  <a:pt x="7272" y="948730"/>
                  <a:pt x="30370" y="873546"/>
                  <a:pt x="86010" y="804872"/>
                </a:cubicBezTo>
                <a:cubicBezTo>
                  <a:pt x="126101" y="762262"/>
                  <a:pt x="193782" y="726632"/>
                  <a:pt x="193782" y="726632"/>
                </a:cubicBezTo>
                <a:cubicBezTo>
                  <a:pt x="231316" y="709235"/>
                  <a:pt x="278189" y="689029"/>
                  <a:pt x="329191" y="675729"/>
                </a:cubicBezTo>
                <a:cubicBezTo>
                  <a:pt x="329191" y="675729"/>
                  <a:pt x="329191" y="675729"/>
                  <a:pt x="378805" y="667939"/>
                </a:cubicBezTo>
                <a:cubicBezTo>
                  <a:pt x="378805" y="667939"/>
                  <a:pt x="378805" y="667939"/>
                  <a:pt x="435804" y="660984"/>
                </a:cubicBezTo>
                <a:cubicBezTo>
                  <a:pt x="500189" y="654863"/>
                  <a:pt x="757030" y="611239"/>
                  <a:pt x="937142" y="330975"/>
                </a:cubicBezTo>
                <a:cubicBezTo>
                  <a:pt x="937142" y="330975"/>
                  <a:pt x="1167820" y="-19468"/>
                  <a:pt x="1630861" y="851"/>
                </a:cubicBezTo>
                <a:close/>
              </a:path>
            </a:pathLst>
          </a:custGeom>
        </p:spPr>
        <p:txBody>
          <a:bodyPr wrap="square">
            <a:noAutofit/>
          </a:bodyPr>
          <a:lstStyle/>
          <a:p>
            <a:endParaRPr lang="en-IN"/>
          </a:p>
        </p:txBody>
      </p:sp>
      <p:sp>
        <p:nvSpPr>
          <p:cNvPr id="40" name="Picture Placeholder 39">
            <a:extLst>
              <a:ext uri="{FF2B5EF4-FFF2-40B4-BE49-F238E27FC236}">
                <a16:creationId xmlns:a16="http://schemas.microsoft.com/office/drawing/2014/main" id="{F38EFE3E-354C-4BBD-AC2D-4C20B9F7D954}"/>
              </a:ext>
            </a:extLst>
          </p:cNvPr>
          <p:cNvSpPr>
            <a:spLocks noGrp="1"/>
          </p:cNvSpPr>
          <p:nvPr>
            <p:ph type="pic" sz="quarter" idx="14"/>
          </p:nvPr>
        </p:nvSpPr>
        <p:spPr>
          <a:xfrm>
            <a:off x="3178098" y="2550197"/>
            <a:ext cx="2156275" cy="1862066"/>
          </a:xfrm>
          <a:custGeom>
            <a:avLst/>
            <a:gdLst>
              <a:gd name="connsiteX0" fmla="*/ 1463219 w 2875033"/>
              <a:gd name="connsiteY0" fmla="*/ 756 h 2482754"/>
              <a:gd name="connsiteX1" fmla="*/ 1549241 w 2875033"/>
              <a:gd name="connsiteY1" fmla="*/ 9024 h 2482754"/>
              <a:gd name="connsiteX2" fmla="*/ 1979520 w 2875033"/>
              <a:gd name="connsiteY2" fmla="*/ 159682 h 2482754"/>
              <a:gd name="connsiteX3" fmla="*/ 2112360 w 2875033"/>
              <a:gd name="connsiteY3" fmla="*/ 250632 h 2482754"/>
              <a:gd name="connsiteX4" fmla="*/ 2336930 w 2875033"/>
              <a:gd name="connsiteY4" fmla="*/ 335942 h 2482754"/>
              <a:gd name="connsiteX5" fmla="*/ 2824794 w 2875033"/>
              <a:gd name="connsiteY5" fmla="*/ 667969 h 2482754"/>
              <a:gd name="connsiteX6" fmla="*/ 2789921 w 2875033"/>
              <a:gd name="connsiteY6" fmla="*/ 1234291 h 2482754"/>
              <a:gd name="connsiteX7" fmla="*/ 2621603 w 2875033"/>
              <a:gd name="connsiteY7" fmla="*/ 1416824 h 2482754"/>
              <a:gd name="connsiteX8" fmla="*/ 2580560 w 2875033"/>
              <a:gd name="connsiteY8" fmla="*/ 1435591 h 2482754"/>
              <a:gd name="connsiteX9" fmla="*/ 2559746 w 2875033"/>
              <a:gd name="connsiteY9" fmla="*/ 1445520 h 2482754"/>
              <a:gd name="connsiteX10" fmla="*/ 2528036 w 2875033"/>
              <a:gd name="connsiteY10" fmla="*/ 1467886 h 2482754"/>
              <a:gd name="connsiteX11" fmla="*/ 2502222 w 2875033"/>
              <a:gd name="connsiteY11" fmla="*/ 1497635 h 2482754"/>
              <a:gd name="connsiteX12" fmla="*/ 2498200 w 2875033"/>
              <a:gd name="connsiteY12" fmla="*/ 1502508 h 2482754"/>
              <a:gd name="connsiteX13" fmla="*/ 2441247 w 2875033"/>
              <a:gd name="connsiteY13" fmla="*/ 1750408 h 2482754"/>
              <a:gd name="connsiteX14" fmla="*/ 2196164 w 2875033"/>
              <a:gd name="connsiteY14" fmla="*/ 2391005 h 2482754"/>
              <a:gd name="connsiteX15" fmla="*/ 1449727 w 2875033"/>
              <a:gd name="connsiteY15" fmla="*/ 2391388 h 2482754"/>
              <a:gd name="connsiteX16" fmla="*/ 1219256 w 2875033"/>
              <a:gd name="connsiteY16" fmla="*/ 2377447 h 2482754"/>
              <a:gd name="connsiteX17" fmla="*/ 1218670 w 2875033"/>
              <a:gd name="connsiteY17" fmla="*/ 2378539 h 2482754"/>
              <a:gd name="connsiteX18" fmla="*/ 1206252 w 2875033"/>
              <a:gd name="connsiteY18" fmla="*/ 2385940 h 2482754"/>
              <a:gd name="connsiteX19" fmla="*/ 1205666 w 2875033"/>
              <a:gd name="connsiteY19" fmla="*/ 2387032 h 2482754"/>
              <a:gd name="connsiteX20" fmla="*/ 1164310 w 2875033"/>
              <a:gd name="connsiteY20" fmla="*/ 2416881 h 2482754"/>
              <a:gd name="connsiteX21" fmla="*/ 840037 w 2875033"/>
              <a:gd name="connsiteY21" fmla="*/ 2462314 h 2482754"/>
              <a:gd name="connsiteX22" fmla="*/ 292752 w 2875033"/>
              <a:gd name="connsiteY22" fmla="*/ 1954967 h 2482754"/>
              <a:gd name="connsiteX23" fmla="*/ 263391 w 2875033"/>
              <a:gd name="connsiteY23" fmla="*/ 1894215 h 2482754"/>
              <a:gd name="connsiteX24" fmla="*/ 229740 w 2875033"/>
              <a:gd name="connsiteY24" fmla="*/ 1749594 h 2482754"/>
              <a:gd name="connsiteX25" fmla="*/ 228102 w 2875033"/>
              <a:gd name="connsiteY25" fmla="*/ 1729027 h 2482754"/>
              <a:gd name="connsiteX26" fmla="*/ 219517 w 2875033"/>
              <a:gd name="connsiteY26" fmla="*/ 1640042 h 2482754"/>
              <a:gd name="connsiteX27" fmla="*/ 193247 w 2875033"/>
              <a:gd name="connsiteY27" fmla="*/ 1489537 h 2482754"/>
              <a:gd name="connsiteX28" fmla="*/ 180872 w 2875033"/>
              <a:gd name="connsiteY28" fmla="*/ 1436490 h 2482754"/>
              <a:gd name="connsiteX29" fmla="*/ 106260 w 2875033"/>
              <a:gd name="connsiteY29" fmla="*/ 1268490 h 2482754"/>
              <a:gd name="connsiteX30" fmla="*/ 101458 w 2875033"/>
              <a:gd name="connsiteY30" fmla="*/ 1261695 h 2482754"/>
              <a:gd name="connsiteX31" fmla="*/ 924 w 2875033"/>
              <a:gd name="connsiteY31" fmla="*/ 989784 h 2482754"/>
              <a:gd name="connsiteX32" fmla="*/ 0 w 2875033"/>
              <a:gd name="connsiteY32" fmla="*/ 978451 h 2482754"/>
              <a:gd name="connsiteX33" fmla="*/ 0 w 2875033"/>
              <a:gd name="connsiteY33" fmla="*/ 901141 h 2482754"/>
              <a:gd name="connsiteX34" fmla="*/ 5058 w 2875033"/>
              <a:gd name="connsiteY34" fmla="*/ 868971 h 2482754"/>
              <a:gd name="connsiteX35" fmla="*/ 74474 w 2875033"/>
              <a:gd name="connsiteY35" fmla="*/ 724068 h 2482754"/>
              <a:gd name="connsiteX36" fmla="*/ 171361 w 2875033"/>
              <a:gd name="connsiteY36" fmla="*/ 653692 h 2482754"/>
              <a:gd name="connsiteX37" fmla="*/ 293083 w 2875033"/>
              <a:gd name="connsiteY37" fmla="*/ 607890 h 2482754"/>
              <a:gd name="connsiteX38" fmla="*/ 337678 w 2875033"/>
              <a:gd name="connsiteY38" fmla="*/ 600873 h 2482754"/>
              <a:gd name="connsiteX39" fmla="*/ 388912 w 2875033"/>
              <a:gd name="connsiteY39" fmla="*/ 594605 h 2482754"/>
              <a:gd name="connsiteX40" fmla="*/ 839607 w 2875033"/>
              <a:gd name="connsiteY40" fmla="*/ 297756 h 2482754"/>
              <a:gd name="connsiteX41" fmla="*/ 1463219 w 2875033"/>
              <a:gd name="connsiteY41" fmla="*/ 756 h 248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5033" h="2482754">
                <a:moveTo>
                  <a:pt x="1463219" y="756"/>
                </a:moveTo>
                <a:cubicBezTo>
                  <a:pt x="1490965" y="1966"/>
                  <a:pt x="1519639" y="4658"/>
                  <a:pt x="1549241" y="9024"/>
                </a:cubicBezTo>
                <a:cubicBezTo>
                  <a:pt x="1549241" y="9024"/>
                  <a:pt x="1793847" y="33360"/>
                  <a:pt x="1979520" y="159682"/>
                </a:cubicBezTo>
                <a:cubicBezTo>
                  <a:pt x="1979520" y="159682"/>
                  <a:pt x="2061208" y="214754"/>
                  <a:pt x="2112360" y="250632"/>
                </a:cubicBezTo>
                <a:cubicBezTo>
                  <a:pt x="2112360" y="250632"/>
                  <a:pt x="2231144" y="328416"/>
                  <a:pt x="2336930" y="335942"/>
                </a:cubicBezTo>
                <a:cubicBezTo>
                  <a:pt x="2336930" y="335942"/>
                  <a:pt x="2679981" y="352617"/>
                  <a:pt x="2824794" y="667969"/>
                </a:cubicBezTo>
                <a:cubicBezTo>
                  <a:pt x="2824794" y="667969"/>
                  <a:pt x="2958363" y="949162"/>
                  <a:pt x="2789921" y="1234291"/>
                </a:cubicBezTo>
                <a:cubicBezTo>
                  <a:pt x="2789921" y="1234291"/>
                  <a:pt x="2728253" y="1354498"/>
                  <a:pt x="2621603" y="1416824"/>
                </a:cubicBezTo>
                <a:cubicBezTo>
                  <a:pt x="2621603" y="1416824"/>
                  <a:pt x="2621603" y="1416824"/>
                  <a:pt x="2580560" y="1435591"/>
                </a:cubicBezTo>
                <a:cubicBezTo>
                  <a:pt x="2574937" y="1438199"/>
                  <a:pt x="2567049" y="1442406"/>
                  <a:pt x="2559746" y="1445520"/>
                </a:cubicBezTo>
                <a:cubicBezTo>
                  <a:pt x="2553537" y="1449221"/>
                  <a:pt x="2541119" y="1456622"/>
                  <a:pt x="2528036" y="1467886"/>
                </a:cubicBezTo>
                <a:cubicBezTo>
                  <a:pt x="2519484" y="1475955"/>
                  <a:pt x="2509760" y="1486208"/>
                  <a:pt x="2502222" y="1497635"/>
                </a:cubicBezTo>
                <a:cubicBezTo>
                  <a:pt x="2501051" y="1499819"/>
                  <a:pt x="2499371" y="1500324"/>
                  <a:pt x="2498200" y="1502508"/>
                </a:cubicBezTo>
                <a:cubicBezTo>
                  <a:pt x="2463520" y="1551408"/>
                  <a:pt x="2431337" y="1629774"/>
                  <a:pt x="2441247" y="1750408"/>
                </a:cubicBezTo>
                <a:cubicBezTo>
                  <a:pt x="2441247" y="1750408"/>
                  <a:pt x="2506861" y="2158281"/>
                  <a:pt x="2196164" y="2391005"/>
                </a:cubicBezTo>
                <a:cubicBezTo>
                  <a:pt x="2196164" y="2391005"/>
                  <a:pt x="1950175" y="2592345"/>
                  <a:pt x="1449727" y="2391388"/>
                </a:cubicBezTo>
                <a:cubicBezTo>
                  <a:pt x="1449727" y="2391388"/>
                  <a:pt x="1310715" y="2322441"/>
                  <a:pt x="1219256" y="2377447"/>
                </a:cubicBezTo>
                <a:cubicBezTo>
                  <a:pt x="1219256" y="2377447"/>
                  <a:pt x="1219256" y="2377447"/>
                  <a:pt x="1218670" y="2378539"/>
                </a:cubicBezTo>
                <a:cubicBezTo>
                  <a:pt x="1214726" y="2380642"/>
                  <a:pt x="1210196" y="2383837"/>
                  <a:pt x="1206252" y="2385940"/>
                </a:cubicBezTo>
                <a:cubicBezTo>
                  <a:pt x="1205666" y="2387032"/>
                  <a:pt x="1205666" y="2387032"/>
                  <a:pt x="1205666" y="2387032"/>
                </a:cubicBezTo>
                <a:cubicBezTo>
                  <a:pt x="1205666" y="2387032"/>
                  <a:pt x="1205666" y="2387032"/>
                  <a:pt x="1164310" y="2416881"/>
                </a:cubicBezTo>
                <a:cubicBezTo>
                  <a:pt x="1101047" y="2456073"/>
                  <a:pt x="975654" y="2513969"/>
                  <a:pt x="840037" y="2462314"/>
                </a:cubicBezTo>
                <a:cubicBezTo>
                  <a:pt x="530770" y="2369539"/>
                  <a:pt x="367599" y="2114655"/>
                  <a:pt x="292752" y="1954967"/>
                </a:cubicBezTo>
                <a:cubicBezTo>
                  <a:pt x="281624" y="1936341"/>
                  <a:pt x="271668" y="1915531"/>
                  <a:pt x="263391" y="1894215"/>
                </a:cubicBezTo>
                <a:cubicBezTo>
                  <a:pt x="239146" y="1829174"/>
                  <a:pt x="230520" y="1761263"/>
                  <a:pt x="229740" y="1749594"/>
                </a:cubicBezTo>
                <a:cubicBezTo>
                  <a:pt x="228803" y="1743466"/>
                  <a:pt x="228453" y="1736246"/>
                  <a:pt x="228102" y="1729027"/>
                </a:cubicBezTo>
                <a:cubicBezTo>
                  <a:pt x="228102" y="1729027"/>
                  <a:pt x="228102" y="1729027"/>
                  <a:pt x="219517" y="1640042"/>
                </a:cubicBezTo>
                <a:cubicBezTo>
                  <a:pt x="214053" y="1597734"/>
                  <a:pt x="205037" y="1543676"/>
                  <a:pt x="193247" y="1489537"/>
                </a:cubicBezTo>
                <a:cubicBezTo>
                  <a:pt x="189851" y="1472246"/>
                  <a:pt x="185362" y="1454368"/>
                  <a:pt x="180872" y="1436490"/>
                </a:cubicBezTo>
                <a:cubicBezTo>
                  <a:pt x="157526" y="1359275"/>
                  <a:pt x="119497" y="1291060"/>
                  <a:pt x="106260" y="1268490"/>
                </a:cubicBezTo>
                <a:cubicBezTo>
                  <a:pt x="104659" y="1266225"/>
                  <a:pt x="103059" y="1263960"/>
                  <a:pt x="101458" y="1261695"/>
                </a:cubicBezTo>
                <a:cubicBezTo>
                  <a:pt x="42266" y="1156813"/>
                  <a:pt x="12206" y="1042245"/>
                  <a:pt x="924" y="989784"/>
                </a:cubicBezTo>
                <a:lnTo>
                  <a:pt x="0" y="978451"/>
                </a:lnTo>
                <a:lnTo>
                  <a:pt x="0" y="901141"/>
                </a:lnTo>
                <a:lnTo>
                  <a:pt x="5058" y="868971"/>
                </a:lnTo>
                <a:cubicBezTo>
                  <a:pt x="15885" y="819999"/>
                  <a:pt x="36954" y="770389"/>
                  <a:pt x="74474" y="724068"/>
                </a:cubicBezTo>
                <a:cubicBezTo>
                  <a:pt x="110519" y="685745"/>
                  <a:pt x="171361" y="653692"/>
                  <a:pt x="171361" y="653692"/>
                </a:cubicBezTo>
                <a:cubicBezTo>
                  <a:pt x="205102" y="638040"/>
                  <a:pt x="247238" y="619861"/>
                  <a:pt x="293083" y="607890"/>
                </a:cubicBezTo>
                <a:cubicBezTo>
                  <a:pt x="293083" y="607890"/>
                  <a:pt x="293083" y="607890"/>
                  <a:pt x="337678" y="600873"/>
                </a:cubicBezTo>
                <a:cubicBezTo>
                  <a:pt x="337678" y="600873"/>
                  <a:pt x="337678" y="600873"/>
                  <a:pt x="388912" y="594605"/>
                </a:cubicBezTo>
                <a:cubicBezTo>
                  <a:pt x="446784" y="589086"/>
                  <a:pt x="677649" y="549798"/>
                  <a:pt x="839607" y="297756"/>
                </a:cubicBezTo>
                <a:cubicBezTo>
                  <a:pt x="839607" y="297756"/>
                  <a:pt x="1047032" y="-17401"/>
                  <a:pt x="1463219" y="756"/>
                </a:cubicBezTo>
                <a:close/>
              </a:path>
            </a:pathLst>
          </a:custGeom>
        </p:spPr>
        <p:txBody>
          <a:bodyPr wrap="square">
            <a:noAutofit/>
          </a:bodyPr>
          <a:lstStyle/>
          <a:p>
            <a:endParaRPr lang="en-IN"/>
          </a:p>
        </p:txBody>
      </p:sp>
    </p:spTree>
    <p:extLst>
      <p:ext uri="{BB962C8B-B14F-4D97-AF65-F5344CB8AC3E}">
        <p14:creationId xmlns:p14="http://schemas.microsoft.com/office/powerpoint/2010/main" val="2893911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30818" y="601724"/>
            <a:ext cx="6477805" cy="2190535"/>
          </a:xfrm>
        </p:spPr>
        <p:txBody>
          <a:bodyPr bIns="0" anchor="b">
            <a:normAutofit/>
          </a:bodyPr>
          <a:lstStyle>
            <a:lvl1pPr algn="ctr">
              <a:defRPr sz="4950"/>
            </a:lvl1pPr>
          </a:lstStyle>
          <a:p>
            <a:r>
              <a:rPr lang="en-US"/>
              <a:t>Click to edit Master title style</a:t>
            </a:r>
            <a:endParaRPr lang="en-US" dirty="0"/>
          </a:p>
        </p:txBody>
      </p:sp>
      <p:sp>
        <p:nvSpPr>
          <p:cNvPr id="3" name="Subtitle 2"/>
          <p:cNvSpPr>
            <a:spLocks noGrp="1"/>
          </p:cNvSpPr>
          <p:nvPr>
            <p:ph type="subTitle" idx="1"/>
          </p:nvPr>
        </p:nvSpPr>
        <p:spPr>
          <a:xfrm>
            <a:off x="1330818" y="2793056"/>
            <a:ext cx="6477804" cy="733216"/>
          </a:xfrm>
        </p:spPr>
        <p:txBody>
          <a:bodyPr tIns="91440" bIns="91440">
            <a:normAutofit/>
          </a:bodyPr>
          <a:lstStyle>
            <a:lvl1pPr marL="0" indent="0" algn="ctr">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a:xfrm>
            <a:off x="1088684" y="246981"/>
            <a:ext cx="4220081" cy="231901"/>
          </a:xfrm>
        </p:spPr>
        <p:txBody>
          <a:bodyPr/>
          <a:lstStyle/>
          <a:p>
            <a:r>
              <a:rPr lang="en-US"/>
              <a:t>Sample Footer Text</a:t>
            </a:r>
          </a:p>
        </p:txBody>
      </p:sp>
      <p:sp>
        <p:nvSpPr>
          <p:cNvPr id="6" name="Slide Number Placeholder 5"/>
          <p:cNvSpPr>
            <a:spLocks noGrp="1"/>
          </p:cNvSpPr>
          <p:nvPr>
            <p:ph type="sldNum" sz="quarter" idx="12"/>
          </p:nvPr>
        </p:nvSpPr>
        <p:spPr>
          <a:xfrm>
            <a:off x="357626" y="599230"/>
            <a:ext cx="608264" cy="377684"/>
          </a:xfrm>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79144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999347964"/>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106"/>
        <p:cNvGrpSpPr/>
        <p:nvPr/>
      </p:nvGrpSpPr>
      <p:grpSpPr>
        <a:xfrm>
          <a:off x="0" y="0"/>
          <a:ext cx="0" cy="0"/>
          <a:chOff x="0" y="0"/>
          <a:chExt cx="0" cy="0"/>
        </a:xfrm>
      </p:grpSpPr>
      <p:sp>
        <p:nvSpPr>
          <p:cNvPr id="107" name="Google Shape;107;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 name="Google Shape;108;p1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9" name="Google Shape;109;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0817" y="1317098"/>
            <a:ext cx="6482366" cy="1476755"/>
          </a:xfrm>
        </p:spPr>
        <p:txBody>
          <a:bodyPr anchor="b">
            <a:normAutofit/>
          </a:bodyPr>
          <a:lstStyle>
            <a:lvl1pPr algn="ctr">
              <a:defRPr sz="2700"/>
            </a:lvl1pPr>
          </a:lstStyle>
          <a:p>
            <a:r>
              <a:rPr lang="en-US"/>
              <a:t>Click to edit Master title style</a:t>
            </a:r>
            <a:endParaRPr lang="en-US" dirty="0"/>
          </a:p>
        </p:txBody>
      </p:sp>
      <p:sp>
        <p:nvSpPr>
          <p:cNvPr id="3" name="Text Placeholder 2"/>
          <p:cNvSpPr>
            <a:spLocks noGrp="1"/>
          </p:cNvSpPr>
          <p:nvPr>
            <p:ph type="body" idx="1"/>
          </p:nvPr>
        </p:nvSpPr>
        <p:spPr>
          <a:xfrm>
            <a:off x="1330817" y="2793853"/>
            <a:ext cx="6482366" cy="820490"/>
          </a:xfrm>
        </p:spPr>
        <p:txBody>
          <a:bodyPr tIns="91440">
            <a:normAutofit/>
          </a:bodyPr>
          <a:lstStyle>
            <a:lvl1pPr marL="0" indent="0" algn="ctr">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301581158"/>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6970183"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366491"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90605" y="1513007"/>
            <a:ext cx="3366491"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024657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6971702"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366596"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366596"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92019" y="1517253"/>
            <a:ext cx="3366596"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92019" y="2116119"/>
            <a:ext cx="3366596"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578786226"/>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832036227"/>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Tuesday, February 2,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775028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221475" cy="1804889"/>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547743"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221475"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04882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5608041" y="361628"/>
            <a:ext cx="3055900" cy="3861826"/>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44172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24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087747" y="2294700"/>
            <a:ext cx="4143303" cy="1567601"/>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r>
              <a:rPr lang="en-US"/>
              <a:t>Tuesday, February 2, 20XX</a:t>
            </a:r>
            <a:endParaRPr lang="en-US" dirty="0"/>
          </a:p>
        </p:txBody>
      </p:sp>
      <p:sp>
        <p:nvSpPr>
          <p:cNvPr id="6" name="Footer Placeholder 5"/>
          <p:cNvSpPr>
            <a:spLocks noGrp="1"/>
          </p:cNvSpPr>
          <p:nvPr>
            <p:ph type="ftr" sz="quarter" idx="11"/>
          </p:nvPr>
        </p:nvSpPr>
        <p:spPr>
          <a:xfrm>
            <a:off x="1085537" y="238981"/>
            <a:ext cx="4155753" cy="240698"/>
          </a:xfrm>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581699020"/>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741168981"/>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5289"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638991"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051658436"/>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5999561" y="788663"/>
            <a:ext cx="2674143" cy="1788674"/>
          </a:xfrm>
        </p:spPr>
        <p:txBody>
          <a:bodyPr anchor="b" anchorCtr="0">
            <a:noAutofit/>
          </a:bodyPr>
          <a:lstStyle/>
          <a:p>
            <a:r>
              <a:rPr lang="en-US" sz="36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5589270" cy="51435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5999560" y="333954"/>
            <a:ext cx="270000" cy="27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8186475" y="4151045"/>
            <a:ext cx="500852" cy="473606"/>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5999560" y="2676525"/>
            <a:ext cx="2674143" cy="1298972"/>
          </a:xfrm>
        </p:spPr>
        <p:txBody>
          <a:bodyPr>
            <a:noAutofit/>
          </a:bodyPr>
          <a:lstStyle>
            <a:lvl1pPr>
              <a:buNone/>
              <a:defRPr sz="1500"/>
            </a:lvl1pPr>
            <a:lvl2pPr>
              <a:buNone/>
              <a:defRPr sz="1500"/>
            </a:lvl2pPr>
            <a:lvl3pPr>
              <a:buNone/>
              <a:defRPr sz="1500"/>
            </a:lvl3pPr>
            <a:lvl4pPr>
              <a:buNone/>
              <a:defRPr sz="1500"/>
            </a:lvl4pPr>
            <a:lvl5pPr>
              <a:buNone/>
              <a:defRPr sz="1500"/>
            </a:lvl5pPr>
          </a:lstStyle>
          <a:p>
            <a:pPr lvl="0"/>
            <a:r>
              <a:rPr lang="en-US"/>
              <a:t>Click to edit Master text styles</a:t>
            </a:r>
          </a:p>
        </p:txBody>
      </p:sp>
    </p:spTree>
    <p:extLst>
      <p:ext uri="{BB962C8B-B14F-4D97-AF65-F5344CB8AC3E}">
        <p14:creationId xmlns:p14="http://schemas.microsoft.com/office/powerpoint/2010/main" val="2372424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23" name="Google Shape;12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413148" y="411957"/>
            <a:ext cx="2674143" cy="1498391"/>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413148" y="2007980"/>
            <a:ext cx="2674144" cy="2561639"/>
          </a:xfrm>
        </p:spPr>
        <p:txBody>
          <a:bodyPr anchor="t" anchorCtr="0">
            <a:noAutofit/>
          </a:bodyPr>
          <a:lstStyle>
            <a:lvl1pPr>
              <a:buNone/>
              <a:defRPr/>
            </a:lvl1pPr>
          </a:lstStyle>
          <a:p>
            <a:pPr>
              <a:lnSpc>
                <a:spcPct val="120000"/>
              </a:lnSpc>
            </a:pPr>
            <a:r>
              <a:rPr lang="en-US" sz="12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3906696" y="1197578"/>
            <a:ext cx="2586419" cy="2586419"/>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6688931" y="447294"/>
            <a:ext cx="1697832" cy="1697832"/>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6818709" y="2493550"/>
            <a:ext cx="2202657" cy="2202657"/>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4911566" y="637625"/>
            <a:ext cx="270000" cy="27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4201723" y="4268255"/>
            <a:ext cx="500852" cy="473606"/>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grpSp>
    </p:spTree>
    <p:extLst>
      <p:ext uri="{BB962C8B-B14F-4D97-AF65-F5344CB8AC3E}">
        <p14:creationId xmlns:p14="http://schemas.microsoft.com/office/powerpoint/2010/main" val="27219530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9144000" cy="51435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4330297"/>
            <a:ext cx="9144000" cy="813203"/>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6750000" cy="5143499"/>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413148" y="411956"/>
            <a:ext cx="4077890" cy="2239676"/>
          </a:xfrm>
        </p:spPr>
        <p:txBody>
          <a:bodyPr anchor="b" anchorCtr="0">
            <a:noAutofit/>
          </a:bodyPr>
          <a:lstStyle>
            <a:lvl1pPr>
              <a:defRPr sz="48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413148" y="2862543"/>
            <a:ext cx="4077890" cy="1698912"/>
          </a:xfrm>
        </p:spPr>
        <p:txBody>
          <a:bodyPr>
            <a:noAutofit/>
          </a:bodyPr>
          <a:lstStyle>
            <a:lvl1pPr>
              <a:buNone/>
              <a:defRPr sz="18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3678741262"/>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9144000" cy="51435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2667961"/>
            <a:ext cx="4980214" cy="2475539"/>
          </a:xfrm>
          <a:gradFill>
            <a:gsLst>
              <a:gs pos="0">
                <a:schemeClr val="bg2">
                  <a:alpha val="0"/>
                </a:schemeClr>
              </a:gs>
              <a:gs pos="50000">
                <a:schemeClr val="bg2">
                  <a:alpha val="60000"/>
                </a:schemeClr>
              </a:gs>
            </a:gsLst>
            <a:lin ang="10800000" scaled="1"/>
          </a:gradFill>
        </p:spPr>
        <p:txBody>
          <a:bodyPr>
            <a:noAutofit/>
          </a:bodyPr>
          <a:lstStyle>
            <a:lvl1pPr marL="41148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4980214" cy="2651632"/>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411480">
              <a:spcAft>
                <a:spcPts val="900"/>
              </a:spcAft>
              <a:defRPr sz="4800"/>
            </a:lvl1pPr>
          </a:lstStyle>
          <a:p>
            <a:r>
              <a:rPr lang="en-US"/>
              <a:t>Click to edit Master title style</a:t>
            </a:r>
            <a:endParaRPr lang="en-US" dirty="0"/>
          </a:p>
        </p:txBody>
      </p:sp>
    </p:spTree>
    <p:extLst>
      <p:ext uri="{BB962C8B-B14F-4D97-AF65-F5344CB8AC3E}">
        <p14:creationId xmlns:p14="http://schemas.microsoft.com/office/powerpoint/2010/main" val="239430037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6" name="Google Shape;126;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27" name="Google Shape;12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0" name="Google Shape;130;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31" name="Google Shape;131;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32" name="Google Shape;13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5" name="Google Shape;13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8" name="Google Shape;138;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39" name="Google Shape;13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42" name="Google Shape;14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
        <p:cNvGrpSpPr/>
        <p:nvPr/>
      </p:nvGrpSpPr>
      <p:grpSpPr>
        <a:xfrm>
          <a:off x="0" y="0"/>
          <a:ext cx="0" cy="0"/>
          <a:chOff x="0" y="0"/>
          <a:chExt cx="0" cy="0"/>
        </a:xfrm>
      </p:grpSpPr>
      <p:sp>
        <p:nvSpPr>
          <p:cNvPr id="144" name="Google Shape;144;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6" name="Google Shape;146;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7" name="Google Shape;147;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48" name="Google Shape;14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jp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0"/>
        <p:cNvGrpSpPr/>
        <p:nvPr/>
      </p:nvGrpSpPr>
      <p:grpSpPr>
        <a:xfrm>
          <a:off x="0" y="0"/>
          <a:ext cx="0" cy="0"/>
          <a:chOff x="0" y="0"/>
          <a:chExt cx="0" cy="0"/>
        </a:xfrm>
      </p:grpSpPr>
      <p:sp>
        <p:nvSpPr>
          <p:cNvPr id="91" name="Google Shape;91;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2" name="Google Shape;92;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3" name="Google Shape;9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5"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88685" y="603390"/>
            <a:ext cx="6968411" cy="7869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6968411"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31560"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a:off x="1088684" y="246981"/>
            <a:ext cx="4220081" cy="231901"/>
          </a:xfrm>
          <a:prstGeom prst="rect">
            <a:avLst/>
          </a:prstGeom>
        </p:spPr>
        <p:txBody>
          <a:bodyPr vert="horz" lIns="91440" tIns="45720" rIns="91440" bIns="45720" rtlCol="0" anchor="ctr"/>
          <a:lstStyle>
            <a:lvl1pPr algn="l">
              <a:defRPr sz="75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fld id="{DBA1B0FB-D917-4C8C-928F-313BD683BF39}" type="slidenum">
              <a:rPr lang="en-US" smtClean="0"/>
              <a:pPr/>
              <a:t>‹#›</a:t>
            </a:fld>
            <a:endParaRPr lang="en-US"/>
          </a:p>
        </p:txBody>
      </p:sp>
      <p:sp>
        <p:nvSpPr>
          <p:cNvPr id="9" name="Rectangle 8"/>
          <p:cNvSpPr/>
          <p:nvPr/>
        </p:nvSpPr>
        <p:spPr>
          <a:xfrm>
            <a:off x="0" y="2716718"/>
            <a:ext cx="9144000" cy="1879488"/>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7">
            <a:extLst>
              <a:ext uri="{28A0092B-C50C-407E-A947-70E740481C1C}">
                <a14:useLocalDpi xmlns:a14="http://schemas.microsoft.com/office/drawing/2010/main" val="0"/>
              </a:ext>
            </a:extLst>
          </a:blip>
          <a:srcRect t="1538" b="-1538"/>
          <a:stretch/>
        </p:blipFill>
        <p:spPr>
          <a:xfrm>
            <a:off x="0" y="4597003"/>
            <a:ext cx="9144000" cy="557213"/>
          </a:xfrm>
          <a:prstGeom prst="rect">
            <a:avLst/>
          </a:prstGeom>
        </p:spPr>
      </p:pic>
      <p:cxnSp>
        <p:nvCxnSpPr>
          <p:cNvPr id="12" name="Straight Connector 11"/>
          <p:cNvCxnSpPr/>
          <p:nvPr/>
        </p:nvCxnSpPr>
        <p:spPr>
          <a:xfrm>
            <a:off x="0" y="460360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83458"/>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p:hf hdr="0"/>
  <p:txStyles>
    <p:titleStyle>
      <a:lvl1pPr algn="ctr" defTabSz="685800" rtl="0" eaLnBrk="1" latinLnBrk="0" hangingPunct="1">
        <a:lnSpc>
          <a:spcPct val="90000"/>
        </a:lnSpc>
        <a:spcBef>
          <a:spcPct val="0"/>
        </a:spcBef>
        <a:buNone/>
        <a:defRPr sz="2400" b="0" i="0" kern="1200" cap="all">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2.xml"/><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3.png"/><Relationship Id="rId4" Type="http://schemas.openxmlformats.org/officeDocument/2006/relationships/image" Target="../media/image89.png"/></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hyperlink" Target="https://mc-stan.org/" TargetMode="External"/><Relationship Id="rId2" Type="http://schemas.openxmlformats.org/officeDocument/2006/relationships/image" Target="../media/image94.png"/><Relationship Id="rId1" Type="http://schemas.openxmlformats.org/officeDocument/2006/relationships/slideLayout" Target="../slideLayouts/slideLayout13.xml"/><Relationship Id="rId5" Type="http://schemas.openxmlformats.org/officeDocument/2006/relationships/image" Target="../media/image95.png"/><Relationship Id="rId4" Type="http://schemas.openxmlformats.org/officeDocument/2006/relationships/hyperlink" Target="https://www.r-inla.org/"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7.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jpe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emf"/></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worldpop.org/methods/populations"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gif"/></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hyperlink" Target="https://wopr.worldpop.org/" TargetMode="External"/><Relationship Id="rId2" Type="http://schemas.openxmlformats.org/officeDocument/2006/relationships/image" Target="../media/image54.jpe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6.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7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63.jpeg"/><Relationship Id="rId5" Type="http://schemas.openxmlformats.org/officeDocument/2006/relationships/image" Target="../media/image6.png"/><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hyperlink" Target="https://data.worldpop.org/repo/docs/leasure2021small/" TargetMode="External"/><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65.png"/><Relationship Id="rId4" Type="http://schemas.openxmlformats.org/officeDocument/2006/relationships/hyperlink" Target="https://data.worldpop.org/repo/docs/lazar2021poprf"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hyperlink" Target="https://www.worldpop.org/methods/populations" TargetMode="Externa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tags" Target="../tags/tag2.xml"/><Relationship Id="rId5" Type="http://schemas.openxmlformats.org/officeDocument/2006/relationships/image" Target="../media/image70.png"/><Relationship Id="rId4" Type="http://schemas.openxmlformats.org/officeDocument/2006/relationships/image" Target="../media/image69.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tags" Target="../tags/tag3.xml"/><Relationship Id="rId5" Type="http://schemas.openxmlformats.org/officeDocument/2006/relationships/image" Target="../media/image70.png"/><Relationship Id="rId4" Type="http://schemas.openxmlformats.org/officeDocument/2006/relationships/image" Target="../media/image69.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tags" Target="../tags/tag4.xml"/><Relationship Id="rId5" Type="http://schemas.openxmlformats.org/officeDocument/2006/relationships/image" Target="../media/image70.png"/><Relationship Id="rId4" Type="http://schemas.openxmlformats.org/officeDocument/2006/relationships/image" Target="../media/image69.wmf"/></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www.worldpop.org/methods/populations"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15.xml"/><Relationship Id="rId6" Type="http://schemas.openxmlformats.org/officeDocument/2006/relationships/image" Target="../media/image73.png"/><Relationship Id="rId5" Type="http://schemas.openxmlformats.org/officeDocument/2006/relationships/image" Target="../media/image77.png"/><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2875"/>
            <a:ext cx="8963971" cy="5143500"/>
          </a:xfrm>
          <a:prstGeom prst="rect">
            <a:avLst/>
          </a:prstGeom>
        </p:spPr>
      </p:pic>
      <p:sp>
        <p:nvSpPr>
          <p:cNvPr id="5" name="Slide Number Placeholder 4"/>
          <p:cNvSpPr>
            <a:spLocks noGrp="1"/>
          </p:cNvSpPr>
          <p:nvPr>
            <p:ph type="sldNum" sz="quarter" idx="12"/>
          </p:nvPr>
        </p:nvSpPr>
        <p:spPr>
          <a:xfrm>
            <a:off x="8472458" y="4663217"/>
            <a:ext cx="537897" cy="393600"/>
          </a:xfrm>
        </p:spPr>
        <p:txBody>
          <a:bodyPr/>
          <a:lstStyle/>
          <a:p>
            <a:fld id="{D6C70487-F68E-4B2D-A7AA-68ED36EEE579}" type="slidenum">
              <a:rPr lang="en-GB" smtClean="0"/>
              <a:t>1</a:t>
            </a:fld>
            <a:endParaRPr lang="en-GB"/>
          </a:p>
        </p:txBody>
      </p:sp>
      <p:pic>
        <p:nvPicPr>
          <p:cNvPr id="9" name="Picture 2" descr="University of Southampton - Inova Education">
            <a:extLst>
              <a:ext uri="{FF2B5EF4-FFF2-40B4-BE49-F238E27FC236}">
                <a16:creationId xmlns:a16="http://schemas.microsoft.com/office/drawing/2014/main" id="{A4E4D083-2C57-4C2B-8F73-27F47544E1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8423" y="4707882"/>
            <a:ext cx="1894646" cy="4095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24F0A41-BD84-DC41-DEBE-B3896D476DFD}"/>
              </a:ext>
            </a:extLst>
          </p:cNvPr>
          <p:cNvPicPr>
            <a:picLocks noChangeAspect="1"/>
          </p:cNvPicPr>
          <p:nvPr/>
        </p:nvPicPr>
        <p:blipFill>
          <a:blip r:embed="rId5"/>
          <a:stretch>
            <a:fillRect/>
          </a:stretch>
        </p:blipFill>
        <p:spPr>
          <a:xfrm>
            <a:off x="1" y="1255710"/>
            <a:ext cx="4744554" cy="3930665"/>
          </a:xfrm>
          <a:prstGeom prst="rect">
            <a:avLst/>
          </a:prstGeom>
        </p:spPr>
      </p:pic>
      <p:sp>
        <p:nvSpPr>
          <p:cNvPr id="12" name="TextBox 11">
            <a:extLst>
              <a:ext uri="{FF2B5EF4-FFF2-40B4-BE49-F238E27FC236}">
                <a16:creationId xmlns:a16="http://schemas.microsoft.com/office/drawing/2014/main" id="{680A3F39-86A0-ECA0-B649-B39C99F212CD}"/>
              </a:ext>
            </a:extLst>
          </p:cNvPr>
          <p:cNvSpPr txBox="1"/>
          <p:nvPr/>
        </p:nvSpPr>
        <p:spPr>
          <a:xfrm>
            <a:off x="-90734" y="66235"/>
            <a:ext cx="9141865" cy="1846659"/>
          </a:xfrm>
          <a:prstGeom prst="rect">
            <a:avLst/>
          </a:prstGeom>
          <a:noFill/>
        </p:spPr>
        <p:txBody>
          <a:bodyPr wrap="square" rtlCol="0">
            <a:spAutoFit/>
          </a:bodyPr>
          <a:lstStyle/>
          <a:p>
            <a:pPr algn="ctr"/>
            <a:r>
              <a:rPr lang="en-GB" sz="3600" b="1">
                <a:solidFill>
                  <a:schemeClr val="bg1"/>
                </a:solidFill>
                <a:latin typeface="Arial Nova Light" panose="020B0304020202020204" pitchFamily="34" charset="0"/>
              </a:rPr>
              <a:t>Workshop on Modelled Population Estimates to Support Census Processes in Nigeria</a:t>
            </a:r>
          </a:p>
          <a:p>
            <a:pPr algn="ctr"/>
            <a:endParaRPr lang="en-GB" sz="2700" b="1">
              <a:solidFill>
                <a:schemeClr val="bg1"/>
              </a:solidFill>
              <a:latin typeface="Arial Nova Light" panose="020B0304020202020204" pitchFamily="34" charset="0"/>
            </a:endParaRPr>
          </a:p>
          <a:p>
            <a:pPr algn="ctr"/>
            <a:endParaRPr lang="en-GB" sz="1500" i="1" dirty="0"/>
          </a:p>
        </p:txBody>
      </p:sp>
      <p:pic>
        <p:nvPicPr>
          <p:cNvPr id="14" name="Picture 2">
            <a:extLst>
              <a:ext uri="{FF2B5EF4-FFF2-40B4-BE49-F238E27FC236}">
                <a16:creationId xmlns:a16="http://schemas.microsoft.com/office/drawing/2014/main" id="{F3E65E02-ADB0-7991-2DD1-C35FD9B439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9970" y="4357577"/>
            <a:ext cx="2091762" cy="49005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030CDAE-2301-F3F2-CAE1-F48D4497947E}"/>
              </a:ext>
            </a:extLst>
          </p:cNvPr>
          <p:cNvSpPr txBox="1"/>
          <p:nvPr/>
        </p:nvSpPr>
        <p:spPr>
          <a:xfrm>
            <a:off x="4897126" y="2848278"/>
            <a:ext cx="4414044" cy="1754326"/>
          </a:xfrm>
          <a:prstGeom prst="rect">
            <a:avLst/>
          </a:prstGeom>
          <a:noFill/>
        </p:spPr>
        <p:txBody>
          <a:bodyPr wrap="square" rtlCol="0">
            <a:spAutoFit/>
          </a:bodyPr>
          <a:lstStyle/>
          <a:p>
            <a:r>
              <a:rPr lang="en-GB" sz="3600" dirty="0">
                <a:solidFill>
                  <a:schemeClr val="bg1"/>
                </a:solidFill>
              </a:rPr>
              <a:t>Dr Chibuzor (Chris) Nnanatu</a:t>
            </a:r>
          </a:p>
          <a:p>
            <a:r>
              <a:rPr lang="en-GB" sz="3600" dirty="0">
                <a:solidFill>
                  <a:schemeClr val="bg1"/>
                </a:solidFill>
              </a:rPr>
              <a:t>(</a:t>
            </a:r>
            <a:r>
              <a:rPr lang="en-GB" sz="2800" dirty="0">
                <a:solidFill>
                  <a:schemeClr val="bg1"/>
                </a:solidFill>
              </a:rPr>
              <a:t>Team Leader, SSPM</a:t>
            </a:r>
            <a:r>
              <a:rPr lang="en-GB" sz="3600" dirty="0">
                <a:solidFill>
                  <a:schemeClr val="bg1"/>
                </a:solidFill>
              </a:rPr>
              <a:t>)</a:t>
            </a:r>
          </a:p>
        </p:txBody>
      </p:sp>
    </p:spTree>
    <p:extLst>
      <p:ext uri="{BB962C8B-B14F-4D97-AF65-F5344CB8AC3E}">
        <p14:creationId xmlns:p14="http://schemas.microsoft.com/office/powerpoint/2010/main" val="978401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10" name="Google Shape;610;g17dac72aa9e_0_1295"/>
          <p:cNvPicPr preferRelativeResize="0"/>
          <p:nvPr/>
        </p:nvPicPr>
        <p:blipFill>
          <a:blip r:embed="rId3">
            <a:alphaModFix/>
          </a:blip>
          <a:stretch>
            <a:fillRect/>
          </a:stretch>
        </p:blipFill>
        <p:spPr>
          <a:xfrm>
            <a:off x="0" y="1316478"/>
            <a:ext cx="4766362" cy="2395594"/>
          </a:xfrm>
          <a:prstGeom prst="rect">
            <a:avLst/>
          </a:prstGeom>
          <a:noFill/>
          <a:ln>
            <a:noFill/>
          </a:ln>
        </p:spPr>
      </p:pic>
      <p:sp>
        <p:nvSpPr>
          <p:cNvPr id="611" name="Google Shape;611;g17dac72aa9e_0_1295"/>
          <p:cNvSpPr txBox="1"/>
          <p:nvPr/>
        </p:nvSpPr>
        <p:spPr>
          <a:xfrm>
            <a:off x="225051" y="204600"/>
            <a:ext cx="4285200" cy="952800"/>
          </a:xfrm>
          <a:prstGeom prst="rect">
            <a:avLst/>
          </a:prstGeom>
          <a:noFill/>
          <a:ln>
            <a:noFill/>
          </a:ln>
        </p:spPr>
        <p:txBody>
          <a:bodyPr spcFirstLastPara="1" wrap="square" lIns="68575" tIns="68575" rIns="68575" bIns="68575" anchor="t" anchorCtr="0">
            <a:noAutofit/>
          </a:bodyPr>
          <a:lstStyle/>
          <a:p>
            <a:pPr algn="ctr"/>
            <a:r>
              <a:rPr lang="en" sz="2400" b="1">
                <a:solidFill>
                  <a:srgbClr val="3A3838"/>
                </a:solidFill>
                <a:latin typeface="Lato"/>
                <a:ea typeface="Lato"/>
                <a:cs typeface="Lato"/>
                <a:sym typeface="Lato"/>
              </a:rPr>
              <a:t>“Top down” </a:t>
            </a:r>
            <a:endParaRPr sz="2400" b="1">
              <a:solidFill>
                <a:srgbClr val="3A3838"/>
              </a:solidFill>
              <a:latin typeface="Lato"/>
              <a:ea typeface="Lato"/>
              <a:cs typeface="Lato"/>
              <a:sym typeface="Lato"/>
            </a:endParaRPr>
          </a:p>
          <a:p>
            <a:pPr algn="ctr"/>
            <a:r>
              <a:rPr lang="en" sz="2400" b="1">
                <a:solidFill>
                  <a:srgbClr val="3A3838"/>
                </a:solidFill>
                <a:latin typeface="Lato"/>
                <a:ea typeface="Lato"/>
                <a:cs typeface="Lato"/>
                <a:sym typeface="Lato"/>
              </a:rPr>
              <a:t>modelling approach</a:t>
            </a:r>
            <a:endParaRPr sz="2400" b="1">
              <a:solidFill>
                <a:srgbClr val="3A3838"/>
              </a:solidFill>
              <a:latin typeface="Lato"/>
              <a:ea typeface="Lato"/>
              <a:cs typeface="Lato"/>
              <a:sym typeface="Lato"/>
            </a:endParaRPr>
          </a:p>
        </p:txBody>
      </p:sp>
      <p:cxnSp>
        <p:nvCxnSpPr>
          <p:cNvPr id="612" name="Google Shape;612;g17dac72aa9e_0_1295"/>
          <p:cNvCxnSpPr/>
          <p:nvPr/>
        </p:nvCxnSpPr>
        <p:spPr>
          <a:xfrm rot="10800000" flipH="1">
            <a:off x="4214950" y="1644125"/>
            <a:ext cx="806400" cy="38880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g17dac72aa9e_0_1295"/>
          <p:cNvSpPr txBox="1"/>
          <p:nvPr/>
        </p:nvSpPr>
        <p:spPr>
          <a:xfrm>
            <a:off x="5053400" y="799850"/>
            <a:ext cx="3989400" cy="1555200"/>
          </a:xfrm>
          <a:prstGeom prst="rect">
            <a:avLst/>
          </a:prstGeom>
          <a:noFill/>
          <a:ln>
            <a:noFill/>
          </a:ln>
        </p:spPr>
        <p:txBody>
          <a:bodyPr spcFirstLastPara="1" wrap="square" lIns="91425" tIns="91425" rIns="91425" bIns="91425" anchor="ctr" anchorCtr="0">
            <a:noAutofit/>
          </a:bodyPr>
          <a:lstStyle/>
          <a:p>
            <a:r>
              <a:rPr lang="en" sz="1800">
                <a:solidFill>
                  <a:srgbClr val="434343"/>
                </a:solidFill>
                <a:latin typeface="Lato"/>
                <a:ea typeface="Lato"/>
                <a:cs typeface="Lato"/>
                <a:sym typeface="Lato"/>
              </a:rPr>
              <a:t>Count of people per admin unit, e.g.:</a:t>
            </a:r>
            <a:endParaRPr sz="1800">
              <a:solidFill>
                <a:srgbClr val="434343"/>
              </a:solidFill>
              <a:latin typeface="Lato"/>
              <a:ea typeface="Lato"/>
              <a:cs typeface="Lato"/>
              <a:sym typeface="Lato"/>
            </a:endParaRPr>
          </a:p>
          <a:p>
            <a:pPr marL="457189" indent="-342892">
              <a:buClr>
                <a:srgbClr val="434343"/>
              </a:buClr>
              <a:buSzPts val="1800"/>
              <a:buFont typeface="Lato"/>
              <a:buChar char="●"/>
            </a:pPr>
            <a:r>
              <a:rPr lang="en" sz="1800">
                <a:solidFill>
                  <a:srgbClr val="434343"/>
                </a:solidFill>
                <a:latin typeface="Lato"/>
                <a:ea typeface="Lato"/>
                <a:cs typeface="Lato"/>
                <a:sym typeface="Lato"/>
              </a:rPr>
              <a:t>2020 projected District population</a:t>
            </a:r>
            <a:endParaRPr sz="1800">
              <a:solidFill>
                <a:srgbClr val="434343"/>
              </a:solidFill>
              <a:latin typeface="Lato"/>
              <a:ea typeface="Lato"/>
              <a:cs typeface="Lato"/>
              <a:sym typeface="Lato"/>
            </a:endParaRPr>
          </a:p>
          <a:p>
            <a:pPr marL="457189" indent="-342892">
              <a:buClr>
                <a:srgbClr val="434343"/>
              </a:buClr>
              <a:buSzPts val="1800"/>
              <a:buFont typeface="Lato"/>
              <a:buChar char="●"/>
            </a:pPr>
            <a:r>
              <a:rPr lang="en" sz="1800">
                <a:solidFill>
                  <a:srgbClr val="434343"/>
                </a:solidFill>
                <a:latin typeface="Lato"/>
                <a:ea typeface="Lato"/>
                <a:cs typeface="Lato"/>
                <a:sym typeface="Lato"/>
              </a:rPr>
              <a:t>2022 enumerated Ward population</a:t>
            </a:r>
            <a:endParaRPr sz="1800">
              <a:solidFill>
                <a:srgbClr val="434343"/>
              </a:solidFill>
              <a:latin typeface="Lato"/>
              <a:ea typeface="Lato"/>
              <a:cs typeface="Lato"/>
              <a:sym typeface="Lato"/>
            </a:endParaRPr>
          </a:p>
        </p:txBody>
      </p:sp>
      <p:cxnSp>
        <p:nvCxnSpPr>
          <p:cNvPr id="614" name="Google Shape;614;g17dac72aa9e_0_1295"/>
          <p:cNvCxnSpPr/>
          <p:nvPr/>
        </p:nvCxnSpPr>
        <p:spPr>
          <a:xfrm>
            <a:off x="4645075" y="3496200"/>
            <a:ext cx="520800" cy="291900"/>
          </a:xfrm>
          <a:prstGeom prst="straightConnector1">
            <a:avLst/>
          </a:prstGeom>
          <a:noFill/>
          <a:ln w="9525" cap="flat" cmpd="sng">
            <a:solidFill>
              <a:schemeClr val="dk2"/>
            </a:solidFill>
            <a:prstDash val="solid"/>
            <a:round/>
            <a:headEnd type="none" w="med" len="med"/>
            <a:tailEnd type="triangle" w="med" len="med"/>
          </a:ln>
        </p:spPr>
      </p:cxnSp>
      <p:sp>
        <p:nvSpPr>
          <p:cNvPr id="615" name="Google Shape;615;g17dac72aa9e_0_1295"/>
          <p:cNvSpPr txBox="1"/>
          <p:nvPr/>
        </p:nvSpPr>
        <p:spPr>
          <a:xfrm>
            <a:off x="5053400" y="3712075"/>
            <a:ext cx="3207300" cy="630000"/>
          </a:xfrm>
          <a:prstGeom prst="rect">
            <a:avLst/>
          </a:prstGeom>
          <a:noFill/>
          <a:ln>
            <a:noFill/>
          </a:ln>
        </p:spPr>
        <p:txBody>
          <a:bodyPr spcFirstLastPara="1" wrap="square" lIns="91425" tIns="91425" rIns="91425" bIns="91425" anchor="ctr" anchorCtr="0">
            <a:noAutofit/>
          </a:bodyPr>
          <a:lstStyle/>
          <a:p>
            <a:pPr algn="ctr"/>
            <a:r>
              <a:rPr lang="en" sz="1800">
                <a:solidFill>
                  <a:srgbClr val="434343"/>
                </a:solidFill>
                <a:latin typeface="Lato"/>
                <a:ea typeface="Lato"/>
                <a:cs typeface="Lato"/>
                <a:sym typeface="Lato"/>
              </a:rPr>
              <a:t>Estimated total number of people per grid cell </a:t>
            </a:r>
            <a:endParaRPr sz="1800">
              <a:solidFill>
                <a:srgbClr val="434343"/>
              </a:solidFill>
              <a:latin typeface="Lato"/>
              <a:ea typeface="Lato"/>
              <a:cs typeface="Lato"/>
              <a:sym typeface="Lato"/>
            </a:endParaRPr>
          </a:p>
        </p:txBody>
      </p:sp>
      <p:cxnSp>
        <p:nvCxnSpPr>
          <p:cNvPr id="616" name="Google Shape;616;g17dac72aa9e_0_1295"/>
          <p:cNvCxnSpPr/>
          <p:nvPr/>
        </p:nvCxnSpPr>
        <p:spPr>
          <a:xfrm>
            <a:off x="6554325" y="2435213"/>
            <a:ext cx="11100" cy="11967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6185490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55"/>
          <p:cNvPicPr preferRelativeResize="0"/>
          <p:nvPr/>
        </p:nvPicPr>
        <p:blipFill rotWithShape="1">
          <a:blip r:embed="rId3">
            <a:alphaModFix/>
          </a:blip>
          <a:srcRect/>
          <a:stretch/>
        </p:blipFill>
        <p:spPr>
          <a:xfrm>
            <a:off x="1971242" y="251494"/>
            <a:ext cx="5458686" cy="4268118"/>
          </a:xfrm>
          <a:prstGeom prst="rect">
            <a:avLst/>
          </a:prstGeom>
          <a:noFill/>
          <a:ln>
            <a:noFill/>
          </a:ln>
        </p:spPr>
      </p:pic>
      <p:sp>
        <p:nvSpPr>
          <p:cNvPr id="508" name="Google Shape;508;p55"/>
          <p:cNvSpPr txBox="1"/>
          <p:nvPr/>
        </p:nvSpPr>
        <p:spPr>
          <a:xfrm>
            <a:off x="8233238" y="4454222"/>
            <a:ext cx="5551800" cy="501000"/>
          </a:xfrm>
          <a:prstGeom prst="rect">
            <a:avLst/>
          </a:prstGeom>
          <a:noFill/>
          <a:ln>
            <a:noFill/>
          </a:ln>
        </p:spPr>
        <p:txBody>
          <a:bodyPr spcFirstLastPara="1" wrap="square" lIns="68575" tIns="34275" rIns="68575" bIns="34275" anchor="t" anchorCtr="0">
            <a:noAutofit/>
          </a:bodyPr>
          <a:lstStyle/>
          <a:p>
            <a:pPr defTabSz="342900">
              <a:buSzPts val="800"/>
              <a:defRPr/>
            </a:pPr>
            <a:endParaRPr sz="2300" b="1" kern="1200">
              <a:solidFill>
                <a:srgbClr val="3A3838"/>
              </a:solidFill>
              <a:latin typeface="Lato"/>
              <a:ea typeface="Lato"/>
              <a:cs typeface="Lato"/>
              <a:sym typeface="Lato"/>
            </a:endParaRPr>
          </a:p>
        </p:txBody>
      </p:sp>
      <p:sp>
        <p:nvSpPr>
          <p:cNvPr id="509" name="Google Shape;509;p55"/>
          <p:cNvSpPr txBox="1"/>
          <p:nvPr/>
        </p:nvSpPr>
        <p:spPr>
          <a:xfrm>
            <a:off x="261319" y="107400"/>
            <a:ext cx="4096800" cy="1051200"/>
          </a:xfrm>
          <a:prstGeom prst="rect">
            <a:avLst/>
          </a:prstGeom>
          <a:noFill/>
          <a:ln>
            <a:noFill/>
          </a:ln>
        </p:spPr>
        <p:txBody>
          <a:bodyPr spcFirstLastPara="1" wrap="square" lIns="68575" tIns="34275" rIns="68575" bIns="34275" anchor="ctr" anchorCtr="0">
            <a:noAutofit/>
          </a:bodyPr>
          <a:lstStyle/>
          <a:p>
            <a:pPr defTabSz="342900">
              <a:spcBef>
                <a:spcPts val="800"/>
              </a:spcBef>
              <a:buSzPts val="2700"/>
              <a:defRPr/>
            </a:pPr>
            <a:r>
              <a:rPr lang="sv" sz="2700" b="1" kern="1200">
                <a:solidFill>
                  <a:srgbClr val="3A3838"/>
                </a:solidFill>
                <a:latin typeface="Lato"/>
                <a:ea typeface="Lato"/>
                <a:cs typeface="Lato"/>
                <a:sym typeface="Lato"/>
              </a:rPr>
              <a:t>State level</a:t>
            </a:r>
            <a:endParaRPr sz="5400" kern="1200">
              <a:solidFill>
                <a:srgbClr val="3A3838"/>
              </a:solidFill>
              <a:latin typeface="Lato"/>
              <a:ea typeface="Lato"/>
              <a:cs typeface="Lato"/>
              <a:sym typeface="Lato"/>
            </a:endParaRPr>
          </a:p>
        </p:txBody>
      </p:sp>
      <p:cxnSp>
        <p:nvCxnSpPr>
          <p:cNvPr id="510" name="Google Shape;510;p55"/>
          <p:cNvCxnSpPr/>
          <p:nvPr/>
        </p:nvCxnSpPr>
        <p:spPr>
          <a:xfrm rot="10800000" flipH="1">
            <a:off x="1651856" y="1671881"/>
            <a:ext cx="1695300" cy="59100"/>
          </a:xfrm>
          <a:prstGeom prst="straightConnector1">
            <a:avLst/>
          </a:prstGeom>
          <a:noFill/>
          <a:ln w="38100" cap="flat" cmpd="sng">
            <a:solidFill>
              <a:schemeClr val="dk2"/>
            </a:solidFill>
            <a:prstDash val="solid"/>
            <a:round/>
            <a:headEnd type="none" w="sm" len="sm"/>
            <a:tailEnd type="triangle" w="med" len="med"/>
          </a:ln>
        </p:spPr>
      </p:cxnSp>
      <p:sp>
        <p:nvSpPr>
          <p:cNvPr id="511" name="Google Shape;511;p55"/>
          <p:cNvSpPr txBox="1"/>
          <p:nvPr/>
        </p:nvSpPr>
        <p:spPr>
          <a:xfrm>
            <a:off x="795413" y="1553006"/>
            <a:ext cx="909900" cy="296700"/>
          </a:xfrm>
          <a:prstGeom prst="rect">
            <a:avLst/>
          </a:prstGeom>
          <a:noFill/>
          <a:ln>
            <a:noFill/>
          </a:ln>
        </p:spPr>
        <p:txBody>
          <a:bodyPr spcFirstLastPara="1" wrap="square" lIns="68575" tIns="68575" rIns="68575" bIns="68575" anchor="t" anchorCtr="0">
            <a:noAutofit/>
          </a:bodyPr>
          <a:lstStyle/>
          <a:p>
            <a:pPr defTabSz="342900">
              <a:buSzPts val="1800"/>
              <a:defRPr/>
            </a:pPr>
            <a:r>
              <a:rPr lang="sv" sz="1800" kern="1200">
                <a:latin typeface="Lato"/>
                <a:ea typeface="Lato"/>
                <a:cs typeface="Lato"/>
                <a:sym typeface="Lato"/>
              </a:rPr>
              <a:t>Kano</a:t>
            </a:r>
            <a:endParaRPr sz="1800" kern="1200">
              <a:latin typeface="Lato"/>
              <a:ea typeface="Lato"/>
              <a:cs typeface="Lato"/>
              <a:sym typeface="Lato"/>
            </a:endParaRPr>
          </a:p>
        </p:txBody>
      </p:sp>
      <p:cxnSp>
        <p:nvCxnSpPr>
          <p:cNvPr id="512" name="Google Shape;512;p55"/>
          <p:cNvCxnSpPr/>
          <p:nvPr/>
        </p:nvCxnSpPr>
        <p:spPr>
          <a:xfrm rot="10800000">
            <a:off x="5281913" y="3907163"/>
            <a:ext cx="2136600" cy="247200"/>
          </a:xfrm>
          <a:prstGeom prst="straightConnector1">
            <a:avLst/>
          </a:prstGeom>
          <a:noFill/>
          <a:ln w="38100" cap="flat" cmpd="sng">
            <a:solidFill>
              <a:schemeClr val="dk2"/>
            </a:solidFill>
            <a:prstDash val="solid"/>
            <a:round/>
            <a:headEnd type="none" w="sm" len="sm"/>
            <a:tailEnd type="triangle" w="med" len="med"/>
          </a:ln>
        </p:spPr>
      </p:cxnSp>
      <p:sp>
        <p:nvSpPr>
          <p:cNvPr id="513" name="Google Shape;513;p55"/>
          <p:cNvSpPr txBox="1"/>
          <p:nvPr/>
        </p:nvSpPr>
        <p:spPr>
          <a:xfrm>
            <a:off x="7429931" y="4110469"/>
            <a:ext cx="909900" cy="296700"/>
          </a:xfrm>
          <a:prstGeom prst="rect">
            <a:avLst/>
          </a:prstGeom>
          <a:noFill/>
          <a:ln>
            <a:noFill/>
          </a:ln>
        </p:spPr>
        <p:txBody>
          <a:bodyPr spcFirstLastPara="1" wrap="square" lIns="68575" tIns="68575" rIns="68575" bIns="68575" anchor="t" anchorCtr="0">
            <a:noAutofit/>
          </a:bodyPr>
          <a:lstStyle/>
          <a:p>
            <a:pPr defTabSz="342900">
              <a:buSzPts val="1800"/>
              <a:defRPr/>
            </a:pPr>
            <a:r>
              <a:rPr lang="sv" sz="1800" kern="1200">
                <a:latin typeface="Lato"/>
                <a:ea typeface="Lato"/>
                <a:cs typeface="Lato"/>
                <a:sym typeface="Lato"/>
              </a:rPr>
              <a:t>Lagos</a:t>
            </a:r>
            <a:endParaRPr sz="1800" kern="1200">
              <a:latin typeface="Lato"/>
              <a:ea typeface="Lato"/>
              <a:cs typeface="Lato"/>
              <a:sym typeface="Lato"/>
            </a:endParaRPr>
          </a:p>
        </p:txBody>
      </p:sp>
      <p:sp>
        <p:nvSpPr>
          <p:cNvPr id="514" name="Google Shape;514;p55"/>
          <p:cNvSpPr txBox="1"/>
          <p:nvPr/>
        </p:nvSpPr>
        <p:spPr>
          <a:xfrm>
            <a:off x="7611656" y="663900"/>
            <a:ext cx="909900" cy="296700"/>
          </a:xfrm>
          <a:prstGeom prst="rect">
            <a:avLst/>
          </a:prstGeom>
          <a:noFill/>
          <a:ln>
            <a:noFill/>
          </a:ln>
        </p:spPr>
        <p:txBody>
          <a:bodyPr spcFirstLastPara="1" wrap="square" lIns="68575" tIns="68575" rIns="68575" bIns="68575" anchor="t" anchorCtr="0">
            <a:noAutofit/>
          </a:bodyPr>
          <a:lstStyle/>
          <a:p>
            <a:pPr defTabSz="342900">
              <a:buSzPts val="1800"/>
              <a:defRPr/>
            </a:pPr>
            <a:r>
              <a:rPr lang="sv" sz="1800" kern="1200">
                <a:latin typeface="Lato"/>
                <a:ea typeface="Lato"/>
                <a:cs typeface="Lato"/>
                <a:sym typeface="Lato"/>
              </a:rPr>
              <a:t>Edo</a:t>
            </a:r>
            <a:endParaRPr sz="1800" kern="1200">
              <a:latin typeface="Lato"/>
              <a:ea typeface="Lato"/>
              <a:cs typeface="Lato"/>
              <a:sym typeface="Lato"/>
            </a:endParaRPr>
          </a:p>
        </p:txBody>
      </p:sp>
      <p:cxnSp>
        <p:nvCxnSpPr>
          <p:cNvPr id="515" name="Google Shape;515;p55"/>
          <p:cNvCxnSpPr/>
          <p:nvPr/>
        </p:nvCxnSpPr>
        <p:spPr>
          <a:xfrm rot="10800000">
            <a:off x="2839013" y="771413"/>
            <a:ext cx="4579500" cy="118800"/>
          </a:xfrm>
          <a:prstGeom prst="straightConnector1">
            <a:avLst/>
          </a:prstGeom>
          <a:noFill/>
          <a:ln w="38100" cap="flat" cmpd="sng">
            <a:solidFill>
              <a:schemeClr val="dk2"/>
            </a:solidFill>
            <a:prstDash val="solid"/>
            <a:round/>
            <a:headEnd type="none" w="sm" len="sm"/>
            <a:tailEnd type="triangle" w="med" len="med"/>
          </a:ln>
        </p:spPr>
      </p:cxnSp>
      <p:pic>
        <p:nvPicPr>
          <p:cNvPr id="516" name="Google Shape;516;p55"/>
          <p:cNvPicPr preferRelativeResize="0"/>
          <p:nvPr/>
        </p:nvPicPr>
        <p:blipFill rotWithShape="1">
          <a:blip r:embed="rId4">
            <a:alphaModFix/>
          </a:blip>
          <a:srcRect/>
          <a:stretch/>
        </p:blipFill>
        <p:spPr>
          <a:xfrm>
            <a:off x="229159" y="4488657"/>
            <a:ext cx="432198" cy="432197"/>
          </a:xfrm>
          <a:prstGeom prst="rect">
            <a:avLst/>
          </a:prstGeom>
          <a:noFill/>
          <a:ln>
            <a:noFill/>
          </a:ln>
        </p:spPr>
      </p:pic>
      <p:sp>
        <p:nvSpPr>
          <p:cNvPr id="517" name="Google Shape;517;p55"/>
          <p:cNvSpPr txBox="1"/>
          <p:nvPr/>
        </p:nvSpPr>
        <p:spPr>
          <a:xfrm>
            <a:off x="795413" y="4519613"/>
            <a:ext cx="5551800" cy="501000"/>
          </a:xfrm>
          <a:prstGeom prst="rect">
            <a:avLst/>
          </a:prstGeom>
          <a:noFill/>
          <a:ln>
            <a:noFill/>
          </a:ln>
        </p:spPr>
        <p:txBody>
          <a:bodyPr spcFirstLastPara="1" wrap="square" lIns="68575" tIns="34275" rIns="68575" bIns="34275" anchor="t" anchorCtr="0">
            <a:noAutofit/>
          </a:bodyPr>
          <a:lstStyle/>
          <a:p>
            <a:pPr defTabSz="342900">
              <a:buSzPts val="800"/>
              <a:defRPr/>
            </a:pPr>
            <a:endParaRPr sz="2300" b="1" kern="1200">
              <a:solidFill>
                <a:srgbClr val="3A3838"/>
              </a:solidFill>
              <a:latin typeface="Lato"/>
              <a:ea typeface="Lato"/>
              <a:cs typeface="Lato"/>
              <a:sym typeface="Lato"/>
            </a:endParaRPr>
          </a:p>
        </p:txBody>
      </p:sp>
      <p:pic>
        <p:nvPicPr>
          <p:cNvPr id="518" name="Google Shape;518;p55"/>
          <p:cNvPicPr preferRelativeResize="0"/>
          <p:nvPr/>
        </p:nvPicPr>
        <p:blipFill rotWithShape="1">
          <a:blip r:embed="rId4">
            <a:alphaModFix/>
          </a:blip>
          <a:srcRect/>
          <a:stretch/>
        </p:blipFill>
        <p:spPr>
          <a:xfrm>
            <a:off x="229159" y="4488657"/>
            <a:ext cx="432198" cy="432197"/>
          </a:xfrm>
          <a:prstGeom prst="rect">
            <a:avLst/>
          </a:prstGeom>
          <a:noFill/>
          <a:ln>
            <a:noFill/>
          </a:ln>
        </p:spPr>
      </p:pic>
      <p:pic>
        <p:nvPicPr>
          <p:cNvPr id="519" name="Google Shape;519;p55"/>
          <p:cNvPicPr preferRelativeResize="0"/>
          <p:nvPr/>
        </p:nvPicPr>
        <p:blipFill rotWithShape="1">
          <a:blip r:embed="rId4">
            <a:alphaModFix/>
          </a:blip>
          <a:srcRect/>
          <a:stretch/>
        </p:blipFill>
        <p:spPr>
          <a:xfrm>
            <a:off x="229159" y="4488657"/>
            <a:ext cx="432198" cy="432197"/>
          </a:xfrm>
          <a:prstGeom prst="rect">
            <a:avLst/>
          </a:prstGeom>
          <a:noFill/>
          <a:ln>
            <a:noFill/>
          </a:ln>
        </p:spPr>
      </p:pic>
      <p:sp>
        <p:nvSpPr>
          <p:cNvPr id="520" name="Google Shape;520;p55"/>
          <p:cNvSpPr txBox="1"/>
          <p:nvPr/>
        </p:nvSpPr>
        <p:spPr>
          <a:xfrm>
            <a:off x="1519556" y="4519613"/>
            <a:ext cx="6888000" cy="501000"/>
          </a:xfrm>
          <a:prstGeom prst="rect">
            <a:avLst/>
          </a:prstGeom>
          <a:noFill/>
          <a:ln>
            <a:noFill/>
          </a:ln>
        </p:spPr>
        <p:txBody>
          <a:bodyPr spcFirstLastPara="1" wrap="square" lIns="68575" tIns="34275" rIns="68575" bIns="34275" anchor="t" anchorCtr="0">
            <a:noAutofit/>
          </a:bodyPr>
          <a:lstStyle/>
          <a:p>
            <a:pPr defTabSz="342900">
              <a:buSzPts val="800"/>
              <a:defRPr/>
            </a:pPr>
            <a:r>
              <a:rPr lang="sv" sz="2300" b="1" kern="1200">
                <a:solidFill>
                  <a:srgbClr val="3A3838"/>
                </a:solidFill>
                <a:latin typeface="Lato"/>
                <a:ea typeface="Lato"/>
                <a:cs typeface="Lato"/>
                <a:sym typeface="Lato"/>
              </a:rPr>
              <a:t>Hierarchical Setting</a:t>
            </a:r>
            <a:endParaRPr sz="2300" b="1" kern="1200">
              <a:solidFill>
                <a:srgbClr val="3A3838"/>
              </a:solidFill>
              <a:latin typeface="Lato"/>
              <a:ea typeface="Lato"/>
              <a:cs typeface="Lato"/>
              <a:sym typeface="Lato"/>
            </a:endParaRPr>
          </a:p>
          <a:p>
            <a:pPr defTabSz="342900">
              <a:buSzPts val="800"/>
              <a:defRPr/>
            </a:pPr>
            <a:endParaRPr sz="2300" b="1" kern="1200">
              <a:solidFill>
                <a:srgbClr val="3A3838"/>
              </a:solidFill>
              <a:latin typeface="Lato"/>
              <a:ea typeface="Lato"/>
              <a:cs typeface="Lato"/>
              <a:sym typeface="Lato"/>
            </a:endParaRPr>
          </a:p>
          <a:p>
            <a:pPr defTabSz="342900">
              <a:buSzPts val="800"/>
              <a:defRPr/>
            </a:pPr>
            <a:endParaRPr sz="2300" b="1" kern="1200">
              <a:solidFill>
                <a:srgbClr val="3A3838"/>
              </a:solidFill>
              <a:latin typeface="Lato"/>
              <a:ea typeface="Lato"/>
              <a:cs typeface="Lato"/>
              <a:sym typeface="Lato"/>
            </a:endParaRPr>
          </a:p>
        </p:txBody>
      </p:sp>
      <p:pic>
        <p:nvPicPr>
          <p:cNvPr id="521" name="Google Shape;521;p55"/>
          <p:cNvPicPr preferRelativeResize="0"/>
          <p:nvPr/>
        </p:nvPicPr>
        <p:blipFill rotWithShape="1">
          <a:blip r:embed="rId4">
            <a:alphaModFix/>
          </a:blip>
          <a:srcRect/>
          <a:stretch/>
        </p:blipFill>
        <p:spPr>
          <a:xfrm>
            <a:off x="229159" y="4488657"/>
            <a:ext cx="432198" cy="432197"/>
          </a:xfrm>
          <a:prstGeom prst="rect">
            <a:avLst/>
          </a:prstGeom>
          <a:noFill/>
          <a:ln>
            <a:noFill/>
          </a:ln>
        </p:spPr>
      </p:pic>
      <p:grpSp>
        <p:nvGrpSpPr>
          <p:cNvPr id="2" name="Group 1">
            <a:extLst>
              <a:ext uri="{FF2B5EF4-FFF2-40B4-BE49-F238E27FC236}">
                <a16:creationId xmlns:a16="http://schemas.microsoft.com/office/drawing/2014/main" id="{EEDFC284-DB2A-91AB-45FD-879B8FC3FD43}"/>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0983B484-B799-3375-DB18-FBFF889DF6CD}"/>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9C81A362-6F8E-7019-3165-1B9DD4FE7E0F}"/>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A0E74C39-3049-B50D-842E-8C3D856187AF}"/>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9F60715D-BD1E-148A-B8EA-707E8389553C}"/>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B4428B42-00C2-5BDC-E0DA-E3FF6C3549B8}"/>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F386D552-84AE-C50D-8DEA-2D322CBEE6BD}"/>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57D3643F-3D4F-54D4-92DB-BA1301D2D622}"/>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C7702B31-B700-79CF-D670-C7A42A683C2F}"/>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ABD34AE8-D99B-6DF1-7206-9D4BA1B3E4E2}"/>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28746726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p56"/>
          <p:cNvPicPr preferRelativeResize="0"/>
          <p:nvPr/>
        </p:nvPicPr>
        <p:blipFill rotWithShape="1">
          <a:blip r:embed="rId3">
            <a:alphaModFix/>
          </a:blip>
          <a:srcRect/>
          <a:stretch/>
        </p:blipFill>
        <p:spPr>
          <a:xfrm>
            <a:off x="1855519" y="342561"/>
            <a:ext cx="5551650" cy="4177054"/>
          </a:xfrm>
          <a:prstGeom prst="rect">
            <a:avLst/>
          </a:prstGeom>
          <a:noFill/>
          <a:ln>
            <a:noFill/>
          </a:ln>
        </p:spPr>
      </p:pic>
      <p:sp>
        <p:nvSpPr>
          <p:cNvPr id="527" name="Google Shape;527;p56"/>
          <p:cNvSpPr/>
          <p:nvPr/>
        </p:nvSpPr>
        <p:spPr>
          <a:xfrm>
            <a:off x="5790113" y="1959300"/>
            <a:ext cx="102900" cy="102900"/>
          </a:xfrm>
          <a:prstGeom prst="ellipse">
            <a:avLst/>
          </a:prstGeom>
          <a:solidFill>
            <a:srgbClr val="AB3933"/>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defTabSz="342900">
              <a:buSzPts val="1400"/>
              <a:defRPr/>
            </a:pPr>
            <a:endParaRPr kern="1200">
              <a:latin typeface="Calibri"/>
              <a:ea typeface="Calibri"/>
              <a:cs typeface="Calibri"/>
              <a:sym typeface="Calibri"/>
            </a:endParaRPr>
          </a:p>
        </p:txBody>
      </p:sp>
      <p:sp>
        <p:nvSpPr>
          <p:cNvPr id="528" name="Google Shape;528;p56"/>
          <p:cNvSpPr/>
          <p:nvPr/>
        </p:nvSpPr>
        <p:spPr>
          <a:xfrm>
            <a:off x="5687288" y="2104388"/>
            <a:ext cx="102900" cy="102900"/>
          </a:xfrm>
          <a:prstGeom prst="ellipse">
            <a:avLst/>
          </a:prstGeom>
          <a:solidFill>
            <a:srgbClr val="AB3933"/>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defTabSz="342900">
              <a:buSzPts val="1400"/>
              <a:defRPr/>
            </a:pPr>
            <a:endParaRPr kern="1200">
              <a:latin typeface="Calibri"/>
              <a:ea typeface="Calibri"/>
              <a:cs typeface="Calibri"/>
              <a:sym typeface="Calibri"/>
            </a:endParaRPr>
          </a:p>
        </p:txBody>
      </p:sp>
      <p:sp>
        <p:nvSpPr>
          <p:cNvPr id="529" name="Google Shape;529;p56"/>
          <p:cNvSpPr/>
          <p:nvPr/>
        </p:nvSpPr>
        <p:spPr>
          <a:xfrm>
            <a:off x="4078894" y="3297431"/>
            <a:ext cx="102900" cy="102900"/>
          </a:xfrm>
          <a:prstGeom prst="ellipse">
            <a:avLst/>
          </a:prstGeom>
          <a:solidFill>
            <a:srgbClr val="F9AF33"/>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defTabSz="342900">
              <a:buSzPts val="1400"/>
              <a:defRPr/>
            </a:pPr>
            <a:endParaRPr kern="1200">
              <a:latin typeface="Calibri"/>
              <a:ea typeface="Calibri"/>
              <a:cs typeface="Calibri"/>
              <a:sym typeface="Calibri"/>
            </a:endParaRPr>
          </a:p>
        </p:txBody>
      </p:sp>
      <p:cxnSp>
        <p:nvCxnSpPr>
          <p:cNvPr id="530" name="Google Shape;530;p56"/>
          <p:cNvCxnSpPr>
            <a:stCxn id="528" idx="1"/>
            <a:endCxn id="531" idx="1"/>
          </p:cNvCxnSpPr>
          <p:nvPr/>
        </p:nvCxnSpPr>
        <p:spPr>
          <a:xfrm>
            <a:off x="5702357" y="2119457"/>
            <a:ext cx="555900" cy="153000"/>
          </a:xfrm>
          <a:prstGeom prst="straightConnector1">
            <a:avLst/>
          </a:prstGeom>
          <a:noFill/>
          <a:ln w="19050" cap="flat" cmpd="sng">
            <a:solidFill>
              <a:srgbClr val="AB3933"/>
            </a:solidFill>
            <a:prstDash val="solid"/>
            <a:round/>
            <a:headEnd type="none" w="sm" len="sm"/>
            <a:tailEnd type="none" w="sm" len="sm"/>
          </a:ln>
        </p:spPr>
      </p:cxnSp>
      <p:cxnSp>
        <p:nvCxnSpPr>
          <p:cNvPr id="532" name="Google Shape;532;p56"/>
          <p:cNvCxnSpPr>
            <a:stCxn id="531" idx="1"/>
            <a:endCxn id="527" idx="2"/>
          </p:cNvCxnSpPr>
          <p:nvPr/>
        </p:nvCxnSpPr>
        <p:spPr>
          <a:xfrm rot="10800000">
            <a:off x="5790225" y="2010638"/>
            <a:ext cx="468000" cy="261900"/>
          </a:xfrm>
          <a:prstGeom prst="straightConnector1">
            <a:avLst/>
          </a:prstGeom>
          <a:noFill/>
          <a:ln w="19050" cap="flat" cmpd="sng">
            <a:solidFill>
              <a:srgbClr val="AB3933"/>
            </a:solidFill>
            <a:prstDash val="solid"/>
            <a:round/>
            <a:headEnd type="none" w="sm" len="sm"/>
            <a:tailEnd type="none" w="sm" len="sm"/>
          </a:ln>
        </p:spPr>
      </p:cxnSp>
      <p:sp>
        <p:nvSpPr>
          <p:cNvPr id="533" name="Google Shape;533;p56"/>
          <p:cNvSpPr/>
          <p:nvPr/>
        </p:nvSpPr>
        <p:spPr>
          <a:xfrm>
            <a:off x="4116975" y="3492563"/>
            <a:ext cx="102900" cy="102900"/>
          </a:xfrm>
          <a:prstGeom prst="ellipse">
            <a:avLst/>
          </a:prstGeom>
          <a:solidFill>
            <a:srgbClr val="F9AF33"/>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defTabSz="342900">
              <a:buSzPts val="1400"/>
              <a:defRPr/>
            </a:pPr>
            <a:endParaRPr kern="1200">
              <a:latin typeface="Calibri"/>
              <a:ea typeface="Calibri"/>
              <a:cs typeface="Calibri"/>
              <a:sym typeface="Calibri"/>
            </a:endParaRPr>
          </a:p>
        </p:txBody>
      </p:sp>
      <p:cxnSp>
        <p:nvCxnSpPr>
          <p:cNvPr id="534" name="Google Shape;534;p56"/>
          <p:cNvCxnSpPr>
            <a:stCxn id="535" idx="3"/>
            <a:endCxn id="529" idx="6"/>
          </p:cNvCxnSpPr>
          <p:nvPr/>
        </p:nvCxnSpPr>
        <p:spPr>
          <a:xfrm rot="10800000" flipH="1">
            <a:off x="3790669" y="3349013"/>
            <a:ext cx="391200" cy="97500"/>
          </a:xfrm>
          <a:prstGeom prst="straightConnector1">
            <a:avLst/>
          </a:prstGeom>
          <a:noFill/>
          <a:ln w="19050" cap="flat" cmpd="sng">
            <a:solidFill>
              <a:srgbClr val="F9AF33"/>
            </a:solidFill>
            <a:prstDash val="solid"/>
            <a:round/>
            <a:headEnd type="none" w="sm" len="sm"/>
            <a:tailEnd type="none" w="sm" len="sm"/>
          </a:ln>
        </p:spPr>
      </p:cxnSp>
      <p:cxnSp>
        <p:nvCxnSpPr>
          <p:cNvPr id="536" name="Google Shape;536;p56"/>
          <p:cNvCxnSpPr>
            <a:stCxn id="535" idx="3"/>
            <a:endCxn id="533" idx="6"/>
          </p:cNvCxnSpPr>
          <p:nvPr/>
        </p:nvCxnSpPr>
        <p:spPr>
          <a:xfrm>
            <a:off x="3790669" y="3446513"/>
            <a:ext cx="429300" cy="97500"/>
          </a:xfrm>
          <a:prstGeom prst="straightConnector1">
            <a:avLst/>
          </a:prstGeom>
          <a:noFill/>
          <a:ln w="19050" cap="flat" cmpd="sng">
            <a:solidFill>
              <a:srgbClr val="F9AF33"/>
            </a:solidFill>
            <a:prstDash val="solid"/>
            <a:round/>
            <a:headEnd type="none" w="sm" len="sm"/>
            <a:tailEnd type="none" w="sm" len="sm"/>
          </a:ln>
        </p:spPr>
      </p:cxnSp>
      <p:sp>
        <p:nvSpPr>
          <p:cNvPr id="535" name="Google Shape;535;p56"/>
          <p:cNvSpPr/>
          <p:nvPr/>
        </p:nvSpPr>
        <p:spPr>
          <a:xfrm>
            <a:off x="2436469" y="3278363"/>
            <a:ext cx="1354200" cy="336300"/>
          </a:xfrm>
          <a:prstGeom prst="roundRect">
            <a:avLst>
              <a:gd name="adj" fmla="val 16667"/>
            </a:avLst>
          </a:prstGeom>
          <a:solidFill>
            <a:srgbClr val="FCAE18"/>
          </a:solidFill>
          <a:ln>
            <a:noFill/>
          </a:ln>
        </p:spPr>
        <p:txBody>
          <a:bodyPr spcFirstLastPara="1" wrap="square" lIns="68575" tIns="34275" rIns="68575" bIns="34275" anchor="ctr" anchorCtr="0">
            <a:noAutofit/>
          </a:bodyPr>
          <a:lstStyle/>
          <a:p>
            <a:pPr defTabSz="342900">
              <a:buClr>
                <a:srgbClr val="FFFFFF"/>
              </a:buClr>
              <a:buSzPts val="800"/>
              <a:defRPr/>
            </a:pPr>
            <a:r>
              <a:rPr lang="sv" kern="1200">
                <a:solidFill>
                  <a:srgbClr val="FFFFFF"/>
                </a:solidFill>
                <a:latin typeface="Lato"/>
                <a:ea typeface="Lato"/>
                <a:cs typeface="Lato"/>
                <a:sym typeface="Lato"/>
              </a:rPr>
              <a:t>Nearer density</a:t>
            </a:r>
            <a:endParaRPr kern="1200">
              <a:solidFill>
                <a:srgbClr val="FFFFFF"/>
              </a:solidFill>
              <a:latin typeface="Lato"/>
              <a:ea typeface="Lato"/>
              <a:cs typeface="Lato"/>
              <a:sym typeface="Lato"/>
            </a:endParaRPr>
          </a:p>
        </p:txBody>
      </p:sp>
      <p:sp>
        <p:nvSpPr>
          <p:cNvPr id="531" name="Google Shape;531;p56"/>
          <p:cNvSpPr/>
          <p:nvPr/>
        </p:nvSpPr>
        <p:spPr>
          <a:xfrm>
            <a:off x="6258225" y="2104388"/>
            <a:ext cx="1354200" cy="336300"/>
          </a:xfrm>
          <a:prstGeom prst="roundRect">
            <a:avLst>
              <a:gd name="adj" fmla="val 16667"/>
            </a:avLst>
          </a:prstGeom>
          <a:solidFill>
            <a:srgbClr val="A13D34"/>
          </a:solidFill>
          <a:ln>
            <a:noFill/>
          </a:ln>
        </p:spPr>
        <p:txBody>
          <a:bodyPr spcFirstLastPara="1" wrap="square" lIns="68575" tIns="34275" rIns="68575" bIns="34275" anchor="ctr" anchorCtr="0">
            <a:noAutofit/>
          </a:bodyPr>
          <a:lstStyle/>
          <a:p>
            <a:pPr defTabSz="342900">
              <a:buClr>
                <a:srgbClr val="FFFFFF"/>
              </a:buClr>
              <a:buSzPts val="800"/>
              <a:defRPr/>
            </a:pPr>
            <a:r>
              <a:rPr lang="sv" kern="1200">
                <a:solidFill>
                  <a:srgbClr val="FFFFFF"/>
                </a:solidFill>
                <a:latin typeface="Lato"/>
                <a:ea typeface="Lato"/>
                <a:cs typeface="Lato"/>
                <a:sym typeface="Lato"/>
              </a:rPr>
              <a:t>Nearer density</a:t>
            </a:r>
            <a:endParaRPr kern="1200">
              <a:solidFill>
                <a:srgbClr val="FFFFFF"/>
              </a:solidFill>
              <a:latin typeface="Lato"/>
              <a:ea typeface="Lato"/>
              <a:cs typeface="Lato"/>
              <a:sym typeface="Lato"/>
            </a:endParaRPr>
          </a:p>
        </p:txBody>
      </p:sp>
      <p:sp>
        <p:nvSpPr>
          <p:cNvPr id="537" name="Google Shape;537;p56"/>
          <p:cNvSpPr/>
          <p:nvPr/>
        </p:nvSpPr>
        <p:spPr>
          <a:xfrm>
            <a:off x="3687694" y="2221050"/>
            <a:ext cx="102900" cy="102900"/>
          </a:xfrm>
          <a:prstGeom prst="ellipse">
            <a:avLst/>
          </a:prstGeom>
          <a:solidFill>
            <a:srgbClr val="EA6024"/>
          </a:solidFill>
          <a:ln w="9525" cap="flat" cmpd="sng">
            <a:solidFill>
              <a:srgbClr val="F06D37"/>
            </a:solidFill>
            <a:prstDash val="solid"/>
            <a:round/>
            <a:headEnd type="none" w="sm" len="sm"/>
            <a:tailEnd type="none" w="sm" len="sm"/>
          </a:ln>
        </p:spPr>
        <p:txBody>
          <a:bodyPr spcFirstLastPara="1" wrap="square" lIns="68575" tIns="68575" rIns="68575" bIns="68575" anchor="ctr" anchorCtr="0">
            <a:noAutofit/>
          </a:bodyPr>
          <a:lstStyle/>
          <a:p>
            <a:pPr defTabSz="342900">
              <a:buSzPts val="1400"/>
              <a:defRPr/>
            </a:pPr>
            <a:endParaRPr kern="1200">
              <a:latin typeface="Calibri"/>
              <a:ea typeface="Calibri"/>
              <a:cs typeface="Calibri"/>
              <a:sym typeface="Calibri"/>
            </a:endParaRPr>
          </a:p>
        </p:txBody>
      </p:sp>
      <p:sp>
        <p:nvSpPr>
          <p:cNvPr id="538" name="Google Shape;538;p56"/>
          <p:cNvSpPr/>
          <p:nvPr/>
        </p:nvSpPr>
        <p:spPr>
          <a:xfrm>
            <a:off x="3519825" y="2270438"/>
            <a:ext cx="102900" cy="102900"/>
          </a:xfrm>
          <a:prstGeom prst="ellipse">
            <a:avLst/>
          </a:prstGeom>
          <a:solidFill>
            <a:srgbClr val="EA6024"/>
          </a:solidFill>
          <a:ln w="9525" cap="flat" cmpd="sng">
            <a:solidFill>
              <a:srgbClr val="F06D37"/>
            </a:solidFill>
            <a:prstDash val="solid"/>
            <a:round/>
            <a:headEnd type="none" w="sm" len="sm"/>
            <a:tailEnd type="none" w="sm" len="sm"/>
          </a:ln>
        </p:spPr>
        <p:txBody>
          <a:bodyPr spcFirstLastPara="1" wrap="square" lIns="68575" tIns="68575" rIns="68575" bIns="68575" anchor="ctr" anchorCtr="0">
            <a:noAutofit/>
          </a:bodyPr>
          <a:lstStyle/>
          <a:p>
            <a:pPr defTabSz="342900">
              <a:buSzPts val="1400"/>
              <a:defRPr/>
            </a:pPr>
            <a:endParaRPr kern="1200">
              <a:latin typeface="Calibri"/>
              <a:ea typeface="Calibri"/>
              <a:cs typeface="Calibri"/>
              <a:sym typeface="Calibri"/>
            </a:endParaRPr>
          </a:p>
        </p:txBody>
      </p:sp>
      <p:cxnSp>
        <p:nvCxnSpPr>
          <p:cNvPr id="539" name="Google Shape;539;p56"/>
          <p:cNvCxnSpPr>
            <a:stCxn id="540" idx="3"/>
          </p:cNvCxnSpPr>
          <p:nvPr/>
        </p:nvCxnSpPr>
        <p:spPr>
          <a:xfrm>
            <a:off x="3328856" y="1951444"/>
            <a:ext cx="420000" cy="320100"/>
          </a:xfrm>
          <a:prstGeom prst="straightConnector1">
            <a:avLst/>
          </a:prstGeom>
          <a:noFill/>
          <a:ln w="19050" cap="flat" cmpd="sng">
            <a:solidFill>
              <a:srgbClr val="EA632D"/>
            </a:solidFill>
            <a:prstDash val="solid"/>
            <a:round/>
            <a:headEnd type="none" w="sm" len="sm"/>
            <a:tailEnd type="none" w="sm" len="sm"/>
          </a:ln>
        </p:spPr>
      </p:cxnSp>
      <p:cxnSp>
        <p:nvCxnSpPr>
          <p:cNvPr id="541" name="Google Shape;541;p56"/>
          <p:cNvCxnSpPr>
            <a:endCxn id="540" idx="3"/>
          </p:cNvCxnSpPr>
          <p:nvPr/>
        </p:nvCxnSpPr>
        <p:spPr>
          <a:xfrm rot="10800000">
            <a:off x="3328856" y="1951444"/>
            <a:ext cx="282300" cy="389100"/>
          </a:xfrm>
          <a:prstGeom prst="straightConnector1">
            <a:avLst/>
          </a:prstGeom>
          <a:noFill/>
          <a:ln w="19050" cap="flat" cmpd="sng">
            <a:solidFill>
              <a:srgbClr val="EA632D"/>
            </a:solidFill>
            <a:prstDash val="solid"/>
            <a:round/>
            <a:headEnd type="none" w="sm" len="sm"/>
            <a:tailEnd type="none" w="sm" len="sm"/>
          </a:ln>
        </p:spPr>
      </p:cxnSp>
      <p:sp>
        <p:nvSpPr>
          <p:cNvPr id="540" name="Google Shape;540;p56"/>
          <p:cNvSpPr/>
          <p:nvPr/>
        </p:nvSpPr>
        <p:spPr>
          <a:xfrm>
            <a:off x="1974656" y="1783294"/>
            <a:ext cx="1354200" cy="336300"/>
          </a:xfrm>
          <a:prstGeom prst="roundRect">
            <a:avLst>
              <a:gd name="adj" fmla="val 16667"/>
            </a:avLst>
          </a:prstGeom>
          <a:solidFill>
            <a:srgbClr val="EA6024"/>
          </a:solidFill>
          <a:ln>
            <a:noFill/>
          </a:ln>
        </p:spPr>
        <p:txBody>
          <a:bodyPr spcFirstLastPara="1" wrap="square" lIns="68575" tIns="34275" rIns="68575" bIns="34275" anchor="ctr" anchorCtr="0">
            <a:noAutofit/>
          </a:bodyPr>
          <a:lstStyle/>
          <a:p>
            <a:pPr defTabSz="342900">
              <a:buClr>
                <a:srgbClr val="FFFFFF"/>
              </a:buClr>
              <a:buSzPts val="800"/>
              <a:defRPr/>
            </a:pPr>
            <a:r>
              <a:rPr lang="sv" kern="1200">
                <a:solidFill>
                  <a:srgbClr val="FFFFFF"/>
                </a:solidFill>
                <a:latin typeface="Lato"/>
                <a:ea typeface="Lato"/>
                <a:cs typeface="Lato"/>
                <a:sym typeface="Lato"/>
              </a:rPr>
              <a:t>Nearer density</a:t>
            </a:r>
            <a:endParaRPr kern="1200">
              <a:solidFill>
                <a:srgbClr val="FFFFFF"/>
              </a:solidFill>
              <a:latin typeface="Lato"/>
              <a:ea typeface="Lato"/>
              <a:cs typeface="Lato"/>
              <a:sym typeface="Lato"/>
            </a:endParaRPr>
          </a:p>
        </p:txBody>
      </p:sp>
      <p:sp>
        <p:nvSpPr>
          <p:cNvPr id="542" name="Google Shape;542;p56"/>
          <p:cNvSpPr txBox="1"/>
          <p:nvPr/>
        </p:nvSpPr>
        <p:spPr>
          <a:xfrm>
            <a:off x="229163" y="265669"/>
            <a:ext cx="2175000" cy="1051200"/>
          </a:xfrm>
          <a:prstGeom prst="rect">
            <a:avLst/>
          </a:prstGeom>
          <a:noFill/>
          <a:ln>
            <a:noFill/>
          </a:ln>
        </p:spPr>
        <p:txBody>
          <a:bodyPr spcFirstLastPara="1" wrap="square" lIns="68575" tIns="34275" rIns="68575" bIns="34275" anchor="ctr" anchorCtr="0">
            <a:noAutofit/>
          </a:bodyPr>
          <a:lstStyle/>
          <a:p>
            <a:pPr defTabSz="342900">
              <a:spcBef>
                <a:spcPts val="800"/>
              </a:spcBef>
              <a:buSzPts val="2700"/>
              <a:defRPr/>
            </a:pPr>
            <a:r>
              <a:rPr lang="sv" sz="2700" b="1" kern="1200" dirty="0">
                <a:solidFill>
                  <a:srgbClr val="3A3838"/>
                </a:solidFill>
                <a:latin typeface="Lato"/>
                <a:ea typeface="Lato"/>
                <a:cs typeface="Lato"/>
                <a:sym typeface="Lato"/>
              </a:rPr>
              <a:t>Local Government Area</a:t>
            </a:r>
            <a:endParaRPr sz="5400" kern="1200" dirty="0">
              <a:solidFill>
                <a:srgbClr val="3A3838"/>
              </a:solidFill>
              <a:latin typeface="Lato"/>
              <a:ea typeface="Lato"/>
              <a:cs typeface="Lato"/>
              <a:sym typeface="Lato"/>
            </a:endParaRPr>
          </a:p>
        </p:txBody>
      </p:sp>
      <p:pic>
        <p:nvPicPr>
          <p:cNvPr id="543" name="Google Shape;543;p56"/>
          <p:cNvPicPr preferRelativeResize="0"/>
          <p:nvPr/>
        </p:nvPicPr>
        <p:blipFill rotWithShape="1">
          <a:blip r:embed="rId4">
            <a:alphaModFix/>
          </a:blip>
          <a:srcRect/>
          <a:stretch/>
        </p:blipFill>
        <p:spPr>
          <a:xfrm>
            <a:off x="229159" y="4488657"/>
            <a:ext cx="432198" cy="432197"/>
          </a:xfrm>
          <a:prstGeom prst="rect">
            <a:avLst/>
          </a:prstGeom>
          <a:noFill/>
          <a:ln>
            <a:noFill/>
          </a:ln>
        </p:spPr>
      </p:pic>
      <p:sp>
        <p:nvSpPr>
          <p:cNvPr id="544" name="Google Shape;544;p56"/>
          <p:cNvSpPr txBox="1"/>
          <p:nvPr/>
        </p:nvSpPr>
        <p:spPr>
          <a:xfrm>
            <a:off x="795413" y="4519613"/>
            <a:ext cx="5551800" cy="501000"/>
          </a:xfrm>
          <a:prstGeom prst="rect">
            <a:avLst/>
          </a:prstGeom>
          <a:noFill/>
          <a:ln>
            <a:noFill/>
          </a:ln>
        </p:spPr>
        <p:txBody>
          <a:bodyPr spcFirstLastPara="1" wrap="square" lIns="68575" tIns="34275" rIns="68575" bIns="34275" anchor="t" anchorCtr="0">
            <a:noAutofit/>
          </a:bodyPr>
          <a:lstStyle/>
          <a:p>
            <a:pPr defTabSz="342900">
              <a:buSzPts val="800"/>
              <a:defRPr/>
            </a:pPr>
            <a:endParaRPr sz="2300" b="1" kern="1200">
              <a:solidFill>
                <a:srgbClr val="3A3838"/>
              </a:solidFill>
              <a:latin typeface="Lato"/>
              <a:ea typeface="Lato"/>
              <a:cs typeface="Lato"/>
              <a:sym typeface="Lato"/>
            </a:endParaRPr>
          </a:p>
        </p:txBody>
      </p:sp>
      <p:pic>
        <p:nvPicPr>
          <p:cNvPr id="545" name="Google Shape;545;p56"/>
          <p:cNvPicPr preferRelativeResize="0"/>
          <p:nvPr/>
        </p:nvPicPr>
        <p:blipFill rotWithShape="1">
          <a:blip r:embed="rId4">
            <a:alphaModFix/>
          </a:blip>
          <a:srcRect/>
          <a:stretch/>
        </p:blipFill>
        <p:spPr>
          <a:xfrm>
            <a:off x="229159" y="4488657"/>
            <a:ext cx="432198" cy="432197"/>
          </a:xfrm>
          <a:prstGeom prst="rect">
            <a:avLst/>
          </a:prstGeom>
          <a:noFill/>
          <a:ln>
            <a:noFill/>
          </a:ln>
        </p:spPr>
      </p:pic>
      <p:pic>
        <p:nvPicPr>
          <p:cNvPr id="546" name="Google Shape;546;p56"/>
          <p:cNvPicPr preferRelativeResize="0"/>
          <p:nvPr/>
        </p:nvPicPr>
        <p:blipFill rotWithShape="1">
          <a:blip r:embed="rId4">
            <a:alphaModFix/>
          </a:blip>
          <a:srcRect/>
          <a:stretch/>
        </p:blipFill>
        <p:spPr>
          <a:xfrm>
            <a:off x="229159" y="4488657"/>
            <a:ext cx="432198" cy="432197"/>
          </a:xfrm>
          <a:prstGeom prst="rect">
            <a:avLst/>
          </a:prstGeom>
          <a:noFill/>
          <a:ln>
            <a:noFill/>
          </a:ln>
        </p:spPr>
      </p:pic>
      <p:sp>
        <p:nvSpPr>
          <p:cNvPr id="547" name="Google Shape;547;p56"/>
          <p:cNvSpPr txBox="1"/>
          <p:nvPr/>
        </p:nvSpPr>
        <p:spPr>
          <a:xfrm>
            <a:off x="1519556" y="4519613"/>
            <a:ext cx="6888000" cy="501000"/>
          </a:xfrm>
          <a:prstGeom prst="rect">
            <a:avLst/>
          </a:prstGeom>
          <a:noFill/>
          <a:ln>
            <a:noFill/>
          </a:ln>
        </p:spPr>
        <p:txBody>
          <a:bodyPr spcFirstLastPara="1" wrap="square" lIns="68575" tIns="34275" rIns="68575" bIns="34275" anchor="t" anchorCtr="0">
            <a:noAutofit/>
          </a:bodyPr>
          <a:lstStyle/>
          <a:p>
            <a:pPr defTabSz="342900">
              <a:buSzPts val="800"/>
              <a:defRPr/>
            </a:pPr>
            <a:r>
              <a:rPr lang="sv" sz="2300" b="1" kern="1200">
                <a:solidFill>
                  <a:srgbClr val="3A3838"/>
                </a:solidFill>
                <a:latin typeface="Lato"/>
                <a:ea typeface="Lato"/>
                <a:cs typeface="Lato"/>
                <a:sym typeface="Lato"/>
              </a:rPr>
              <a:t>Hierarchical Setting</a:t>
            </a:r>
            <a:endParaRPr sz="2300" b="1" kern="1200">
              <a:solidFill>
                <a:srgbClr val="3A3838"/>
              </a:solidFill>
              <a:latin typeface="Lato"/>
              <a:ea typeface="Lato"/>
              <a:cs typeface="Lato"/>
              <a:sym typeface="Lato"/>
            </a:endParaRPr>
          </a:p>
          <a:p>
            <a:pPr defTabSz="342900">
              <a:buSzPts val="800"/>
              <a:defRPr/>
            </a:pPr>
            <a:endParaRPr sz="2300" b="1" kern="1200">
              <a:solidFill>
                <a:srgbClr val="3A3838"/>
              </a:solidFill>
              <a:latin typeface="Lato"/>
              <a:ea typeface="Lato"/>
              <a:cs typeface="Lato"/>
              <a:sym typeface="Lato"/>
            </a:endParaRPr>
          </a:p>
          <a:p>
            <a:pPr defTabSz="342900">
              <a:buSzPts val="800"/>
              <a:defRPr/>
            </a:pPr>
            <a:endParaRPr sz="2300" b="1" kern="1200">
              <a:solidFill>
                <a:srgbClr val="3A3838"/>
              </a:solidFill>
              <a:latin typeface="Lato"/>
              <a:ea typeface="Lato"/>
              <a:cs typeface="Lato"/>
              <a:sym typeface="Lato"/>
            </a:endParaRPr>
          </a:p>
        </p:txBody>
      </p:sp>
      <p:pic>
        <p:nvPicPr>
          <p:cNvPr id="548" name="Google Shape;548;p56"/>
          <p:cNvPicPr preferRelativeResize="0"/>
          <p:nvPr/>
        </p:nvPicPr>
        <p:blipFill rotWithShape="1">
          <a:blip r:embed="rId4">
            <a:alphaModFix/>
          </a:blip>
          <a:srcRect/>
          <a:stretch/>
        </p:blipFill>
        <p:spPr>
          <a:xfrm>
            <a:off x="229159" y="4488657"/>
            <a:ext cx="432198" cy="432197"/>
          </a:xfrm>
          <a:prstGeom prst="rect">
            <a:avLst/>
          </a:prstGeom>
          <a:noFill/>
          <a:ln>
            <a:noFill/>
          </a:ln>
        </p:spPr>
      </p:pic>
      <p:grpSp>
        <p:nvGrpSpPr>
          <p:cNvPr id="2" name="Group 1">
            <a:extLst>
              <a:ext uri="{FF2B5EF4-FFF2-40B4-BE49-F238E27FC236}">
                <a16:creationId xmlns:a16="http://schemas.microsoft.com/office/drawing/2014/main" id="{905B9732-695C-842E-79AC-F1C8D2CF9FE1}"/>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6FC07C01-D4F0-AAAA-C15D-556BAD6C8BC8}"/>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BC9A610C-4E9E-A2FC-AD06-FF2B4A00AB2A}"/>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0DAA4904-6A08-9D29-F8E7-DA0914AAA4C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4274B882-0249-DCA0-1A33-7B7A5A916CDE}"/>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D034B68E-66A9-9E6F-B465-1729B83113B5}"/>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6A46DD9A-19B5-15F5-ACA2-5F1007652289}"/>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5B9F8143-BFAE-BF54-37D6-9778FFBBCB5B}"/>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6EF806ED-AE34-C543-5EF0-30D84D2B7D94}"/>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CE9BB31B-A0C5-97C6-74C4-A4F4E2DDEACC}"/>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grpSp>
        <p:nvGrpSpPr>
          <p:cNvPr id="12" name="Group 11">
            <a:extLst>
              <a:ext uri="{FF2B5EF4-FFF2-40B4-BE49-F238E27FC236}">
                <a16:creationId xmlns:a16="http://schemas.microsoft.com/office/drawing/2014/main" id="{D941D98C-0EB7-2104-FD5C-8EEEE4C55DB3}"/>
              </a:ext>
            </a:extLst>
          </p:cNvPr>
          <p:cNvGrpSpPr/>
          <p:nvPr/>
        </p:nvGrpSpPr>
        <p:grpSpPr>
          <a:xfrm>
            <a:off x="7586831" y="3960172"/>
            <a:ext cx="880443" cy="878757"/>
            <a:chOff x="9254099" y="3796931"/>
            <a:chExt cx="941974" cy="940170"/>
          </a:xfrm>
        </p:grpSpPr>
        <p:sp>
          <p:nvSpPr>
            <p:cNvPr id="13" name="Oval 46">
              <a:extLst>
                <a:ext uri="{FF2B5EF4-FFF2-40B4-BE49-F238E27FC236}">
                  <a16:creationId xmlns:a16="http://schemas.microsoft.com/office/drawing/2014/main" id="{57715199-40D9-1435-1CFC-586C6D7CFDAC}"/>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4" name="Oval 47">
              <a:extLst>
                <a:ext uri="{FF2B5EF4-FFF2-40B4-BE49-F238E27FC236}">
                  <a16:creationId xmlns:a16="http://schemas.microsoft.com/office/drawing/2014/main" id="{FC4CAA39-B1E8-5338-64B7-7560D676CE2F}"/>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5" name="Oval 48">
              <a:extLst>
                <a:ext uri="{FF2B5EF4-FFF2-40B4-BE49-F238E27FC236}">
                  <a16:creationId xmlns:a16="http://schemas.microsoft.com/office/drawing/2014/main" id="{6BE904B0-39C2-4DE8-2256-EAF3C2292FF1}"/>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6" name="Oval 49">
              <a:extLst>
                <a:ext uri="{FF2B5EF4-FFF2-40B4-BE49-F238E27FC236}">
                  <a16:creationId xmlns:a16="http://schemas.microsoft.com/office/drawing/2014/main" id="{7E0C0922-431B-CA15-2B29-C02F5206B9C7}"/>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7" name="Oval 50">
              <a:extLst>
                <a:ext uri="{FF2B5EF4-FFF2-40B4-BE49-F238E27FC236}">
                  <a16:creationId xmlns:a16="http://schemas.microsoft.com/office/drawing/2014/main" id="{D4FC3084-5B47-784D-2F96-9304F6ECC0F0}"/>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8" name="Oval 51">
              <a:extLst>
                <a:ext uri="{FF2B5EF4-FFF2-40B4-BE49-F238E27FC236}">
                  <a16:creationId xmlns:a16="http://schemas.microsoft.com/office/drawing/2014/main" id="{A264CE35-8EA3-DFBD-3A3C-43FE169FDC8A}"/>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9" name="Oval 52">
              <a:extLst>
                <a:ext uri="{FF2B5EF4-FFF2-40B4-BE49-F238E27FC236}">
                  <a16:creationId xmlns:a16="http://schemas.microsoft.com/office/drawing/2014/main" id="{8EF81CC3-E18D-511C-F8F1-4C34ED141B13}"/>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0" name="Oval 53">
              <a:extLst>
                <a:ext uri="{FF2B5EF4-FFF2-40B4-BE49-F238E27FC236}">
                  <a16:creationId xmlns:a16="http://schemas.microsoft.com/office/drawing/2014/main" id="{32A91E08-B96A-0899-C9F7-C33589A6F948}"/>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1" name="Oval 54">
              <a:extLst>
                <a:ext uri="{FF2B5EF4-FFF2-40B4-BE49-F238E27FC236}">
                  <a16:creationId xmlns:a16="http://schemas.microsoft.com/office/drawing/2014/main" id="{D797F2F8-BB13-C228-319D-68FC9F13CFA6}"/>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grpSp>
        <p:nvGrpSpPr>
          <p:cNvPr id="22" name="Group 21">
            <a:extLst>
              <a:ext uri="{FF2B5EF4-FFF2-40B4-BE49-F238E27FC236}">
                <a16:creationId xmlns:a16="http://schemas.microsoft.com/office/drawing/2014/main" id="{6BA8521C-06AC-CA6F-600D-97BB7ED13066}"/>
              </a:ext>
            </a:extLst>
          </p:cNvPr>
          <p:cNvGrpSpPr/>
          <p:nvPr/>
        </p:nvGrpSpPr>
        <p:grpSpPr>
          <a:xfrm>
            <a:off x="212090" y="3131453"/>
            <a:ext cx="880443" cy="878757"/>
            <a:chOff x="9254099" y="3796931"/>
            <a:chExt cx="941974" cy="940170"/>
          </a:xfrm>
        </p:grpSpPr>
        <p:sp>
          <p:nvSpPr>
            <p:cNvPr id="23" name="Oval 46">
              <a:extLst>
                <a:ext uri="{FF2B5EF4-FFF2-40B4-BE49-F238E27FC236}">
                  <a16:creationId xmlns:a16="http://schemas.microsoft.com/office/drawing/2014/main" id="{D9A7FFDC-D732-A40E-A829-40DC65963C46}"/>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4" name="Oval 47">
              <a:extLst>
                <a:ext uri="{FF2B5EF4-FFF2-40B4-BE49-F238E27FC236}">
                  <a16:creationId xmlns:a16="http://schemas.microsoft.com/office/drawing/2014/main" id="{DEDB1A6E-4790-19F5-65E5-894BC9E7048A}"/>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5" name="Oval 48">
              <a:extLst>
                <a:ext uri="{FF2B5EF4-FFF2-40B4-BE49-F238E27FC236}">
                  <a16:creationId xmlns:a16="http://schemas.microsoft.com/office/drawing/2014/main" id="{B33E08A0-7AE1-7DA8-AB89-3F6B93D1B4B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6" name="Oval 49">
              <a:extLst>
                <a:ext uri="{FF2B5EF4-FFF2-40B4-BE49-F238E27FC236}">
                  <a16:creationId xmlns:a16="http://schemas.microsoft.com/office/drawing/2014/main" id="{8680B5AB-DA8B-4F40-1C3A-EAC6A9B9F282}"/>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7" name="Oval 50">
              <a:extLst>
                <a:ext uri="{FF2B5EF4-FFF2-40B4-BE49-F238E27FC236}">
                  <a16:creationId xmlns:a16="http://schemas.microsoft.com/office/drawing/2014/main" id="{AFB9DDC5-1EF3-54B1-9F50-1195A7F182EB}"/>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8" name="Oval 51">
              <a:extLst>
                <a:ext uri="{FF2B5EF4-FFF2-40B4-BE49-F238E27FC236}">
                  <a16:creationId xmlns:a16="http://schemas.microsoft.com/office/drawing/2014/main" id="{2FE835CC-D2F2-54A3-DEF2-019A90B7CB8B}"/>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9" name="Oval 52">
              <a:extLst>
                <a:ext uri="{FF2B5EF4-FFF2-40B4-BE49-F238E27FC236}">
                  <a16:creationId xmlns:a16="http://schemas.microsoft.com/office/drawing/2014/main" id="{F20B9054-3CEC-0C3D-6EC6-840595097A69}"/>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30" name="Oval 53">
              <a:extLst>
                <a:ext uri="{FF2B5EF4-FFF2-40B4-BE49-F238E27FC236}">
                  <a16:creationId xmlns:a16="http://schemas.microsoft.com/office/drawing/2014/main" id="{F42C01D9-3487-16C8-8C9B-34688056736C}"/>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31" name="Oval 54">
              <a:extLst>
                <a:ext uri="{FF2B5EF4-FFF2-40B4-BE49-F238E27FC236}">
                  <a16:creationId xmlns:a16="http://schemas.microsoft.com/office/drawing/2014/main" id="{5DDF2275-F23A-30FB-BC72-00CA99B2C14A}"/>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35284017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98BF-8CD9-48E8-BD14-F0DC0D6D0494}"/>
              </a:ext>
            </a:extLst>
          </p:cNvPr>
          <p:cNvSpPr>
            <a:spLocks noGrp="1"/>
          </p:cNvSpPr>
          <p:nvPr>
            <p:ph type="title"/>
          </p:nvPr>
        </p:nvSpPr>
        <p:spPr/>
        <p:txBody>
          <a:bodyPr>
            <a:normAutofit fontScale="90000"/>
          </a:bodyPr>
          <a:lstStyle/>
          <a:p>
            <a:r>
              <a:rPr lang="en-GB" dirty="0"/>
              <a:t>Predicting age and sex proportions</a:t>
            </a:r>
          </a:p>
        </p:txBody>
      </p:sp>
      <p:sp>
        <p:nvSpPr>
          <p:cNvPr id="3" name="Content Placeholder 2">
            <a:extLst>
              <a:ext uri="{FF2B5EF4-FFF2-40B4-BE49-F238E27FC236}">
                <a16:creationId xmlns:a16="http://schemas.microsoft.com/office/drawing/2014/main" id="{2E32F25E-0AA3-4765-AB36-7EC1AA956BA8}"/>
              </a:ext>
            </a:extLst>
          </p:cNvPr>
          <p:cNvSpPr>
            <a:spLocks noGrp="1"/>
          </p:cNvSpPr>
          <p:nvPr>
            <p:ph idx="1"/>
          </p:nvPr>
        </p:nvSpPr>
        <p:spPr/>
        <p:txBody>
          <a:bodyPr>
            <a:normAutofit/>
          </a:bodyPr>
          <a:lstStyle/>
          <a:p>
            <a:r>
              <a:rPr lang="en-GB" dirty="0"/>
              <a:t>Note: limited because prone to outliers</a:t>
            </a:r>
          </a:p>
          <a:p>
            <a:endParaRPr lang="en-GB" dirty="0"/>
          </a:p>
          <a:p>
            <a:r>
              <a:rPr lang="en-GB" u="sng" dirty="0"/>
              <a:t>Use case</a:t>
            </a:r>
            <a:r>
              <a:rPr lang="en-GB" dirty="0"/>
              <a:t>: DRC</a:t>
            </a:r>
            <a:endParaRPr lang="en-GB" u="sng" dirty="0"/>
          </a:p>
          <a:p>
            <a:pPr marL="0" indent="0">
              <a:buNone/>
            </a:pPr>
            <a:endParaRPr lang="en-GB" u="sng" dirty="0"/>
          </a:p>
        </p:txBody>
      </p:sp>
      <p:pic>
        <p:nvPicPr>
          <p:cNvPr id="4" name="Picture 3">
            <a:extLst>
              <a:ext uri="{FF2B5EF4-FFF2-40B4-BE49-F238E27FC236}">
                <a16:creationId xmlns:a16="http://schemas.microsoft.com/office/drawing/2014/main" id="{8AA6FC86-0957-4CED-8EDA-D7DF270E088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55241" y="1443356"/>
            <a:ext cx="3916344" cy="3133725"/>
          </a:xfrm>
          <a:prstGeom prst="rect">
            <a:avLst/>
          </a:prstGeom>
        </p:spPr>
      </p:pic>
      <p:grpSp>
        <p:nvGrpSpPr>
          <p:cNvPr id="5" name="Group 4">
            <a:extLst>
              <a:ext uri="{FF2B5EF4-FFF2-40B4-BE49-F238E27FC236}">
                <a16:creationId xmlns:a16="http://schemas.microsoft.com/office/drawing/2014/main" id="{6BD77E57-ECFB-6C36-8C2C-7AF374010B8A}"/>
              </a:ext>
            </a:extLst>
          </p:cNvPr>
          <p:cNvGrpSpPr/>
          <p:nvPr/>
        </p:nvGrpSpPr>
        <p:grpSpPr>
          <a:xfrm>
            <a:off x="76031" y="-33605"/>
            <a:ext cx="880443" cy="878757"/>
            <a:chOff x="9254099" y="3796931"/>
            <a:chExt cx="941974" cy="940170"/>
          </a:xfrm>
        </p:grpSpPr>
        <p:sp>
          <p:nvSpPr>
            <p:cNvPr id="6" name="Oval 46">
              <a:extLst>
                <a:ext uri="{FF2B5EF4-FFF2-40B4-BE49-F238E27FC236}">
                  <a16:creationId xmlns:a16="http://schemas.microsoft.com/office/drawing/2014/main" id="{31998F23-94F7-5626-8B15-D1206E6F6926}"/>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47">
              <a:extLst>
                <a:ext uri="{FF2B5EF4-FFF2-40B4-BE49-F238E27FC236}">
                  <a16:creationId xmlns:a16="http://schemas.microsoft.com/office/drawing/2014/main" id="{3088B60D-E94F-FB60-C41E-37CC71451661}"/>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48">
              <a:extLst>
                <a:ext uri="{FF2B5EF4-FFF2-40B4-BE49-F238E27FC236}">
                  <a16:creationId xmlns:a16="http://schemas.microsoft.com/office/drawing/2014/main" id="{7CC2249B-2F44-EFF3-2282-6339E1CAA0F5}"/>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49">
              <a:extLst>
                <a:ext uri="{FF2B5EF4-FFF2-40B4-BE49-F238E27FC236}">
                  <a16:creationId xmlns:a16="http://schemas.microsoft.com/office/drawing/2014/main" id="{27EA85AA-AF36-345B-42CC-A66495DC9C18}"/>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0">
              <a:extLst>
                <a:ext uri="{FF2B5EF4-FFF2-40B4-BE49-F238E27FC236}">
                  <a16:creationId xmlns:a16="http://schemas.microsoft.com/office/drawing/2014/main" id="{15D0E004-C4AC-8479-E448-4E1C9FF87C33}"/>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1">
              <a:extLst>
                <a:ext uri="{FF2B5EF4-FFF2-40B4-BE49-F238E27FC236}">
                  <a16:creationId xmlns:a16="http://schemas.microsoft.com/office/drawing/2014/main" id="{D6212382-4E62-A884-5B09-0523A7A62307}"/>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2" name="Oval 52">
              <a:extLst>
                <a:ext uri="{FF2B5EF4-FFF2-40B4-BE49-F238E27FC236}">
                  <a16:creationId xmlns:a16="http://schemas.microsoft.com/office/drawing/2014/main" id="{B3D0DD18-4EC6-9061-542D-53892CA4CA53}"/>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3" name="Oval 53">
              <a:extLst>
                <a:ext uri="{FF2B5EF4-FFF2-40B4-BE49-F238E27FC236}">
                  <a16:creationId xmlns:a16="http://schemas.microsoft.com/office/drawing/2014/main" id="{CAD8D43B-DEFC-E663-E35C-7211F316E36D}"/>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4" name="Oval 54">
              <a:extLst>
                <a:ext uri="{FF2B5EF4-FFF2-40B4-BE49-F238E27FC236}">
                  <a16:creationId xmlns:a16="http://schemas.microsoft.com/office/drawing/2014/main" id="{55F6B06C-C7BA-83CE-AB87-8F925F7B8408}"/>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196959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5"/>
          <p:cNvSpPr txBox="1"/>
          <p:nvPr/>
        </p:nvSpPr>
        <p:spPr>
          <a:xfrm>
            <a:off x="500530" y="397856"/>
            <a:ext cx="3938700" cy="1412400"/>
          </a:xfrm>
          <a:prstGeom prst="rect">
            <a:avLst/>
          </a:prstGeom>
          <a:noFill/>
          <a:ln>
            <a:noFill/>
          </a:ln>
        </p:spPr>
        <p:txBody>
          <a:bodyPr spcFirstLastPara="1" wrap="square" lIns="91425" tIns="91425" rIns="91425" bIns="91425" anchor="t" anchorCtr="0">
            <a:noAutofit/>
          </a:bodyPr>
          <a:lstStyle/>
          <a:p>
            <a:pPr defTabSz="342900">
              <a:buSzPts val="1100"/>
              <a:defRPr/>
            </a:pPr>
            <a:endParaRPr sz="3000" b="1" kern="1200">
              <a:solidFill>
                <a:srgbClr val="0B5394"/>
              </a:solidFill>
              <a:latin typeface="Roboto"/>
              <a:ea typeface="Roboto"/>
              <a:cs typeface="Roboto"/>
              <a:sym typeface="Roboto"/>
            </a:endParaRPr>
          </a:p>
        </p:txBody>
      </p:sp>
      <p:sp>
        <p:nvSpPr>
          <p:cNvPr id="475" name="Google Shape;475;p55"/>
          <p:cNvSpPr txBox="1"/>
          <p:nvPr/>
        </p:nvSpPr>
        <p:spPr>
          <a:xfrm>
            <a:off x="737093" y="404930"/>
            <a:ext cx="5013600" cy="3000000"/>
          </a:xfrm>
          <a:prstGeom prst="rect">
            <a:avLst/>
          </a:prstGeom>
          <a:noFill/>
          <a:ln>
            <a:noFill/>
          </a:ln>
        </p:spPr>
        <p:txBody>
          <a:bodyPr spcFirstLastPara="1" wrap="square" lIns="91425" tIns="91425" rIns="91425" bIns="91425" anchor="t" anchorCtr="0">
            <a:noAutofit/>
          </a:bodyPr>
          <a:lstStyle/>
          <a:p>
            <a:pPr marL="76198" defTabSz="342900">
              <a:lnSpc>
                <a:spcPct val="115000"/>
              </a:lnSpc>
              <a:buSzPts val="800"/>
              <a:defRPr/>
            </a:pPr>
            <a:r>
              <a:rPr lang="en" sz="3000" b="1" kern="1200" dirty="0">
                <a:solidFill>
                  <a:srgbClr val="EA632D"/>
                </a:solidFill>
                <a:latin typeface="Lato"/>
                <a:ea typeface="Lato"/>
                <a:cs typeface="Lato"/>
                <a:sym typeface="Lato"/>
              </a:rPr>
              <a:t>Data sources:</a:t>
            </a:r>
            <a:endParaRPr sz="3000" b="1" kern="1200" dirty="0">
              <a:solidFill>
                <a:srgbClr val="EA632D"/>
              </a:solidFill>
              <a:latin typeface="Lato"/>
              <a:ea typeface="Lato"/>
              <a:cs typeface="Lato"/>
              <a:sym typeface="Lato"/>
            </a:endParaRPr>
          </a:p>
          <a:p>
            <a:pPr marL="457189" indent="-380990" defTabSz="342900">
              <a:lnSpc>
                <a:spcPct val="115000"/>
              </a:lnSpc>
              <a:spcBef>
                <a:spcPts val="1000"/>
              </a:spcBef>
              <a:buClr>
                <a:srgbClr val="EA632D"/>
              </a:buClr>
              <a:buSzPts val="2400"/>
              <a:buFont typeface="Lato"/>
              <a:buChar char="▪"/>
              <a:defRPr/>
            </a:pPr>
            <a:r>
              <a:rPr lang="en" sz="2400" kern="1200" dirty="0">
                <a:latin typeface="Lato"/>
                <a:ea typeface="Lato"/>
                <a:cs typeface="Lato"/>
                <a:sym typeface="Lato"/>
              </a:rPr>
              <a:t>Admin totals</a:t>
            </a:r>
            <a:endParaRPr sz="2400" kern="1200" dirty="0">
              <a:latin typeface="Lato"/>
              <a:ea typeface="Lato"/>
              <a:cs typeface="Lato"/>
              <a:sym typeface="Lato"/>
            </a:endParaRPr>
          </a:p>
          <a:p>
            <a:pPr marL="457189" indent="-380990" defTabSz="342900">
              <a:lnSpc>
                <a:spcPct val="115000"/>
              </a:lnSpc>
              <a:spcBef>
                <a:spcPts val="1000"/>
              </a:spcBef>
              <a:buClr>
                <a:srgbClr val="EA632D"/>
              </a:buClr>
              <a:buSzPts val="2400"/>
              <a:buFont typeface="Lato"/>
              <a:buChar char="▪"/>
              <a:defRPr/>
            </a:pPr>
            <a:r>
              <a:rPr lang="en" sz="2400" kern="1200" dirty="0">
                <a:latin typeface="Lato"/>
                <a:ea typeface="Lato"/>
                <a:cs typeface="Lato"/>
                <a:sym typeface="Lato"/>
              </a:rPr>
              <a:t>Partial census </a:t>
            </a:r>
            <a:endParaRPr sz="2400" kern="1200" dirty="0">
              <a:latin typeface="Lato"/>
              <a:ea typeface="Lato"/>
              <a:cs typeface="Lato"/>
              <a:sym typeface="Lato"/>
            </a:endParaRPr>
          </a:p>
          <a:p>
            <a:pPr marL="457189" indent="-380990" defTabSz="342900">
              <a:lnSpc>
                <a:spcPct val="115000"/>
              </a:lnSpc>
              <a:spcBef>
                <a:spcPts val="1000"/>
              </a:spcBef>
              <a:buClr>
                <a:srgbClr val="EA632D"/>
              </a:buClr>
              <a:buSzPts val="2400"/>
              <a:buFont typeface="Lato"/>
              <a:buChar char="▪"/>
              <a:defRPr/>
            </a:pPr>
            <a:r>
              <a:rPr lang="en" sz="2400" kern="1200" dirty="0">
                <a:latin typeface="Lato"/>
                <a:ea typeface="Lato"/>
                <a:cs typeface="Lato"/>
                <a:sym typeface="Lato"/>
              </a:rPr>
              <a:t>Microcensus </a:t>
            </a:r>
            <a:endParaRPr sz="2400" kern="1200" dirty="0">
              <a:latin typeface="Lato"/>
              <a:ea typeface="Lato"/>
              <a:cs typeface="Lato"/>
              <a:sym typeface="Lato"/>
            </a:endParaRPr>
          </a:p>
          <a:p>
            <a:pPr marL="457189" indent="-380990" defTabSz="342900">
              <a:lnSpc>
                <a:spcPct val="115000"/>
              </a:lnSpc>
              <a:spcBef>
                <a:spcPts val="1000"/>
              </a:spcBef>
              <a:buClr>
                <a:srgbClr val="EA632D"/>
              </a:buClr>
              <a:buSzPts val="2400"/>
              <a:buFont typeface="Lato"/>
              <a:buChar char="▪"/>
              <a:defRPr/>
            </a:pPr>
            <a:r>
              <a:rPr lang="en" sz="2400" kern="1200" dirty="0">
                <a:latin typeface="Lato"/>
                <a:ea typeface="Lato"/>
                <a:cs typeface="Lato"/>
                <a:sym typeface="Lato"/>
              </a:rPr>
              <a:t>Pre-survey household listing</a:t>
            </a:r>
            <a:endParaRPr sz="2400" kern="1200" dirty="0">
              <a:latin typeface="Lato"/>
              <a:ea typeface="Lato"/>
              <a:cs typeface="Lato"/>
              <a:sym typeface="Lato"/>
            </a:endParaRPr>
          </a:p>
          <a:p>
            <a:pPr defTabSz="342900">
              <a:lnSpc>
                <a:spcPct val="115000"/>
              </a:lnSpc>
              <a:spcBef>
                <a:spcPts val="1000"/>
              </a:spcBef>
              <a:spcAft>
                <a:spcPts val="1000"/>
              </a:spcAft>
              <a:buSzPts val="1800"/>
              <a:defRPr/>
            </a:pPr>
            <a:endParaRPr sz="2400" kern="1200" dirty="0">
              <a:latin typeface="Lato"/>
              <a:ea typeface="Lato"/>
              <a:cs typeface="Lato"/>
              <a:sym typeface="Lato"/>
            </a:endParaRPr>
          </a:p>
        </p:txBody>
      </p:sp>
      <p:sp>
        <p:nvSpPr>
          <p:cNvPr id="476" name="Google Shape;476;p55"/>
          <p:cNvSpPr txBox="1"/>
          <p:nvPr/>
        </p:nvSpPr>
        <p:spPr>
          <a:xfrm>
            <a:off x="141351" y="4102697"/>
            <a:ext cx="5474100" cy="547500"/>
          </a:xfrm>
          <a:prstGeom prst="rect">
            <a:avLst/>
          </a:prstGeom>
          <a:noFill/>
          <a:ln>
            <a:noFill/>
          </a:ln>
        </p:spPr>
        <p:txBody>
          <a:bodyPr spcFirstLastPara="1" wrap="square" lIns="68575" tIns="34275" rIns="68575" bIns="34275" anchor="t" anchorCtr="0">
            <a:noAutofit/>
          </a:bodyPr>
          <a:lstStyle/>
          <a:p>
            <a:pPr defTabSz="342900">
              <a:buSzPts val="800"/>
              <a:defRPr/>
            </a:pPr>
            <a:r>
              <a:rPr lang="en" sz="3000" b="1" kern="1200" dirty="0">
                <a:solidFill>
                  <a:srgbClr val="3A3838"/>
                </a:solidFill>
                <a:latin typeface="Lato"/>
                <a:ea typeface="Lato"/>
                <a:cs typeface="Lato"/>
                <a:sym typeface="Lato"/>
              </a:rPr>
              <a:t>Population data</a:t>
            </a:r>
            <a:endParaRPr sz="3000" b="1" kern="1200" dirty="0">
              <a:solidFill>
                <a:srgbClr val="3A3838"/>
              </a:solidFill>
              <a:latin typeface="Lato"/>
              <a:ea typeface="Lato"/>
              <a:cs typeface="Lato"/>
              <a:sym typeface="Lato"/>
            </a:endParaRPr>
          </a:p>
          <a:p>
            <a:pPr defTabSz="342900">
              <a:buSzPts val="800"/>
              <a:defRPr/>
            </a:pPr>
            <a:endParaRPr sz="3000" b="1" kern="1200" dirty="0">
              <a:solidFill>
                <a:srgbClr val="3A3838"/>
              </a:solidFill>
              <a:latin typeface="Lato"/>
              <a:ea typeface="Lato"/>
              <a:cs typeface="Lato"/>
              <a:sym typeface="Lato"/>
            </a:endParaRPr>
          </a:p>
        </p:txBody>
      </p:sp>
      <p:sp>
        <p:nvSpPr>
          <p:cNvPr id="478" name="Google Shape;478;p55"/>
          <p:cNvSpPr/>
          <p:nvPr/>
        </p:nvSpPr>
        <p:spPr>
          <a:xfrm>
            <a:off x="6003131" y="0"/>
            <a:ext cx="3140700" cy="5143500"/>
          </a:xfrm>
          <a:prstGeom prst="rect">
            <a:avLst/>
          </a:prstGeom>
          <a:solidFill>
            <a:schemeClr val="accent2"/>
          </a:solidFill>
          <a:ln>
            <a:noFill/>
          </a:ln>
        </p:spPr>
        <p:txBody>
          <a:bodyPr spcFirstLastPara="1" wrap="square" lIns="68575" tIns="34275" rIns="68575" bIns="34275" anchor="ctr" anchorCtr="0">
            <a:noAutofit/>
          </a:bodyPr>
          <a:lstStyle/>
          <a:p>
            <a:pPr algn="ctr" defTabSz="342900">
              <a:buSzPts val="1400"/>
              <a:defRPr/>
            </a:pPr>
            <a:endParaRPr kern="1200">
              <a:solidFill>
                <a:prstClr val="white"/>
              </a:solidFill>
              <a:latin typeface="Calibri"/>
              <a:ea typeface="Calibri"/>
              <a:cs typeface="Calibri"/>
              <a:sym typeface="Calibri"/>
            </a:endParaRPr>
          </a:p>
        </p:txBody>
      </p:sp>
      <p:pic>
        <p:nvPicPr>
          <p:cNvPr id="480" name="Google Shape;480;p55"/>
          <p:cNvPicPr preferRelativeResize="0"/>
          <p:nvPr/>
        </p:nvPicPr>
        <p:blipFill rotWithShape="1">
          <a:blip r:embed="rId3">
            <a:alphaModFix/>
          </a:blip>
          <a:srcRect l="33840" r="3862"/>
          <a:stretch/>
        </p:blipFill>
        <p:spPr>
          <a:xfrm>
            <a:off x="6492788" y="615301"/>
            <a:ext cx="2196601" cy="3525752"/>
          </a:xfrm>
          <a:prstGeom prst="rect">
            <a:avLst/>
          </a:prstGeom>
          <a:noFill/>
          <a:ln>
            <a:noFill/>
          </a:ln>
        </p:spPr>
      </p:pic>
      <p:grpSp>
        <p:nvGrpSpPr>
          <p:cNvPr id="2" name="Group 1">
            <a:extLst>
              <a:ext uri="{FF2B5EF4-FFF2-40B4-BE49-F238E27FC236}">
                <a16:creationId xmlns:a16="http://schemas.microsoft.com/office/drawing/2014/main" id="{6BC8D682-8B1B-8F0D-C503-A99D230C34D3}"/>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C216DF9C-C23A-3DD0-EF17-69BB4548436F}"/>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72E1C157-A934-151C-A400-CD3D67F368BB}"/>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8DE3E115-9B74-0622-36C5-5BCDF6852C4D}"/>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65330F51-C100-0D36-41D3-181BAAF56CD9}"/>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B28EBECF-B913-F195-C1A4-0C600DEEBD68}"/>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9D2B3283-8F37-3F5E-B922-5D8C5D75225D}"/>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574CD312-32DA-EB9F-ECED-9F33425C3239}"/>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86646E5B-8096-4B25-2B13-7B5684C6464A}"/>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80E1B798-223C-6191-9884-D532F2FD8A96}"/>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6284805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F74E5-D31C-A5B4-BD3B-2F7EF3BA6303}"/>
              </a:ext>
            </a:extLst>
          </p:cNvPr>
          <p:cNvSpPr>
            <a:spLocks noGrp="1"/>
          </p:cNvSpPr>
          <p:nvPr>
            <p:ph type="title"/>
          </p:nvPr>
        </p:nvSpPr>
        <p:spPr>
          <a:xfrm>
            <a:off x="743200" y="214953"/>
            <a:ext cx="5063240" cy="1088068"/>
          </a:xfrm>
        </p:spPr>
        <p:txBody>
          <a:bodyPr>
            <a:normAutofit/>
          </a:bodyPr>
          <a:lstStyle/>
          <a:p>
            <a:r>
              <a:rPr lang="en-US">
                <a:solidFill>
                  <a:schemeClr val="accent2"/>
                </a:solidFill>
                <a:ea typeface="Calibri Light"/>
                <a:cs typeface="Calibri Light"/>
              </a:rPr>
              <a:t>In-country institutions</a:t>
            </a:r>
          </a:p>
        </p:txBody>
      </p:sp>
      <p:sp>
        <p:nvSpPr>
          <p:cNvPr id="3" name="Content Placeholder 2">
            <a:extLst>
              <a:ext uri="{FF2B5EF4-FFF2-40B4-BE49-F238E27FC236}">
                <a16:creationId xmlns:a16="http://schemas.microsoft.com/office/drawing/2014/main" id="{12C3B1EF-6F90-DC97-9D96-2C6DCA7730B5}"/>
              </a:ext>
            </a:extLst>
          </p:cNvPr>
          <p:cNvSpPr>
            <a:spLocks noGrp="1"/>
          </p:cNvSpPr>
          <p:nvPr>
            <p:ph idx="1"/>
          </p:nvPr>
        </p:nvSpPr>
        <p:spPr>
          <a:xfrm>
            <a:off x="783154" y="1517972"/>
            <a:ext cx="5023286" cy="2883848"/>
          </a:xfrm>
        </p:spPr>
        <p:txBody>
          <a:bodyPr spcFirstLastPara="1" vert="horz" wrap="square" lIns="0" tIns="34290" rIns="0" bIns="34290" rtlCol="0" anchor="t" anchorCtr="0">
            <a:normAutofit/>
          </a:bodyPr>
          <a:lstStyle/>
          <a:p>
            <a:pPr marL="0" indent="0">
              <a:buNone/>
            </a:pPr>
            <a:r>
              <a:rPr lang="en-US" sz="2100" b="1" dirty="0">
                <a:ea typeface="Calibri"/>
                <a:cs typeface="Calibri"/>
              </a:rPr>
              <a:t>Data producers, data users</a:t>
            </a:r>
          </a:p>
          <a:p>
            <a:pPr marL="0" indent="0">
              <a:buNone/>
            </a:pPr>
            <a:endParaRPr lang="en-US" sz="2100" b="1" dirty="0">
              <a:ea typeface="Calibri"/>
              <a:cs typeface="Calibri"/>
            </a:endParaRPr>
          </a:p>
          <a:p>
            <a:pPr>
              <a:buFont typeface="Arial" panose="020F0502020204030204" pitchFamily="34" charset="0"/>
              <a:buChar char="•"/>
            </a:pPr>
            <a:r>
              <a:rPr lang="en-US" dirty="0">
                <a:ea typeface="Calibri"/>
                <a:cs typeface="Calibri"/>
              </a:rPr>
              <a:t>National statistics offices</a:t>
            </a:r>
            <a:endParaRPr lang="en-US" dirty="0"/>
          </a:p>
          <a:p>
            <a:pPr>
              <a:buFont typeface="Arial" panose="020F0502020204030204" pitchFamily="34" charset="0"/>
              <a:buChar char="•"/>
            </a:pPr>
            <a:r>
              <a:rPr lang="en-US" dirty="0">
                <a:ea typeface="Calibri"/>
                <a:cs typeface="Calibri"/>
              </a:rPr>
              <a:t>National geographic institutions</a:t>
            </a:r>
          </a:p>
          <a:p>
            <a:pPr>
              <a:buFont typeface="Arial" panose="020F0502020204030204" pitchFamily="34" charset="0"/>
              <a:buChar char="•"/>
            </a:pPr>
            <a:r>
              <a:rPr lang="en-US" dirty="0">
                <a:ea typeface="Calibri"/>
                <a:cs typeface="Calibri"/>
              </a:rPr>
              <a:t>Ministries of health</a:t>
            </a:r>
          </a:p>
          <a:p>
            <a:pPr>
              <a:buFont typeface="Arial" panose="020F0502020204030204" pitchFamily="34" charset="0"/>
              <a:buChar char="•"/>
            </a:pPr>
            <a:r>
              <a:rPr lang="en-US" dirty="0">
                <a:ea typeface="Calibri"/>
                <a:cs typeface="Calibri"/>
              </a:rPr>
              <a:t>Survey NGOs </a:t>
            </a:r>
          </a:p>
          <a:p>
            <a:pPr>
              <a:buFont typeface="Arial" panose="020F0502020204030204" pitchFamily="34" charset="0"/>
              <a:buChar char="•"/>
            </a:pPr>
            <a:r>
              <a:rPr lang="en-US" dirty="0">
                <a:ea typeface="Calibri"/>
                <a:cs typeface="Calibri"/>
              </a:rPr>
              <a:t>UNFPA country offices</a:t>
            </a:r>
          </a:p>
          <a:p>
            <a:pPr>
              <a:buFont typeface="Arial" panose="020F0502020204030204" pitchFamily="34" charset="0"/>
              <a:buChar char="•"/>
            </a:pPr>
            <a:r>
              <a:rPr lang="en-US" dirty="0">
                <a:ea typeface="Calibri"/>
                <a:cs typeface="Calibri"/>
              </a:rPr>
              <a:t>Local programs: vaccination, health services</a:t>
            </a:r>
          </a:p>
          <a:p>
            <a:pPr>
              <a:buFont typeface="Arial" panose="020F0502020204030204" pitchFamily="34" charset="0"/>
              <a:buChar char="•"/>
            </a:pPr>
            <a:endParaRPr lang="en-US" dirty="0">
              <a:ea typeface="Calibri"/>
              <a:cs typeface="Calibri"/>
            </a:endParaRPr>
          </a:p>
          <a:p>
            <a:pPr>
              <a:buFont typeface="Arial" panose="020F0502020204030204" pitchFamily="34" charset="0"/>
              <a:buChar char="•"/>
            </a:pPr>
            <a:endParaRPr lang="en-US" dirty="0">
              <a:ea typeface="Calibri"/>
              <a:cs typeface="Calibri"/>
            </a:endParaRPr>
          </a:p>
          <a:p>
            <a:endParaRPr lang="en-US" dirty="0">
              <a:ea typeface="Calibri"/>
              <a:cs typeface="Calibri"/>
            </a:endParaRPr>
          </a:p>
        </p:txBody>
      </p:sp>
      <p:grpSp>
        <p:nvGrpSpPr>
          <p:cNvPr id="4" name="Group 3">
            <a:extLst>
              <a:ext uri="{FF2B5EF4-FFF2-40B4-BE49-F238E27FC236}">
                <a16:creationId xmlns:a16="http://schemas.microsoft.com/office/drawing/2014/main" id="{8DBFA725-6536-6FDD-98AC-07ABBB1D5DE8}"/>
              </a:ext>
            </a:extLst>
          </p:cNvPr>
          <p:cNvGrpSpPr/>
          <p:nvPr/>
        </p:nvGrpSpPr>
        <p:grpSpPr>
          <a:xfrm>
            <a:off x="76031" y="-33605"/>
            <a:ext cx="880443" cy="878757"/>
            <a:chOff x="9254099" y="3796931"/>
            <a:chExt cx="941974" cy="940170"/>
          </a:xfrm>
        </p:grpSpPr>
        <p:sp>
          <p:nvSpPr>
            <p:cNvPr id="5" name="Oval 46">
              <a:extLst>
                <a:ext uri="{FF2B5EF4-FFF2-40B4-BE49-F238E27FC236}">
                  <a16:creationId xmlns:a16="http://schemas.microsoft.com/office/drawing/2014/main" id="{D261752A-445B-7F14-69B9-15C65DF5E5A8}"/>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7">
              <a:extLst>
                <a:ext uri="{FF2B5EF4-FFF2-40B4-BE49-F238E27FC236}">
                  <a16:creationId xmlns:a16="http://schemas.microsoft.com/office/drawing/2014/main" id="{3BDF8F8F-DF53-E0D3-7606-21C610485E21}"/>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48">
              <a:extLst>
                <a:ext uri="{FF2B5EF4-FFF2-40B4-BE49-F238E27FC236}">
                  <a16:creationId xmlns:a16="http://schemas.microsoft.com/office/drawing/2014/main" id="{DAE46772-4571-F975-934A-9DE5D97DEB12}"/>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49">
              <a:extLst>
                <a:ext uri="{FF2B5EF4-FFF2-40B4-BE49-F238E27FC236}">
                  <a16:creationId xmlns:a16="http://schemas.microsoft.com/office/drawing/2014/main" id="{C972AB5F-EFE5-A8CD-D49E-7D6DB9848140}"/>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0">
              <a:extLst>
                <a:ext uri="{FF2B5EF4-FFF2-40B4-BE49-F238E27FC236}">
                  <a16:creationId xmlns:a16="http://schemas.microsoft.com/office/drawing/2014/main" id="{E74053BF-D31D-4718-0DB8-7AE32304A881}"/>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3" name="Oval 51">
              <a:extLst>
                <a:ext uri="{FF2B5EF4-FFF2-40B4-BE49-F238E27FC236}">
                  <a16:creationId xmlns:a16="http://schemas.microsoft.com/office/drawing/2014/main" id="{717A2F75-414C-2E0D-FB73-4F91DB08111D}"/>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4" name="Oval 52">
              <a:extLst>
                <a:ext uri="{FF2B5EF4-FFF2-40B4-BE49-F238E27FC236}">
                  <a16:creationId xmlns:a16="http://schemas.microsoft.com/office/drawing/2014/main" id="{8E17A237-C2A4-D312-0118-17A0C67630F2}"/>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5" name="Oval 53">
              <a:extLst>
                <a:ext uri="{FF2B5EF4-FFF2-40B4-BE49-F238E27FC236}">
                  <a16:creationId xmlns:a16="http://schemas.microsoft.com/office/drawing/2014/main" id="{BE3CB8EB-65B3-EFC7-ED1E-8E4CEE5D4FD6}"/>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6" name="Oval 54">
              <a:extLst>
                <a:ext uri="{FF2B5EF4-FFF2-40B4-BE49-F238E27FC236}">
                  <a16:creationId xmlns:a16="http://schemas.microsoft.com/office/drawing/2014/main" id="{9797FE53-8222-F2CE-CA8A-6C1160829D4C}"/>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3030769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1715" y="482600"/>
            <a:ext cx="5379365" cy="3790506"/>
          </a:xfrm>
        </p:spPr>
        <p:txBody>
          <a:bodyPr spcFirstLastPara="1" vert="horz" wrap="square" lIns="68580" tIns="34290" rIns="68580" bIns="34290" rtlCol="0" anchor="ctr" anchorCtr="0">
            <a:normAutofit/>
          </a:bodyPr>
          <a:lstStyle/>
          <a:p>
            <a:r>
              <a:rPr lang="en-US" sz="4950" dirty="0">
                <a:solidFill>
                  <a:schemeClr val="tx2"/>
                </a:solidFill>
              </a:rPr>
              <a:t>Some Use Case of Gridded Population</a:t>
            </a:r>
          </a:p>
        </p:txBody>
      </p:sp>
      <p:sp>
        <p:nvSpPr>
          <p:cNvPr id="3" name="Content Placeholder 2"/>
          <p:cNvSpPr>
            <a:spLocks noGrp="1"/>
          </p:cNvSpPr>
          <p:nvPr>
            <p:ph idx="1"/>
          </p:nvPr>
        </p:nvSpPr>
        <p:spPr>
          <a:xfrm>
            <a:off x="317474" y="482600"/>
            <a:ext cx="2483892" cy="3790506"/>
          </a:xfrm>
        </p:spPr>
        <p:txBody>
          <a:bodyPr spcFirstLastPara="1" vert="horz" wrap="square" lIns="68580" tIns="34290" rIns="68580" bIns="34290" rtlCol="0" anchor="ctr" anchorCtr="0">
            <a:normAutofit/>
          </a:bodyPr>
          <a:lstStyle/>
          <a:p>
            <a:pPr marL="0" indent="0" algn="r">
              <a:buNone/>
            </a:pPr>
            <a:r>
              <a:rPr lang="en-US" cap="all" spc="150" dirty="0">
                <a:solidFill>
                  <a:schemeClr val="tx1"/>
                </a:solidFill>
                <a:latin typeface="+mj-lt"/>
              </a:rPr>
              <a:t>How to use </a:t>
            </a:r>
            <a:r>
              <a:rPr lang="en-US" cap="all" spc="150" dirty="0">
                <a:solidFill>
                  <a:schemeClr val="tx1"/>
                </a:solidFill>
                <a:latin typeface="+mj-lt"/>
                <a:ea typeface="Calibri Light"/>
                <a:cs typeface="Calibri Light"/>
              </a:rPr>
              <a:t>Gridded population</a:t>
            </a:r>
          </a:p>
        </p:txBody>
      </p:sp>
      <p:sp>
        <p:nvSpPr>
          <p:cNvPr id="4" name="TextBox 3">
            <a:extLst>
              <a:ext uri="{FF2B5EF4-FFF2-40B4-BE49-F238E27FC236}">
                <a16:creationId xmlns:a16="http://schemas.microsoft.com/office/drawing/2014/main" id="{28EA4B87-3A1A-1197-6EED-0B2185D247DF}"/>
              </a:ext>
            </a:extLst>
          </p:cNvPr>
          <p:cNvSpPr txBox="1"/>
          <p:nvPr/>
        </p:nvSpPr>
        <p:spPr>
          <a:xfrm>
            <a:off x="3543300" y="2433250"/>
            <a:ext cx="205740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342900">
              <a:buClrTx/>
              <a:defRPr/>
            </a:pPr>
            <a:endParaRPr lang="en-US" sz="1350" kern="120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4238005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7e13e29c32_0_789"/>
          <p:cNvSpPr txBox="1">
            <a:spLocks noGrp="1"/>
          </p:cNvSpPr>
          <p:nvPr>
            <p:ph type="title"/>
          </p:nvPr>
        </p:nvSpPr>
        <p:spPr>
          <a:xfrm>
            <a:off x="369278" y="387627"/>
            <a:ext cx="2313633" cy="1577906"/>
          </a:xfrm>
          <a:prstGeom prst="rect">
            <a:avLst/>
          </a:prstGeom>
        </p:spPr>
        <p:txBody>
          <a:bodyPr spcFirstLastPara="1" vert="horz" wrap="square" lIns="68575" tIns="34275" rIns="68575" bIns="34275" rtlCol="0" anchor="t" anchorCtr="0">
            <a:normAutofit fontScale="90000"/>
          </a:bodyPr>
          <a:lstStyle/>
          <a:p>
            <a:pPr>
              <a:buSzPts val="1400"/>
            </a:pPr>
            <a:r>
              <a:rPr lang="en-GB" sz="2700" b="1" dirty="0">
                <a:solidFill>
                  <a:srgbClr val="FFFFFF"/>
                </a:solidFill>
                <a:latin typeface="Lato"/>
                <a:ea typeface="Lato"/>
                <a:cs typeface="Lato"/>
                <a:sym typeface="Lato"/>
              </a:rPr>
              <a:t>Vaccine Coverage in Conflict Affected Zones</a:t>
            </a:r>
          </a:p>
        </p:txBody>
      </p:sp>
      <p:sp>
        <p:nvSpPr>
          <p:cNvPr id="365" name="Google Shape;365;g7e13e29c32_0_789"/>
          <p:cNvSpPr txBox="1">
            <a:spLocks noGrp="1"/>
          </p:cNvSpPr>
          <p:nvPr>
            <p:ph type="body" idx="1"/>
          </p:nvPr>
        </p:nvSpPr>
        <p:spPr>
          <a:xfrm>
            <a:off x="369278" y="1990351"/>
            <a:ext cx="2313633" cy="2501639"/>
          </a:xfrm>
          <a:prstGeom prst="rect">
            <a:avLst/>
          </a:prstGeom>
        </p:spPr>
        <p:txBody>
          <a:bodyPr spcFirstLastPara="1" vert="horz" wrap="square" lIns="68575" tIns="34275" rIns="68575" bIns="34275" rtlCol="0" anchor="t" anchorCtr="0">
            <a:normAutofit/>
          </a:bodyPr>
          <a:lstStyle/>
          <a:p>
            <a:pPr>
              <a:buClr>
                <a:srgbClr val="000000"/>
              </a:buClr>
              <a:buSzPts val="1100"/>
            </a:pPr>
            <a:r>
              <a:rPr lang="en-GB" sz="1125" b="1" dirty="0">
                <a:solidFill>
                  <a:srgbClr val="FFFFFF"/>
                </a:solidFill>
                <a:latin typeface="Lato"/>
                <a:ea typeface="Lato"/>
                <a:cs typeface="Lato"/>
                <a:sym typeface="Lato"/>
              </a:rPr>
              <a:t>Proportion of children under 1 years of age in conflict-affected areas (broad definition) estimated to have not received the first dose of the DTP vaccine in 2019</a:t>
            </a:r>
          </a:p>
          <a:p>
            <a:pPr>
              <a:buClr>
                <a:srgbClr val="000000"/>
              </a:buClr>
              <a:buSzPts val="1100"/>
            </a:pPr>
            <a:endParaRPr lang="en-US" sz="1125" b="1" dirty="0">
              <a:solidFill>
                <a:srgbClr val="FFFFFF"/>
              </a:solidFill>
              <a:latin typeface="Lato"/>
              <a:ea typeface="Lato"/>
              <a:cs typeface="Lato"/>
              <a:sym typeface="Lato"/>
            </a:endParaRPr>
          </a:p>
        </p:txBody>
      </p:sp>
      <p:pic>
        <p:nvPicPr>
          <p:cNvPr id="368" name="Google Shape;368;g7e13e29c32_0_789"/>
          <p:cNvPicPr preferRelativeResize="0"/>
          <p:nvPr/>
        </p:nvPicPr>
        <p:blipFill rotWithShape="1">
          <a:blip r:embed="rId3">
            <a:alphaModFix/>
          </a:blip>
          <a:srcRect/>
          <a:stretch/>
        </p:blipFill>
        <p:spPr>
          <a:xfrm>
            <a:off x="229159" y="4488657"/>
            <a:ext cx="432198" cy="432197"/>
          </a:xfrm>
          <a:prstGeom prst="rect">
            <a:avLst/>
          </a:prstGeom>
          <a:noFill/>
          <a:ln>
            <a:noFill/>
          </a:ln>
        </p:spPr>
      </p:pic>
      <p:pic>
        <p:nvPicPr>
          <p:cNvPr id="9" name="Picture 8">
            <a:extLst>
              <a:ext uri="{FF2B5EF4-FFF2-40B4-BE49-F238E27FC236}">
                <a16:creationId xmlns:a16="http://schemas.microsoft.com/office/drawing/2014/main" id="{65BF30E9-5085-4E74-BF68-4F8A7A0BD204}"/>
              </a:ext>
            </a:extLst>
          </p:cNvPr>
          <p:cNvPicPr>
            <a:picLocks noChangeAspect="1"/>
          </p:cNvPicPr>
          <p:nvPr/>
        </p:nvPicPr>
        <p:blipFill>
          <a:blip r:embed="rId4"/>
          <a:stretch>
            <a:fillRect/>
          </a:stretch>
        </p:blipFill>
        <p:spPr>
          <a:xfrm>
            <a:off x="5162586" y="0"/>
            <a:ext cx="3675888" cy="51435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7e13e29c32_0_789"/>
          <p:cNvSpPr txBox="1">
            <a:spLocks noGrp="1"/>
          </p:cNvSpPr>
          <p:nvPr>
            <p:ph type="title"/>
          </p:nvPr>
        </p:nvSpPr>
        <p:spPr>
          <a:xfrm>
            <a:off x="369278" y="387627"/>
            <a:ext cx="2313633" cy="1577906"/>
          </a:xfrm>
          <a:prstGeom prst="rect">
            <a:avLst/>
          </a:prstGeom>
        </p:spPr>
        <p:txBody>
          <a:bodyPr spcFirstLastPara="1" vert="horz" wrap="square" lIns="68575" tIns="34275" rIns="68575" bIns="34275" rtlCol="0" anchor="t" anchorCtr="0">
            <a:normAutofit/>
          </a:bodyPr>
          <a:lstStyle/>
          <a:p>
            <a:pPr>
              <a:buSzPts val="1400"/>
            </a:pPr>
            <a:r>
              <a:rPr lang="en-GB" sz="2475" b="1" dirty="0">
                <a:solidFill>
                  <a:srgbClr val="FFFFFF"/>
                </a:solidFill>
                <a:latin typeface="Lato"/>
                <a:ea typeface="Lato"/>
                <a:cs typeface="Lato"/>
                <a:sym typeface="Lato"/>
              </a:rPr>
              <a:t>Accessibility to maternal healthcare services</a:t>
            </a:r>
          </a:p>
        </p:txBody>
      </p:sp>
      <p:sp>
        <p:nvSpPr>
          <p:cNvPr id="365" name="Google Shape;365;g7e13e29c32_0_789"/>
          <p:cNvSpPr txBox="1">
            <a:spLocks noGrp="1"/>
          </p:cNvSpPr>
          <p:nvPr>
            <p:ph type="body" idx="1"/>
          </p:nvPr>
        </p:nvSpPr>
        <p:spPr>
          <a:xfrm>
            <a:off x="369278" y="1990351"/>
            <a:ext cx="2313633" cy="2501639"/>
          </a:xfrm>
          <a:prstGeom prst="rect">
            <a:avLst/>
          </a:prstGeom>
        </p:spPr>
        <p:txBody>
          <a:bodyPr spcFirstLastPara="1" vert="horz" wrap="square" lIns="68575" tIns="34275" rIns="68575" bIns="34275" rtlCol="0" anchor="t" anchorCtr="0">
            <a:normAutofit/>
          </a:bodyPr>
          <a:lstStyle/>
          <a:p>
            <a:pPr>
              <a:buClr>
                <a:srgbClr val="000000"/>
              </a:buClr>
              <a:buSzPts val="1100"/>
            </a:pPr>
            <a:r>
              <a:rPr lang="en-GB" sz="1125" b="1" dirty="0">
                <a:solidFill>
                  <a:srgbClr val="FFFFFF"/>
                </a:solidFill>
                <a:latin typeface="Lato"/>
                <a:ea typeface="Lato"/>
                <a:cs typeface="Lato"/>
                <a:sym typeface="Lato"/>
              </a:rPr>
              <a:t>Proportion of women 15 – 45 years living with accessible distance to maternal health services</a:t>
            </a:r>
          </a:p>
          <a:p>
            <a:pPr>
              <a:buClr>
                <a:srgbClr val="000000"/>
              </a:buClr>
              <a:buSzPts val="1100"/>
            </a:pPr>
            <a:endParaRPr lang="en-US" sz="1125" b="1" dirty="0">
              <a:solidFill>
                <a:srgbClr val="FFFFFF"/>
              </a:solidFill>
              <a:latin typeface="Lato"/>
              <a:ea typeface="Lato"/>
              <a:cs typeface="Lato"/>
              <a:sym typeface="Lato"/>
            </a:endParaRPr>
          </a:p>
        </p:txBody>
      </p:sp>
      <p:pic>
        <p:nvPicPr>
          <p:cNvPr id="10" name="Picture 9" descr="Chart&#10;&#10;Description automatically generated">
            <a:extLst>
              <a:ext uri="{FF2B5EF4-FFF2-40B4-BE49-F238E27FC236}">
                <a16:creationId xmlns:a16="http://schemas.microsoft.com/office/drawing/2014/main" id="{04E79609-659C-4C75-935A-1547269D81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64" r="-1" b="11984"/>
          <a:stretch/>
        </p:blipFill>
        <p:spPr>
          <a:xfrm>
            <a:off x="3280436" y="128803"/>
            <a:ext cx="5577015" cy="4575952"/>
          </a:xfrm>
          <a:prstGeom prst="rect">
            <a:avLst/>
          </a:prstGeom>
        </p:spPr>
      </p:pic>
      <p:pic>
        <p:nvPicPr>
          <p:cNvPr id="368" name="Google Shape;368;g7e13e29c32_0_789"/>
          <p:cNvPicPr preferRelativeResize="0"/>
          <p:nvPr/>
        </p:nvPicPr>
        <p:blipFill rotWithShape="1">
          <a:blip r:embed="rId4">
            <a:alphaModFix/>
          </a:blip>
          <a:srcRect/>
          <a:stretch/>
        </p:blipFill>
        <p:spPr>
          <a:xfrm>
            <a:off x="229159" y="4488657"/>
            <a:ext cx="432198" cy="432197"/>
          </a:xfrm>
          <a:prstGeom prst="rect">
            <a:avLst/>
          </a:prstGeom>
          <a:noFill/>
          <a:ln>
            <a:noFill/>
          </a:ln>
        </p:spPr>
      </p:pic>
    </p:spTree>
    <p:extLst>
      <p:ext uri="{BB962C8B-B14F-4D97-AF65-F5344CB8AC3E}">
        <p14:creationId xmlns:p14="http://schemas.microsoft.com/office/powerpoint/2010/main" val="39309655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p:nvPr/>
        </p:nvSpPr>
        <p:spPr>
          <a:xfrm>
            <a:off x="356125" y="1642412"/>
            <a:ext cx="3147525" cy="2978550"/>
          </a:xfrm>
          <a:prstGeom prst="rect">
            <a:avLst/>
          </a:prstGeom>
          <a:noFill/>
          <a:ln>
            <a:noFill/>
          </a:ln>
        </p:spPr>
        <p:txBody>
          <a:bodyPr spcFirstLastPara="1" wrap="square" lIns="68569" tIns="68569" rIns="68569" bIns="68569" anchor="t" anchorCtr="0">
            <a:noAutofit/>
          </a:bodyPr>
          <a:lstStyle/>
          <a:p>
            <a:pPr defTabSz="342900">
              <a:buClrTx/>
              <a:defRPr/>
            </a:pPr>
            <a:r>
              <a:rPr lang="en-US" sz="2250" kern="1200" dirty="0">
                <a:latin typeface="Lato"/>
                <a:ea typeface="Lato"/>
                <a:cs typeface="Lato"/>
                <a:sym typeface="Lato"/>
              </a:rPr>
              <a:t>Settlement maps, population data, and building footprints enable </a:t>
            </a:r>
            <a:r>
              <a:rPr lang="en-US" sz="2250" b="1" kern="1200" dirty="0">
                <a:solidFill>
                  <a:srgbClr val="A93C35"/>
                </a:solidFill>
                <a:latin typeface="Lato"/>
                <a:ea typeface="Lato"/>
                <a:cs typeface="Lato"/>
                <a:sym typeface="Lato"/>
              </a:rPr>
              <a:t>cost-effective plans </a:t>
            </a:r>
            <a:r>
              <a:rPr lang="en-US" sz="2250" kern="1200" dirty="0">
                <a:latin typeface="Lato"/>
                <a:ea typeface="Lato"/>
                <a:cs typeface="Lato"/>
                <a:sym typeface="Lato"/>
              </a:rPr>
              <a:t>for universal electricity access.</a:t>
            </a:r>
            <a:endParaRPr sz="1350" kern="1200" dirty="0">
              <a:latin typeface="Calibri" panose="020F0502020204030204"/>
              <a:ea typeface="+mn-ea"/>
              <a:cs typeface="+mn-cs"/>
            </a:endParaRPr>
          </a:p>
        </p:txBody>
      </p:sp>
      <p:pic>
        <p:nvPicPr>
          <p:cNvPr id="726" name="Google Shape;726;p63"/>
          <p:cNvPicPr preferRelativeResize="0"/>
          <p:nvPr/>
        </p:nvPicPr>
        <p:blipFill rotWithShape="1">
          <a:blip r:embed="rId3">
            <a:alphaModFix/>
          </a:blip>
          <a:srcRect l="2002" t="2381" r="1723" b="2751"/>
          <a:stretch/>
        </p:blipFill>
        <p:spPr>
          <a:xfrm>
            <a:off x="4174435" y="647548"/>
            <a:ext cx="4744538" cy="3506421"/>
          </a:xfrm>
          <a:prstGeom prst="rect">
            <a:avLst/>
          </a:prstGeom>
          <a:noFill/>
          <a:ln>
            <a:noFill/>
          </a:ln>
        </p:spPr>
      </p:pic>
      <p:pic>
        <p:nvPicPr>
          <p:cNvPr id="727" name="Google Shape;727;p63"/>
          <p:cNvPicPr preferRelativeResize="0"/>
          <p:nvPr/>
        </p:nvPicPr>
        <p:blipFill rotWithShape="1">
          <a:blip r:embed="rId4">
            <a:alphaModFix/>
          </a:blip>
          <a:srcRect r="1903"/>
          <a:stretch/>
        </p:blipFill>
        <p:spPr>
          <a:xfrm>
            <a:off x="3679162" y="1917633"/>
            <a:ext cx="2145065" cy="1415391"/>
          </a:xfrm>
          <a:prstGeom prst="rect">
            <a:avLst/>
          </a:prstGeom>
          <a:noFill/>
          <a:ln>
            <a:noFill/>
          </a:ln>
        </p:spPr>
      </p:pic>
      <p:sp>
        <p:nvSpPr>
          <p:cNvPr id="728" name="Google Shape;728;p63"/>
          <p:cNvSpPr txBox="1"/>
          <p:nvPr/>
        </p:nvSpPr>
        <p:spPr>
          <a:xfrm>
            <a:off x="3634225" y="4682615"/>
            <a:ext cx="5276925" cy="297000"/>
          </a:xfrm>
          <a:prstGeom prst="rect">
            <a:avLst/>
          </a:prstGeom>
          <a:noFill/>
          <a:ln>
            <a:noFill/>
          </a:ln>
        </p:spPr>
        <p:txBody>
          <a:bodyPr spcFirstLastPara="1" wrap="square" lIns="91425" tIns="91425" rIns="91425" bIns="91425" anchor="t" anchorCtr="0">
            <a:noAutofit/>
          </a:bodyPr>
          <a:lstStyle/>
          <a:p>
            <a:pPr algn="r" defTabSz="342900">
              <a:buClrTx/>
              <a:defRPr/>
            </a:pPr>
            <a:r>
              <a:rPr lang="en-US" sz="900" kern="1200">
                <a:latin typeface="Lato"/>
                <a:ea typeface="Lato"/>
                <a:cs typeface="Lato"/>
                <a:sym typeface="Lato"/>
              </a:rPr>
              <a:t>Source: Vija Modi, Department of Earth and Environmental Engineering, Columbia University</a:t>
            </a:r>
            <a:endParaRPr sz="900" kern="1200">
              <a:latin typeface="Lato"/>
              <a:ea typeface="Lato"/>
              <a:cs typeface="Lato"/>
              <a:sym typeface="Lato"/>
            </a:endParaRPr>
          </a:p>
        </p:txBody>
      </p:sp>
      <p:pic>
        <p:nvPicPr>
          <p:cNvPr id="729" name="Google Shape;729;p63"/>
          <p:cNvPicPr preferRelativeResize="0"/>
          <p:nvPr/>
        </p:nvPicPr>
        <p:blipFill rotWithShape="1">
          <a:blip r:embed="rId5">
            <a:alphaModFix/>
          </a:blip>
          <a:srcRect/>
          <a:stretch/>
        </p:blipFill>
        <p:spPr>
          <a:xfrm>
            <a:off x="229160" y="4488657"/>
            <a:ext cx="432197" cy="432197"/>
          </a:xfrm>
          <a:prstGeom prst="rect">
            <a:avLst/>
          </a:prstGeom>
          <a:noFill/>
          <a:ln>
            <a:noFill/>
          </a:ln>
        </p:spPr>
      </p:pic>
      <p:sp>
        <p:nvSpPr>
          <p:cNvPr id="730" name="Google Shape;730;p63"/>
          <p:cNvSpPr txBox="1"/>
          <p:nvPr/>
        </p:nvSpPr>
        <p:spPr>
          <a:xfrm>
            <a:off x="1250311" y="736909"/>
            <a:ext cx="2512125" cy="457425"/>
          </a:xfrm>
          <a:prstGeom prst="rect">
            <a:avLst/>
          </a:prstGeom>
          <a:noFill/>
          <a:ln>
            <a:noFill/>
          </a:ln>
        </p:spPr>
        <p:txBody>
          <a:bodyPr spcFirstLastPara="1" wrap="square" lIns="68569" tIns="34275" rIns="68569" bIns="34275" anchor="ctr" anchorCtr="0">
            <a:noAutofit/>
          </a:bodyPr>
          <a:lstStyle/>
          <a:p>
            <a:pPr defTabSz="342900">
              <a:lnSpc>
                <a:spcPct val="90000"/>
              </a:lnSpc>
              <a:buClr>
                <a:srgbClr val="171616"/>
              </a:buClr>
              <a:buSzPts val="3600"/>
              <a:defRPr/>
            </a:pPr>
            <a:r>
              <a:rPr lang="en-US" sz="2700" b="1" kern="1200" dirty="0">
                <a:solidFill>
                  <a:srgbClr val="171616"/>
                </a:solidFill>
                <a:latin typeface="Lato"/>
                <a:ea typeface="Lato"/>
                <a:cs typeface="Lato"/>
                <a:sym typeface="Lato"/>
              </a:rPr>
              <a:t>Designing </a:t>
            </a:r>
            <a:r>
              <a:rPr lang="en-US" sz="2700" b="1" kern="1200" dirty="0" err="1">
                <a:solidFill>
                  <a:srgbClr val="171616"/>
                </a:solidFill>
                <a:latin typeface="Lato"/>
                <a:ea typeface="Lato"/>
                <a:cs typeface="Lato"/>
                <a:sym typeface="Lato"/>
              </a:rPr>
              <a:t>programmes</a:t>
            </a:r>
            <a:endParaRPr sz="2700" b="1" kern="1200" dirty="0">
              <a:solidFill>
                <a:srgbClr val="171616"/>
              </a:solidFill>
              <a:latin typeface="Lato"/>
              <a:ea typeface="Lato"/>
              <a:cs typeface="Lato"/>
              <a:sym typeface="Lato"/>
            </a:endParaRPr>
          </a:p>
        </p:txBody>
      </p:sp>
      <p:pic>
        <p:nvPicPr>
          <p:cNvPr id="731" name="Google Shape;731;p63"/>
          <p:cNvPicPr preferRelativeResize="0"/>
          <p:nvPr/>
        </p:nvPicPr>
        <p:blipFill rotWithShape="1">
          <a:blip r:embed="rId6">
            <a:alphaModFix/>
          </a:blip>
          <a:srcRect/>
          <a:stretch/>
        </p:blipFill>
        <p:spPr>
          <a:xfrm>
            <a:off x="356125" y="553121"/>
            <a:ext cx="825075" cy="8250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7"/>
          <p:cNvSpPr txBox="1"/>
          <p:nvPr/>
        </p:nvSpPr>
        <p:spPr>
          <a:xfrm>
            <a:off x="360481" y="2236288"/>
            <a:ext cx="3249900" cy="2978550"/>
          </a:xfrm>
          <a:prstGeom prst="rect">
            <a:avLst/>
          </a:prstGeom>
          <a:noFill/>
          <a:ln>
            <a:noFill/>
          </a:ln>
        </p:spPr>
        <p:txBody>
          <a:bodyPr spcFirstLastPara="1" wrap="square" lIns="68569" tIns="68569" rIns="68569" bIns="68569" anchor="t" anchorCtr="0">
            <a:noAutofit/>
          </a:bodyPr>
          <a:lstStyle/>
          <a:p>
            <a:pPr defTabSz="342900">
              <a:buClrTx/>
              <a:defRPr/>
            </a:pPr>
            <a:r>
              <a:rPr lang="en-US" sz="2100" kern="1200">
                <a:latin typeface="Lato"/>
                <a:ea typeface="Lato"/>
                <a:cs typeface="Lato"/>
                <a:sym typeface="Lato"/>
              </a:rPr>
              <a:t>More accurate sampling frames that better capture </a:t>
            </a:r>
            <a:r>
              <a:rPr lang="en-US" sz="2100" b="1" kern="1200">
                <a:latin typeface="Lato"/>
                <a:ea typeface="Lato"/>
                <a:cs typeface="Lato"/>
                <a:sym typeface="Lato"/>
              </a:rPr>
              <a:t>differences in household characteristics across space</a:t>
            </a:r>
            <a:endParaRPr sz="1350" kern="1200">
              <a:latin typeface="Calibri" panose="020F0502020204030204"/>
              <a:ea typeface="+mn-ea"/>
              <a:cs typeface="+mn-cs"/>
            </a:endParaRPr>
          </a:p>
        </p:txBody>
      </p:sp>
      <p:sp>
        <p:nvSpPr>
          <p:cNvPr id="800" name="Google Shape;800;p67"/>
          <p:cNvSpPr txBox="1"/>
          <p:nvPr/>
        </p:nvSpPr>
        <p:spPr>
          <a:xfrm>
            <a:off x="360482" y="1633029"/>
            <a:ext cx="3545325" cy="598500"/>
          </a:xfrm>
          <a:prstGeom prst="rect">
            <a:avLst/>
          </a:prstGeom>
          <a:noFill/>
          <a:ln>
            <a:noFill/>
          </a:ln>
        </p:spPr>
        <p:txBody>
          <a:bodyPr spcFirstLastPara="1" wrap="square" lIns="91425" tIns="91425" rIns="91425" bIns="91425" anchor="t" anchorCtr="0">
            <a:noAutofit/>
          </a:bodyPr>
          <a:lstStyle/>
          <a:p>
            <a:pPr defTabSz="342900">
              <a:buClrTx/>
              <a:defRPr/>
            </a:pPr>
            <a:r>
              <a:rPr lang="en-US" sz="2400" b="1" kern="1200">
                <a:solidFill>
                  <a:srgbClr val="F16623"/>
                </a:solidFill>
                <a:latin typeface="Lato"/>
                <a:ea typeface="Lato"/>
                <a:cs typeface="Lato"/>
                <a:sym typeface="Lato"/>
              </a:rPr>
              <a:t>Sampling Frames</a:t>
            </a:r>
            <a:endParaRPr sz="1350" kern="1200">
              <a:latin typeface="Calibri" panose="020F0502020204030204"/>
              <a:ea typeface="+mn-ea"/>
              <a:cs typeface="+mn-cs"/>
            </a:endParaRPr>
          </a:p>
        </p:txBody>
      </p:sp>
      <p:pic>
        <p:nvPicPr>
          <p:cNvPr id="802" name="Google Shape;802;p67"/>
          <p:cNvPicPr preferRelativeResize="0"/>
          <p:nvPr/>
        </p:nvPicPr>
        <p:blipFill rotWithShape="1">
          <a:blip r:embed="rId3">
            <a:alphaModFix/>
          </a:blip>
          <a:srcRect l="2804" t="47443" r="3386" b="6181"/>
          <a:stretch/>
        </p:blipFill>
        <p:spPr>
          <a:xfrm>
            <a:off x="4090261" y="3146741"/>
            <a:ext cx="4990239" cy="1443638"/>
          </a:xfrm>
          <a:prstGeom prst="rect">
            <a:avLst/>
          </a:prstGeom>
          <a:noFill/>
          <a:ln>
            <a:noFill/>
          </a:ln>
        </p:spPr>
      </p:pic>
      <p:sp>
        <p:nvSpPr>
          <p:cNvPr id="803" name="Google Shape;803;p67"/>
          <p:cNvSpPr/>
          <p:nvPr/>
        </p:nvSpPr>
        <p:spPr>
          <a:xfrm>
            <a:off x="2743200" y="4858195"/>
            <a:ext cx="6400800" cy="207675"/>
          </a:xfrm>
          <a:prstGeom prst="rect">
            <a:avLst/>
          </a:prstGeom>
          <a:noFill/>
          <a:ln>
            <a:noFill/>
          </a:ln>
        </p:spPr>
        <p:txBody>
          <a:bodyPr spcFirstLastPara="1" wrap="square" lIns="68569" tIns="34275" rIns="68569" bIns="34275" anchor="t" anchorCtr="0">
            <a:noAutofit/>
          </a:bodyPr>
          <a:lstStyle/>
          <a:p>
            <a:pPr algn="r" defTabSz="342900">
              <a:buClrTx/>
              <a:defRPr/>
            </a:pPr>
            <a:r>
              <a:rPr lang="en-US" sz="900" b="1" kern="1200">
                <a:latin typeface="Lato"/>
                <a:ea typeface="Lato"/>
                <a:cs typeface="Lato"/>
                <a:sym typeface="Lato"/>
              </a:rPr>
              <a:t>Thomson et al</a:t>
            </a:r>
            <a:r>
              <a:rPr lang="en-US" sz="900" b="1" i="1" kern="1200">
                <a:latin typeface="Lato"/>
                <a:ea typeface="Lato"/>
                <a:cs typeface="Lato"/>
                <a:sym typeface="Lato"/>
              </a:rPr>
              <a:t>. Int J Health Geogr </a:t>
            </a:r>
            <a:r>
              <a:rPr lang="en-US" sz="900" kern="1200">
                <a:latin typeface="Lato"/>
                <a:ea typeface="Lato"/>
                <a:cs typeface="Lato"/>
                <a:sym typeface="Lato"/>
              </a:rPr>
              <a:t>(2017) 16:25 DOI 10.1186/s12942-017-0098-4</a:t>
            </a:r>
            <a:endParaRPr sz="1350" kern="1200">
              <a:latin typeface="Calibri" panose="020F0502020204030204"/>
              <a:ea typeface="+mn-ea"/>
              <a:cs typeface="+mn-cs"/>
            </a:endParaRPr>
          </a:p>
        </p:txBody>
      </p:sp>
      <p:pic>
        <p:nvPicPr>
          <p:cNvPr id="804" name="Google Shape;804;p67"/>
          <p:cNvPicPr preferRelativeResize="0"/>
          <p:nvPr/>
        </p:nvPicPr>
        <p:blipFill rotWithShape="1">
          <a:blip r:embed="rId4">
            <a:alphaModFix/>
          </a:blip>
          <a:srcRect/>
          <a:stretch/>
        </p:blipFill>
        <p:spPr>
          <a:xfrm>
            <a:off x="229160" y="4488657"/>
            <a:ext cx="432197" cy="432197"/>
          </a:xfrm>
          <a:prstGeom prst="rect">
            <a:avLst/>
          </a:prstGeom>
          <a:noFill/>
          <a:ln>
            <a:noFill/>
          </a:ln>
        </p:spPr>
      </p:pic>
      <p:sp>
        <p:nvSpPr>
          <p:cNvPr id="805" name="Google Shape;805;p67"/>
          <p:cNvSpPr txBox="1"/>
          <p:nvPr/>
        </p:nvSpPr>
        <p:spPr>
          <a:xfrm>
            <a:off x="1250311" y="736909"/>
            <a:ext cx="2839950" cy="457425"/>
          </a:xfrm>
          <a:prstGeom prst="rect">
            <a:avLst/>
          </a:prstGeom>
          <a:noFill/>
          <a:ln>
            <a:noFill/>
          </a:ln>
        </p:spPr>
        <p:txBody>
          <a:bodyPr spcFirstLastPara="1" wrap="square" lIns="68569" tIns="34275" rIns="68569" bIns="34275" anchor="ctr" anchorCtr="0">
            <a:noAutofit/>
          </a:bodyPr>
          <a:lstStyle/>
          <a:p>
            <a:pPr defTabSz="342900">
              <a:lnSpc>
                <a:spcPct val="90000"/>
              </a:lnSpc>
              <a:buClr>
                <a:srgbClr val="171616"/>
              </a:buClr>
              <a:buSzPts val="3600"/>
              <a:defRPr/>
            </a:pPr>
            <a:r>
              <a:rPr lang="en-US" sz="2700" b="1" kern="1200">
                <a:solidFill>
                  <a:srgbClr val="171616"/>
                </a:solidFill>
                <a:latin typeface="Lato"/>
                <a:ea typeface="Lato"/>
                <a:cs typeface="Lato"/>
                <a:sym typeface="Lato"/>
              </a:rPr>
              <a:t>Enhancing </a:t>
            </a:r>
            <a:br>
              <a:rPr lang="en-US" sz="2700" b="1" kern="1200">
                <a:solidFill>
                  <a:srgbClr val="171616"/>
                </a:solidFill>
                <a:latin typeface="Lato"/>
                <a:ea typeface="Lato"/>
                <a:cs typeface="Lato"/>
                <a:sym typeface="Lato"/>
              </a:rPr>
            </a:br>
            <a:r>
              <a:rPr lang="en-US" sz="2700" b="1" kern="1200">
                <a:solidFill>
                  <a:srgbClr val="171616"/>
                </a:solidFill>
                <a:latin typeface="Lato"/>
                <a:ea typeface="Lato"/>
                <a:cs typeface="Lato"/>
                <a:sym typeface="Lato"/>
              </a:rPr>
              <a:t>statistical power</a:t>
            </a:r>
            <a:endParaRPr sz="2700" b="1" kern="1200">
              <a:solidFill>
                <a:srgbClr val="171616"/>
              </a:solidFill>
              <a:latin typeface="Lato"/>
              <a:ea typeface="Lato"/>
              <a:cs typeface="Lato"/>
              <a:sym typeface="Lato"/>
            </a:endParaRPr>
          </a:p>
        </p:txBody>
      </p:sp>
      <p:pic>
        <p:nvPicPr>
          <p:cNvPr id="806" name="Google Shape;806;p67"/>
          <p:cNvPicPr preferRelativeResize="0"/>
          <p:nvPr/>
        </p:nvPicPr>
        <p:blipFill rotWithShape="1">
          <a:blip r:embed="rId5">
            <a:alphaModFix/>
          </a:blip>
          <a:srcRect/>
          <a:stretch/>
        </p:blipFill>
        <p:spPr>
          <a:xfrm>
            <a:off x="356320" y="553121"/>
            <a:ext cx="824687" cy="825075"/>
          </a:xfrm>
          <a:prstGeom prst="rect">
            <a:avLst/>
          </a:prstGeom>
          <a:noFill/>
          <a:ln>
            <a:noFill/>
          </a:ln>
        </p:spPr>
      </p:pic>
      <p:grpSp>
        <p:nvGrpSpPr>
          <p:cNvPr id="4" name="Group 3">
            <a:extLst>
              <a:ext uri="{FF2B5EF4-FFF2-40B4-BE49-F238E27FC236}">
                <a16:creationId xmlns:a16="http://schemas.microsoft.com/office/drawing/2014/main" id="{392A8491-ADE7-48B7-97BF-1DE3E64575D2}"/>
              </a:ext>
            </a:extLst>
          </p:cNvPr>
          <p:cNvGrpSpPr/>
          <p:nvPr/>
        </p:nvGrpSpPr>
        <p:grpSpPr>
          <a:xfrm>
            <a:off x="4572000" y="254672"/>
            <a:ext cx="4238215" cy="2472214"/>
            <a:chOff x="1552112" y="424198"/>
            <a:chExt cx="9087777" cy="5344354"/>
          </a:xfrm>
        </p:grpSpPr>
        <p:pic>
          <p:nvPicPr>
            <p:cNvPr id="10" name="Google Shape;868;p72">
              <a:extLst>
                <a:ext uri="{FF2B5EF4-FFF2-40B4-BE49-F238E27FC236}">
                  <a16:creationId xmlns:a16="http://schemas.microsoft.com/office/drawing/2014/main" id="{65BF9D1C-C1C6-4B59-BE2F-5FEEA4A35A11}"/>
                </a:ext>
              </a:extLst>
            </p:cNvPr>
            <p:cNvPicPr preferRelativeResize="0"/>
            <p:nvPr/>
          </p:nvPicPr>
          <p:blipFill rotWithShape="1">
            <a:blip r:embed="rId6">
              <a:alphaModFix/>
            </a:blip>
            <a:srcRect/>
            <a:stretch/>
          </p:blipFill>
          <p:spPr>
            <a:xfrm>
              <a:off x="1552112" y="424198"/>
              <a:ext cx="9087777" cy="5344354"/>
            </a:xfrm>
            <a:prstGeom prst="rect">
              <a:avLst/>
            </a:prstGeom>
            <a:noFill/>
            <a:ln>
              <a:noFill/>
            </a:ln>
          </p:spPr>
        </p:pic>
        <p:sp>
          <p:nvSpPr>
            <p:cNvPr id="11" name="Google Shape;870;p72">
              <a:extLst>
                <a:ext uri="{FF2B5EF4-FFF2-40B4-BE49-F238E27FC236}">
                  <a16:creationId xmlns:a16="http://schemas.microsoft.com/office/drawing/2014/main" id="{36242A8C-FFD7-4280-ADB2-4C5C1C7A9B76}"/>
                </a:ext>
              </a:extLst>
            </p:cNvPr>
            <p:cNvSpPr/>
            <p:nvPr/>
          </p:nvSpPr>
          <p:spPr>
            <a:xfrm>
              <a:off x="5423703" y="3833291"/>
              <a:ext cx="2778300" cy="632400"/>
            </a:xfrm>
            <a:prstGeom prst="roundRect">
              <a:avLst>
                <a:gd name="adj" fmla="val 16667"/>
              </a:avLst>
            </a:prstGeom>
            <a:solidFill>
              <a:srgbClr val="E1E1E1"/>
            </a:solidFill>
            <a:ln w="9525" cap="flat" cmpd="sng">
              <a:solidFill>
                <a:srgbClr val="E1E1E1"/>
              </a:solidFill>
              <a:prstDash val="solid"/>
              <a:round/>
              <a:headEnd type="none" w="sm" len="sm"/>
              <a:tailEnd type="none" w="sm" len="sm"/>
            </a:ln>
          </p:spPr>
          <p:txBody>
            <a:bodyPr spcFirstLastPara="1" wrap="square" lIns="68569" tIns="68569" rIns="68569" bIns="68569" anchor="t" anchorCtr="0">
              <a:noAutofit/>
            </a:bodyPr>
            <a:lstStyle/>
            <a:p>
              <a:pPr algn="ctr" defTabSz="342900">
                <a:buClrTx/>
                <a:defRPr/>
              </a:pPr>
              <a:r>
                <a:rPr lang="en-US" sz="1350" b="1" kern="1200" dirty="0">
                  <a:latin typeface="Lato"/>
                  <a:ea typeface="Lato"/>
                  <a:cs typeface="Lato"/>
                  <a:sym typeface="Lato"/>
                </a:rPr>
                <a:t>Sample units</a:t>
              </a:r>
              <a:endParaRPr sz="1350" b="1" kern="1200" dirty="0">
                <a:latin typeface="Lato"/>
                <a:ea typeface="Lato"/>
                <a:cs typeface="Lato"/>
                <a:sym typeface="Lato"/>
              </a:endParaRPr>
            </a:p>
          </p:txBody>
        </p:sp>
        <p:cxnSp>
          <p:nvCxnSpPr>
            <p:cNvPr id="12" name="Google Shape;871;p72">
              <a:extLst>
                <a:ext uri="{FF2B5EF4-FFF2-40B4-BE49-F238E27FC236}">
                  <a16:creationId xmlns:a16="http://schemas.microsoft.com/office/drawing/2014/main" id="{5A474F9E-25A6-489D-A9B0-7DEBD2B6CEE9}"/>
                </a:ext>
              </a:extLst>
            </p:cNvPr>
            <p:cNvCxnSpPr>
              <a:cxnSpLocks/>
            </p:cNvCxnSpPr>
            <p:nvPr/>
          </p:nvCxnSpPr>
          <p:spPr>
            <a:xfrm rot="10800000" flipH="1">
              <a:off x="7943298" y="3267215"/>
              <a:ext cx="960000" cy="799500"/>
            </a:xfrm>
            <a:prstGeom prst="straightConnector1">
              <a:avLst/>
            </a:prstGeom>
            <a:noFill/>
            <a:ln w="76200" cap="flat" cmpd="sng">
              <a:solidFill>
                <a:srgbClr val="E1E1E1"/>
              </a:solidFill>
              <a:prstDash val="solid"/>
              <a:round/>
              <a:headEnd type="none" w="sm" len="sm"/>
              <a:tailEnd type="none" w="sm" len="sm"/>
            </a:ln>
          </p:spPr>
        </p:cxnSp>
        <p:cxnSp>
          <p:nvCxnSpPr>
            <p:cNvPr id="13" name="Google Shape;872;p72">
              <a:extLst>
                <a:ext uri="{FF2B5EF4-FFF2-40B4-BE49-F238E27FC236}">
                  <a16:creationId xmlns:a16="http://schemas.microsoft.com/office/drawing/2014/main" id="{5BC8000F-7D2B-46C6-B25A-15DC5D064D60}"/>
                </a:ext>
              </a:extLst>
            </p:cNvPr>
            <p:cNvCxnSpPr>
              <a:cxnSpLocks/>
            </p:cNvCxnSpPr>
            <p:nvPr/>
          </p:nvCxnSpPr>
          <p:spPr>
            <a:xfrm rot="10800000">
              <a:off x="5216079" y="3293006"/>
              <a:ext cx="285900" cy="661500"/>
            </a:xfrm>
            <a:prstGeom prst="straightConnector1">
              <a:avLst/>
            </a:prstGeom>
            <a:noFill/>
            <a:ln w="76200" cap="flat" cmpd="sng">
              <a:solidFill>
                <a:srgbClr val="E1E1E1"/>
              </a:solidFill>
              <a:prstDash val="solid"/>
              <a:round/>
              <a:headEnd type="none" w="sm" len="sm"/>
              <a:tailEnd type="none" w="sm" len="sm"/>
            </a:ln>
          </p:spPr>
        </p:cxnSp>
        <p:sp>
          <p:nvSpPr>
            <p:cNvPr id="14" name="Google Shape;874;p72">
              <a:extLst>
                <a:ext uri="{FF2B5EF4-FFF2-40B4-BE49-F238E27FC236}">
                  <a16:creationId xmlns:a16="http://schemas.microsoft.com/office/drawing/2014/main" id="{8F77CAF1-7B20-48EC-9D55-0E404D7B3155}"/>
                </a:ext>
              </a:extLst>
            </p:cNvPr>
            <p:cNvSpPr/>
            <p:nvPr/>
          </p:nvSpPr>
          <p:spPr>
            <a:xfrm>
              <a:off x="4056993" y="1852588"/>
              <a:ext cx="1723800" cy="1414500"/>
            </a:xfrm>
            <a:prstGeom prst="corner">
              <a:avLst>
                <a:gd name="adj1" fmla="val 50000"/>
                <a:gd name="adj2" fmla="val 49467"/>
              </a:avLst>
            </a:prstGeom>
            <a:noFill/>
            <a:ln w="76200" cap="flat" cmpd="sng">
              <a:solidFill>
                <a:srgbClr val="FCAE18"/>
              </a:solidFill>
              <a:prstDash val="solid"/>
              <a:round/>
              <a:headEnd type="none" w="sm" len="sm"/>
              <a:tailEnd type="none" w="sm" len="sm"/>
            </a:ln>
          </p:spPr>
          <p:txBody>
            <a:bodyPr spcFirstLastPara="1" wrap="square" lIns="68569" tIns="68569" rIns="68569" bIns="68569" anchor="ctr" anchorCtr="0">
              <a:noAutofit/>
            </a:bodyPr>
            <a:lstStyle/>
            <a:p>
              <a:pPr defTabSz="342900">
                <a:buClrTx/>
                <a:defRPr/>
              </a:pPr>
              <a:endParaRPr sz="1100" kern="1200">
                <a:solidFill>
                  <a:srgbClr val="FCAE18"/>
                </a:solidFill>
                <a:latin typeface="Calibri"/>
                <a:ea typeface="Calibri"/>
                <a:cs typeface="Calibri"/>
                <a:sym typeface="Calibri"/>
              </a:endParaRPr>
            </a:p>
          </p:txBody>
        </p:sp>
        <p:sp>
          <p:nvSpPr>
            <p:cNvPr id="15" name="Google Shape;875;p72">
              <a:extLst>
                <a:ext uri="{FF2B5EF4-FFF2-40B4-BE49-F238E27FC236}">
                  <a16:creationId xmlns:a16="http://schemas.microsoft.com/office/drawing/2014/main" id="{F0FD2AD2-DCC8-4861-AB5C-2BED850D0CA7}"/>
                </a:ext>
              </a:extLst>
            </p:cNvPr>
            <p:cNvSpPr/>
            <p:nvPr/>
          </p:nvSpPr>
          <p:spPr>
            <a:xfrm>
              <a:off x="8202063" y="1554200"/>
              <a:ext cx="1300800" cy="1738800"/>
            </a:xfrm>
            <a:prstGeom prst="rect">
              <a:avLst/>
            </a:prstGeom>
            <a:noFill/>
            <a:ln w="76200" cap="flat" cmpd="sng">
              <a:solidFill>
                <a:srgbClr val="FCAE18"/>
              </a:solidFill>
              <a:prstDash val="solid"/>
              <a:round/>
              <a:headEnd type="none" w="sm" len="sm"/>
              <a:tailEnd type="none" w="sm" len="sm"/>
            </a:ln>
          </p:spPr>
          <p:txBody>
            <a:bodyPr spcFirstLastPara="1" wrap="square" lIns="68569" tIns="68569" rIns="68569" bIns="68569" anchor="ctr" anchorCtr="0">
              <a:noAutofit/>
            </a:bodyPr>
            <a:lstStyle/>
            <a:p>
              <a:pPr defTabSz="342900">
                <a:buClrTx/>
                <a:defRPr/>
              </a:pPr>
              <a:endParaRPr sz="1100" kern="1200">
                <a:solidFill>
                  <a:srgbClr val="FCAE18"/>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g17dac72aa9e_0_1307"/>
          <p:cNvPicPr preferRelativeResize="0"/>
          <p:nvPr/>
        </p:nvPicPr>
        <p:blipFill>
          <a:blip r:embed="rId3">
            <a:alphaModFix/>
          </a:blip>
          <a:stretch>
            <a:fillRect/>
          </a:stretch>
        </p:blipFill>
        <p:spPr>
          <a:xfrm>
            <a:off x="0" y="1316478"/>
            <a:ext cx="4766362" cy="2395594"/>
          </a:xfrm>
          <a:prstGeom prst="rect">
            <a:avLst/>
          </a:prstGeom>
          <a:noFill/>
          <a:ln>
            <a:noFill/>
          </a:ln>
        </p:spPr>
      </p:pic>
      <p:sp>
        <p:nvSpPr>
          <p:cNvPr id="623" name="Google Shape;623;g17dac72aa9e_0_1307"/>
          <p:cNvSpPr txBox="1"/>
          <p:nvPr/>
        </p:nvSpPr>
        <p:spPr>
          <a:xfrm>
            <a:off x="225051" y="204600"/>
            <a:ext cx="4285200" cy="952800"/>
          </a:xfrm>
          <a:prstGeom prst="rect">
            <a:avLst/>
          </a:prstGeom>
          <a:noFill/>
          <a:ln>
            <a:noFill/>
          </a:ln>
        </p:spPr>
        <p:txBody>
          <a:bodyPr spcFirstLastPara="1" wrap="square" lIns="68575" tIns="68575" rIns="68575" bIns="68575" anchor="t" anchorCtr="0">
            <a:noAutofit/>
          </a:bodyPr>
          <a:lstStyle/>
          <a:p>
            <a:pPr algn="ctr"/>
            <a:r>
              <a:rPr lang="en" sz="2400" b="1">
                <a:solidFill>
                  <a:srgbClr val="3A3838"/>
                </a:solidFill>
                <a:latin typeface="Lato"/>
                <a:ea typeface="Lato"/>
                <a:cs typeface="Lato"/>
                <a:sym typeface="Lato"/>
              </a:rPr>
              <a:t>“Top down” </a:t>
            </a:r>
            <a:endParaRPr sz="2400" b="1">
              <a:solidFill>
                <a:srgbClr val="3A3838"/>
              </a:solidFill>
              <a:latin typeface="Lato"/>
              <a:ea typeface="Lato"/>
              <a:cs typeface="Lato"/>
              <a:sym typeface="Lato"/>
            </a:endParaRPr>
          </a:p>
          <a:p>
            <a:pPr algn="ctr"/>
            <a:r>
              <a:rPr lang="en" sz="2400" b="1">
                <a:solidFill>
                  <a:srgbClr val="3A3838"/>
                </a:solidFill>
                <a:latin typeface="Lato"/>
                <a:ea typeface="Lato"/>
                <a:cs typeface="Lato"/>
                <a:sym typeface="Lato"/>
              </a:rPr>
              <a:t>modelling approach</a:t>
            </a:r>
            <a:endParaRPr sz="2400" b="1">
              <a:solidFill>
                <a:srgbClr val="3A3838"/>
              </a:solidFill>
              <a:latin typeface="Lato"/>
              <a:ea typeface="Lato"/>
              <a:cs typeface="Lato"/>
              <a:sym typeface="Lato"/>
            </a:endParaRPr>
          </a:p>
        </p:txBody>
      </p:sp>
      <p:sp>
        <p:nvSpPr>
          <p:cNvPr id="624" name="Google Shape;624;g17dac72aa9e_0_1307"/>
          <p:cNvSpPr txBox="1"/>
          <p:nvPr/>
        </p:nvSpPr>
        <p:spPr>
          <a:xfrm>
            <a:off x="5053400" y="371300"/>
            <a:ext cx="4000500" cy="4399200"/>
          </a:xfrm>
          <a:prstGeom prst="rect">
            <a:avLst/>
          </a:prstGeom>
          <a:noFill/>
          <a:ln>
            <a:noFill/>
          </a:ln>
        </p:spPr>
        <p:txBody>
          <a:bodyPr spcFirstLastPara="1" wrap="square" lIns="91425" tIns="91425" rIns="91425" bIns="91425" anchor="ctr" anchorCtr="0">
            <a:noAutofit/>
          </a:bodyPr>
          <a:lstStyle/>
          <a:p>
            <a:r>
              <a:rPr lang="en" sz="1700" dirty="0">
                <a:solidFill>
                  <a:srgbClr val="434343"/>
                </a:solidFill>
                <a:latin typeface="Lato"/>
                <a:ea typeface="Lato"/>
                <a:cs typeface="Lato"/>
                <a:sym typeface="Lato"/>
              </a:rPr>
              <a:t>Population counts per administrative unit can mask small area variations in population. </a:t>
            </a:r>
            <a:r>
              <a:rPr lang="en" sz="1700" b="1" dirty="0">
                <a:solidFill>
                  <a:srgbClr val="434343"/>
                </a:solidFill>
                <a:latin typeface="Lato"/>
                <a:ea typeface="Lato"/>
                <a:cs typeface="Lato"/>
                <a:sym typeface="Lato"/>
              </a:rPr>
              <a:t>Spatial disaggregation approaches </a:t>
            </a:r>
            <a:r>
              <a:rPr lang="en" sz="1700" dirty="0">
                <a:solidFill>
                  <a:srgbClr val="434343"/>
                </a:solidFill>
                <a:latin typeface="Lato"/>
                <a:ea typeface="Lato"/>
                <a:cs typeface="Lato"/>
                <a:sym typeface="Lato"/>
              </a:rPr>
              <a:t>can be used to create gridded datasets from population counts for administrative units.</a:t>
            </a:r>
            <a:endParaRPr sz="1700" dirty="0">
              <a:solidFill>
                <a:srgbClr val="434343"/>
              </a:solidFill>
              <a:latin typeface="Lato"/>
              <a:ea typeface="Lato"/>
              <a:cs typeface="Lato"/>
              <a:sym typeface="Lato"/>
            </a:endParaRPr>
          </a:p>
          <a:p>
            <a:endParaRPr sz="1700" dirty="0">
              <a:solidFill>
                <a:srgbClr val="434343"/>
              </a:solidFill>
              <a:latin typeface="Lato"/>
              <a:ea typeface="Lato"/>
              <a:cs typeface="Lato"/>
              <a:sym typeface="Lato"/>
            </a:endParaRPr>
          </a:p>
          <a:p>
            <a:r>
              <a:rPr lang="en" sz="1700" dirty="0">
                <a:solidFill>
                  <a:srgbClr val="434343"/>
                </a:solidFill>
                <a:latin typeface="Lato"/>
                <a:ea typeface="Lato"/>
                <a:cs typeface="Lato"/>
                <a:sym typeface="Lato"/>
              </a:rPr>
              <a:t>There are several disaggregation methods that can be used. Each of which creates a </a:t>
            </a:r>
            <a:r>
              <a:rPr lang="en" sz="1700" b="1" dirty="0">
                <a:solidFill>
                  <a:srgbClr val="434343"/>
                </a:solidFill>
                <a:latin typeface="Lato"/>
                <a:ea typeface="Lato"/>
                <a:cs typeface="Lato"/>
                <a:sym typeface="Lato"/>
              </a:rPr>
              <a:t>gridded “weighting” layer</a:t>
            </a:r>
            <a:r>
              <a:rPr lang="en" sz="1700" dirty="0">
                <a:solidFill>
                  <a:srgbClr val="434343"/>
                </a:solidFill>
                <a:latin typeface="Lato"/>
                <a:ea typeface="Lato"/>
                <a:cs typeface="Lato"/>
                <a:sym typeface="Lato"/>
              </a:rPr>
              <a:t> to assign total population count to the grid cells within the administrative unit</a:t>
            </a:r>
            <a:endParaRPr sz="1700" dirty="0">
              <a:solidFill>
                <a:srgbClr val="434343"/>
              </a:solidFill>
              <a:latin typeface="Lato"/>
              <a:ea typeface="Lato"/>
              <a:cs typeface="Lato"/>
              <a:sym typeface="Lato"/>
            </a:endParaRPr>
          </a:p>
          <a:p>
            <a:endParaRPr sz="1700" dirty="0">
              <a:solidFill>
                <a:srgbClr val="434343"/>
              </a:solidFill>
              <a:latin typeface="Lato"/>
              <a:ea typeface="Lato"/>
              <a:cs typeface="Lato"/>
              <a:sym typeface="Lato"/>
            </a:endParaRPr>
          </a:p>
        </p:txBody>
      </p:sp>
    </p:spTree>
    <p:extLst>
      <p:ext uri="{BB962C8B-B14F-4D97-AF65-F5344CB8AC3E}">
        <p14:creationId xmlns:p14="http://schemas.microsoft.com/office/powerpoint/2010/main" val="7103899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Google Shape;306;p44"/>
          <p:cNvSpPr txBox="1"/>
          <p:nvPr/>
        </p:nvSpPr>
        <p:spPr>
          <a:xfrm>
            <a:off x="327295" y="838830"/>
            <a:ext cx="8206879" cy="4154983"/>
          </a:xfrm>
          <a:prstGeom prst="rect">
            <a:avLst/>
          </a:prstGeom>
          <a:noFill/>
          <a:ln>
            <a:noFill/>
          </a:ln>
        </p:spPr>
        <p:txBody>
          <a:bodyPr spcFirstLastPara="1" wrap="square" lIns="91425" tIns="91425" rIns="91425" bIns="91425" anchor="t" anchorCtr="0">
            <a:noAutofit/>
          </a:bodyPr>
          <a:lstStyle/>
          <a:p>
            <a:pPr marL="456724" indent="-317183">
              <a:buSzPts val="1400"/>
              <a:buFont typeface="Lato"/>
              <a:buChar char="●"/>
            </a:pPr>
            <a:r>
              <a:rPr lang="en" sz="1800" b="1">
                <a:latin typeface="Roboto Light"/>
                <a:ea typeface="Lato"/>
                <a:cs typeface="Lato"/>
                <a:sym typeface="Lato"/>
              </a:rPr>
              <a:t>Census projections</a:t>
            </a:r>
            <a:r>
              <a:rPr lang="en" sz="1800">
                <a:latin typeface="Roboto Light"/>
                <a:ea typeface="Lato"/>
                <a:cs typeface="Lato"/>
                <a:sym typeface="Lato"/>
              </a:rPr>
              <a:t>: fertility, mortality and migration rates are used to project age-structured population, year by year. These are based on broad assumptions of past trends. </a:t>
            </a:r>
            <a:endParaRPr lang="en-US" sz="1800">
              <a:latin typeface="Roboto Light"/>
              <a:ea typeface="Lato"/>
              <a:cs typeface="Lato"/>
            </a:endParaRPr>
          </a:p>
          <a:p>
            <a:pPr marL="456724"/>
            <a:endParaRPr sz="1800">
              <a:latin typeface="Roboto Light"/>
              <a:ea typeface="Lato"/>
              <a:cs typeface="Lato"/>
            </a:endParaRPr>
          </a:p>
          <a:p>
            <a:pPr marL="456724" indent="-317183">
              <a:buSzPts val="1400"/>
              <a:buFont typeface="Lato"/>
              <a:buChar char="●"/>
            </a:pPr>
            <a:r>
              <a:rPr lang="en" sz="1800" b="1">
                <a:latin typeface="Roboto Light"/>
                <a:ea typeface="Lato"/>
                <a:cs typeface="Lato"/>
                <a:sym typeface="Lato"/>
              </a:rPr>
              <a:t>Modelled population estimates </a:t>
            </a:r>
            <a:r>
              <a:rPr lang="en" sz="1800">
                <a:latin typeface="Roboto Light"/>
                <a:ea typeface="Lato"/>
                <a:cs typeface="Lato"/>
                <a:sym typeface="Lato"/>
              </a:rPr>
              <a:t>derived using more recently collected data and a statistical model that describes relationships between the raw population data and location specific characteristics</a:t>
            </a:r>
            <a:endParaRPr sz="1800">
              <a:latin typeface="Roboto Light"/>
              <a:ea typeface="Lato"/>
              <a:cs typeface="Lato"/>
            </a:endParaRPr>
          </a:p>
          <a:p>
            <a:endParaRPr sz="1800">
              <a:latin typeface="Roboto Light"/>
              <a:ea typeface="Lato"/>
              <a:cs typeface="Lato"/>
            </a:endParaRPr>
          </a:p>
          <a:p>
            <a:pPr marL="456724" indent="-317183">
              <a:buSzPts val="1400"/>
              <a:buFont typeface="Lato"/>
              <a:buChar char="●"/>
            </a:pPr>
            <a:r>
              <a:rPr lang="en" sz="1800">
                <a:latin typeface="Roboto Light"/>
                <a:ea typeface="Lato"/>
                <a:cs typeface="Lato"/>
                <a:sym typeface="Lato"/>
              </a:rPr>
              <a:t>There is an expectation that the two forms of estimates </a:t>
            </a:r>
            <a:r>
              <a:rPr lang="en" sz="1800" b="1">
                <a:latin typeface="Roboto Light"/>
                <a:ea typeface="Lato"/>
                <a:cs typeface="Lato"/>
                <a:sym typeface="Lato"/>
              </a:rPr>
              <a:t>may be different</a:t>
            </a:r>
            <a:r>
              <a:rPr lang="en" sz="1800">
                <a:latin typeface="Roboto Light"/>
                <a:ea typeface="Lato"/>
                <a:cs typeface="Lato"/>
                <a:sym typeface="Lato"/>
              </a:rPr>
              <a:t>. </a:t>
            </a:r>
            <a:endParaRPr lang="en" sz="1800">
              <a:latin typeface="Roboto Light"/>
              <a:ea typeface="Lato"/>
              <a:cs typeface="Lato"/>
            </a:endParaRPr>
          </a:p>
          <a:p>
            <a:pPr marL="456724" indent="-317183">
              <a:buSzPts val="1400"/>
              <a:buFont typeface="Lato"/>
              <a:buChar char="●"/>
            </a:pPr>
            <a:endParaRPr lang="en" sz="1800">
              <a:latin typeface="Roboto Light"/>
              <a:ea typeface="Lato"/>
              <a:cs typeface="Lato"/>
              <a:sym typeface="Lato"/>
            </a:endParaRPr>
          </a:p>
          <a:p>
            <a:pPr marL="456724" indent="-317183">
              <a:buSzPts val="1400"/>
              <a:buFont typeface="Lato"/>
              <a:buChar char="●"/>
            </a:pPr>
            <a:r>
              <a:rPr lang="en" sz="1800" b="1">
                <a:latin typeface="Roboto Light"/>
                <a:ea typeface="Lato"/>
                <a:cs typeface="Lato"/>
                <a:sym typeface="Lato"/>
              </a:rPr>
              <a:t>Accuracy of model predictions </a:t>
            </a:r>
            <a:r>
              <a:rPr lang="en" sz="1800">
                <a:latin typeface="Roboto Light"/>
                <a:ea typeface="Lato"/>
                <a:cs typeface="Lato"/>
                <a:sym typeface="Lato"/>
              </a:rPr>
              <a:t>depends on quality of observations and complexity of local population distribution. </a:t>
            </a:r>
          </a:p>
          <a:p>
            <a:pPr marL="456724" indent="-317183">
              <a:buSzPts val="1400"/>
              <a:buFont typeface="Lato"/>
              <a:buChar char="●"/>
            </a:pPr>
            <a:endParaRPr lang="en" sz="1800">
              <a:latin typeface="Roboto Light"/>
              <a:ea typeface="Lato"/>
              <a:cs typeface="Lato"/>
              <a:sym typeface="Lato"/>
            </a:endParaRPr>
          </a:p>
          <a:p>
            <a:pPr marL="456724" indent="-317183">
              <a:buSzPts val="1400"/>
              <a:buFont typeface="Lato"/>
              <a:buChar char="●"/>
            </a:pPr>
            <a:r>
              <a:rPr lang="en" sz="1800" b="1">
                <a:latin typeface="Roboto Light"/>
                <a:ea typeface="Lato"/>
                <a:cs typeface="Lato"/>
                <a:sym typeface="Lato"/>
              </a:rPr>
              <a:t>Margin of error </a:t>
            </a:r>
            <a:r>
              <a:rPr lang="en" sz="1800">
                <a:latin typeface="Roboto Light"/>
                <a:ea typeface="Lato"/>
                <a:cs typeface="Lato"/>
                <a:sym typeface="Lato"/>
              </a:rPr>
              <a:t>varies with scale: lowest at national level, highest at CU level</a:t>
            </a:r>
            <a:endParaRPr sz="1800">
              <a:latin typeface="Roboto Light"/>
              <a:ea typeface="Lato"/>
              <a:cs typeface="Lato"/>
            </a:endParaRPr>
          </a:p>
          <a:p>
            <a:endParaRPr sz="1800">
              <a:latin typeface="Roboto Light"/>
              <a:ea typeface="Lato"/>
              <a:cs typeface="Lato"/>
            </a:endParaRPr>
          </a:p>
        </p:txBody>
      </p:sp>
      <p:sp>
        <p:nvSpPr>
          <p:cNvPr id="3" name="Title 1">
            <a:extLst>
              <a:ext uri="{FF2B5EF4-FFF2-40B4-BE49-F238E27FC236}">
                <a16:creationId xmlns:a16="http://schemas.microsoft.com/office/drawing/2014/main" id="{8CA0C243-60BA-AAD7-2E2B-13F680295223}"/>
              </a:ext>
            </a:extLst>
          </p:cNvPr>
          <p:cNvSpPr txBox="1">
            <a:spLocks/>
          </p:cNvSpPr>
          <p:nvPr/>
        </p:nvSpPr>
        <p:spPr>
          <a:xfrm>
            <a:off x="245879" y="225080"/>
            <a:ext cx="8902434" cy="4985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478"/>
            <a:r>
              <a:rPr lang="en" sz="3600" b="1">
                <a:solidFill>
                  <a:srgbClr val="004C92"/>
                </a:solidFill>
                <a:latin typeface="Roboto Black"/>
                <a:ea typeface="Roboto Black"/>
                <a:cs typeface="Roboto Black"/>
              </a:rPr>
              <a:t>Census projections vs. model predictions</a:t>
            </a:r>
            <a:endParaRPr lang="en-US" sz="3600" b="1">
              <a:solidFill>
                <a:srgbClr val="004C92"/>
              </a:solidFill>
              <a:latin typeface="Roboto Black"/>
              <a:ea typeface="Roboto Black"/>
              <a:cs typeface="Roboto Black"/>
            </a:endParaRPr>
          </a:p>
        </p:txBody>
      </p:sp>
    </p:spTree>
    <p:extLst>
      <p:ext uri="{BB962C8B-B14F-4D97-AF65-F5344CB8AC3E}">
        <p14:creationId xmlns:p14="http://schemas.microsoft.com/office/powerpoint/2010/main" val="16415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Background pattern&#10;&#10;Description automatically generated">
            <a:extLst>
              <a:ext uri="{FF2B5EF4-FFF2-40B4-BE49-F238E27FC236}">
                <a16:creationId xmlns:a16="http://schemas.microsoft.com/office/drawing/2014/main" id="{3808A737-76EA-5702-754F-8D49D6BC90AF}"/>
              </a:ext>
            </a:extLst>
          </p:cNvPr>
          <p:cNvPicPr>
            <a:picLocks noChangeAspect="1"/>
          </p:cNvPicPr>
          <p:nvPr/>
        </p:nvPicPr>
        <p:blipFill>
          <a:blip r:embed="rId2"/>
          <a:stretch>
            <a:fillRect/>
          </a:stretch>
        </p:blipFill>
        <p:spPr>
          <a:xfrm>
            <a:off x="7471424" y="1216915"/>
            <a:ext cx="837468" cy="1289651"/>
          </a:xfrm>
          <a:prstGeom prst="rect">
            <a:avLst/>
          </a:prstGeom>
        </p:spPr>
      </p:pic>
      <p:sp>
        <p:nvSpPr>
          <p:cNvPr id="4" name="Title 1">
            <a:extLst>
              <a:ext uri="{FF2B5EF4-FFF2-40B4-BE49-F238E27FC236}">
                <a16:creationId xmlns:a16="http://schemas.microsoft.com/office/drawing/2014/main" id="{95B010B6-E627-75CE-5212-F865CE01ABD2}"/>
              </a:ext>
            </a:extLst>
          </p:cNvPr>
          <p:cNvSpPr>
            <a:spLocks noGrp="1"/>
          </p:cNvSpPr>
          <p:nvPr/>
        </p:nvSpPr>
        <p:spPr>
          <a:xfrm>
            <a:off x="515715" y="554988"/>
            <a:ext cx="7837484" cy="373949"/>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620" algn="l"/>
            <a:r>
              <a:rPr lang="en-US" sz="2700" b="1">
                <a:solidFill>
                  <a:srgbClr val="004C92"/>
                </a:solidFill>
                <a:latin typeface="Roboto Black"/>
                <a:ea typeface="Roboto Black"/>
                <a:cs typeface="Roboto Black"/>
              </a:rPr>
              <a:t>PNG population models</a:t>
            </a:r>
            <a:endParaRPr lang="en-US" sz="2700" b="1" err="1">
              <a:solidFill>
                <a:srgbClr val="004C92"/>
              </a:solidFill>
              <a:latin typeface="Roboto Black" panose="02000000000000000000" pitchFamily="2" charset="0"/>
              <a:ea typeface="Roboto Black" panose="02000000000000000000" pitchFamily="2" charset="0"/>
              <a:cs typeface="Roboto Black"/>
            </a:endParaRPr>
          </a:p>
        </p:txBody>
      </p:sp>
      <p:sp>
        <p:nvSpPr>
          <p:cNvPr id="2" name="TextBox 1">
            <a:extLst>
              <a:ext uri="{FF2B5EF4-FFF2-40B4-BE49-F238E27FC236}">
                <a16:creationId xmlns:a16="http://schemas.microsoft.com/office/drawing/2014/main" id="{CDB45015-DE18-E9FF-872E-018B1CC9A1F0}"/>
              </a:ext>
            </a:extLst>
          </p:cNvPr>
          <p:cNvSpPr txBox="1"/>
          <p:nvPr/>
        </p:nvSpPr>
        <p:spPr>
          <a:xfrm>
            <a:off x="315647" y="1218165"/>
            <a:ext cx="8853215" cy="422423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en-GB" sz="1800">
                <a:cs typeface="Calibri"/>
              </a:rPr>
              <a:t>Two model types have been produced in R:</a:t>
            </a:r>
            <a:endParaRPr lang="en-US" sz="1800">
              <a:cs typeface="Calibri"/>
            </a:endParaRPr>
          </a:p>
          <a:p>
            <a:pPr marL="557213" lvl="1" indent="-214313">
              <a:buFont typeface="Arial"/>
              <a:buChar char="•"/>
            </a:pPr>
            <a:r>
              <a:rPr lang="en-GB" sz="1800" b="1">
                <a:cs typeface="Calibri"/>
              </a:rPr>
              <a:t>STAN (</a:t>
            </a:r>
            <a:r>
              <a:rPr lang="en-GB" sz="1800">
                <a:ea typeface="+mn-lt"/>
                <a:cs typeface="+mn-lt"/>
                <a:hlinkClick r:id="rId3"/>
              </a:rPr>
              <a:t>https://mc-stan.org/</a:t>
            </a:r>
            <a:r>
              <a:rPr lang="en-GB" sz="1800" b="1">
                <a:ea typeface="+mn-lt"/>
                <a:cs typeface="+mn-lt"/>
              </a:rPr>
              <a:t>)</a:t>
            </a:r>
            <a:r>
              <a:rPr lang="en-GB" sz="1800">
                <a:cs typeface="Calibri"/>
              </a:rPr>
              <a:t> </a:t>
            </a:r>
            <a:endParaRPr lang="en-US" sz="1800">
              <a:cs typeface="Calibri"/>
            </a:endParaRPr>
          </a:p>
          <a:p>
            <a:pPr marL="557213" lvl="1" indent="-214313">
              <a:buFont typeface="Arial"/>
              <a:buChar char="•"/>
            </a:pPr>
            <a:r>
              <a:rPr lang="en-GB" sz="1800" b="1">
                <a:ea typeface="+mn-lt"/>
                <a:cs typeface="+mn-lt"/>
              </a:rPr>
              <a:t>INLA (</a:t>
            </a:r>
            <a:r>
              <a:rPr lang="en-GB" sz="1800">
                <a:ea typeface="+mn-lt"/>
                <a:cs typeface="+mn-lt"/>
                <a:hlinkClick r:id="rId4"/>
              </a:rPr>
              <a:t>https://www.r-inla.org/</a:t>
            </a:r>
            <a:r>
              <a:rPr lang="en-GB" sz="1800">
                <a:ea typeface="+mn-lt"/>
                <a:cs typeface="+mn-lt"/>
              </a:rPr>
              <a:t> </a:t>
            </a:r>
            <a:r>
              <a:rPr lang="en-GB" sz="1800" b="1">
                <a:ea typeface="+mn-lt"/>
                <a:cs typeface="+mn-lt"/>
              </a:rPr>
              <a:t>)</a:t>
            </a:r>
            <a:endParaRPr lang="en-GB" sz="1800">
              <a:ea typeface="+mn-lt"/>
              <a:cs typeface="+mn-lt"/>
            </a:endParaRPr>
          </a:p>
          <a:p>
            <a:pPr marL="257175" indent="-257175">
              <a:buFont typeface="Arial"/>
              <a:buChar char="•"/>
            </a:pPr>
            <a:endParaRPr lang="en-GB" sz="1800">
              <a:cs typeface="Calibri"/>
            </a:endParaRPr>
          </a:p>
          <a:p>
            <a:pPr marL="257175" indent="-257175">
              <a:buFont typeface="Arial"/>
              <a:buChar char="•"/>
            </a:pPr>
            <a:r>
              <a:rPr lang="en-GB" sz="1800">
                <a:cs typeface="Calibri"/>
              </a:rPr>
              <a:t>Both are probabilistic Bayesian methods</a:t>
            </a:r>
            <a:endParaRPr lang="en-GB" sz="1050"/>
          </a:p>
          <a:p>
            <a:pPr marL="257175" indent="-257175">
              <a:buFont typeface="Arial"/>
              <a:buChar char="•"/>
            </a:pPr>
            <a:r>
              <a:rPr lang="en-GB" sz="1800">
                <a:cs typeface="Calibri"/>
              </a:rPr>
              <a:t>Both are using very similar equations</a:t>
            </a:r>
          </a:p>
          <a:p>
            <a:pPr marL="257175" indent="-257175">
              <a:buFont typeface="Arial"/>
              <a:buChar char="•"/>
            </a:pPr>
            <a:r>
              <a:rPr lang="en-GB" sz="1800">
                <a:cs typeface="Calibri"/>
              </a:rPr>
              <a:t>But:</a:t>
            </a:r>
          </a:p>
          <a:p>
            <a:pPr marL="600075" lvl="1" indent="-257175">
              <a:buFont typeface="Arial"/>
              <a:buChar char="•"/>
            </a:pPr>
            <a:r>
              <a:rPr lang="en-GB" sz="1800">
                <a:cs typeface="Calibri"/>
              </a:rPr>
              <a:t>R-STAN: </a:t>
            </a:r>
            <a:r>
              <a:rPr lang="en-GB" sz="1800">
                <a:ea typeface="+mn-lt"/>
                <a:cs typeface="+mn-lt"/>
              </a:rPr>
              <a:t>Bayesian inference via Markov Chain Monte Carlo (MCMC) sampling algorithm</a:t>
            </a:r>
            <a:r>
              <a:rPr lang="en-GB" sz="1800">
                <a:cs typeface="Calibri"/>
              </a:rPr>
              <a:t> </a:t>
            </a:r>
            <a:endParaRPr lang="en-GB" sz="1050">
              <a:cs typeface="Calibri" panose="020F0502020204030204"/>
            </a:endParaRPr>
          </a:p>
          <a:p>
            <a:pPr marL="600075" lvl="1" indent="-257175">
              <a:buFont typeface="Arial"/>
              <a:buChar char="•"/>
            </a:pPr>
            <a:r>
              <a:rPr lang="en-GB" sz="1800">
                <a:cs typeface="Calibri"/>
              </a:rPr>
              <a:t>R-INLA: </a:t>
            </a:r>
            <a:r>
              <a:rPr lang="en-GB" sz="1800">
                <a:ea typeface="+mn-lt"/>
                <a:cs typeface="+mn-lt"/>
              </a:rPr>
              <a:t>Bayesian inference via Integrated Nested Laplace Approximation</a:t>
            </a:r>
            <a:endParaRPr lang="en-GB" sz="1800">
              <a:cs typeface="Calibri"/>
            </a:endParaRPr>
          </a:p>
          <a:p>
            <a:pPr marL="214313" indent="-214313">
              <a:buFont typeface="Arial"/>
              <a:buChar char="•"/>
            </a:pPr>
            <a:endParaRPr lang="en-GB" sz="1800">
              <a:cs typeface="Calibri"/>
            </a:endParaRPr>
          </a:p>
          <a:p>
            <a:pPr marL="214313" indent="-214313">
              <a:buFont typeface="Arial"/>
              <a:buChar char="•"/>
            </a:pPr>
            <a:r>
              <a:rPr lang="en-GB" sz="1800">
                <a:cs typeface="Calibri"/>
              </a:rPr>
              <a:t>To check results and make results more accurate, gap-filled estimates are produced for each model, where population counts from full-enumeration surveys (RAM malaria survey &amp; Urban Structural Listing) are used when available, otherwise the model estimates are used.</a:t>
            </a:r>
          </a:p>
        </p:txBody>
      </p:sp>
      <p:pic>
        <p:nvPicPr>
          <p:cNvPr id="3" name="Picture 4" descr="Logo, company name&#10;&#10;Description automatically generated">
            <a:extLst>
              <a:ext uri="{FF2B5EF4-FFF2-40B4-BE49-F238E27FC236}">
                <a16:creationId xmlns:a16="http://schemas.microsoft.com/office/drawing/2014/main" id="{808957AE-701A-DC86-1396-73FD1B249065}"/>
              </a:ext>
            </a:extLst>
          </p:cNvPr>
          <p:cNvPicPr>
            <a:picLocks noChangeAspect="1"/>
          </p:cNvPicPr>
          <p:nvPr/>
        </p:nvPicPr>
        <p:blipFill>
          <a:blip r:embed="rId5"/>
          <a:stretch>
            <a:fillRect/>
          </a:stretch>
        </p:blipFill>
        <p:spPr>
          <a:xfrm>
            <a:off x="5821928" y="1216460"/>
            <a:ext cx="1035126" cy="1044126"/>
          </a:xfrm>
          <a:prstGeom prst="rect">
            <a:avLst/>
          </a:prstGeom>
        </p:spPr>
      </p:pic>
    </p:spTree>
    <p:extLst>
      <p:ext uri="{BB962C8B-B14F-4D97-AF65-F5344CB8AC3E}">
        <p14:creationId xmlns:p14="http://schemas.microsoft.com/office/powerpoint/2010/main" val="4345230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5">
            <a:extLst>
              <a:ext uri="{FF2B5EF4-FFF2-40B4-BE49-F238E27FC236}">
                <a16:creationId xmlns:a16="http://schemas.microsoft.com/office/drawing/2014/main" id="{34E17EE6-CAAD-4573-892C-24F211FFA1C2}"/>
              </a:ext>
            </a:extLst>
          </p:cNvPr>
          <p:cNvSpPr>
            <a:spLocks/>
          </p:cNvSpPr>
          <p:nvPr/>
        </p:nvSpPr>
        <p:spPr bwMode="auto">
          <a:xfrm rot="18894839">
            <a:off x="362259" y="-427551"/>
            <a:ext cx="4934888" cy="4054740"/>
          </a:xfrm>
          <a:custGeom>
            <a:avLst/>
            <a:gdLst>
              <a:gd name="T0" fmla="*/ 607 w 1489"/>
              <a:gd name="T1" fmla="*/ 313 h 1224"/>
              <a:gd name="T2" fmla="*/ 296 w 1489"/>
              <a:gd name="T3" fmla="*/ 61 h 1224"/>
              <a:gd name="T4" fmla="*/ 81 w 1489"/>
              <a:gd name="T5" fmla="*/ 549 h 1224"/>
              <a:gd name="T6" fmla="*/ 921 w 1489"/>
              <a:gd name="T7" fmla="*/ 1156 h 1224"/>
              <a:gd name="T8" fmla="*/ 1437 w 1489"/>
              <a:gd name="T9" fmla="*/ 739 h 1224"/>
              <a:gd name="T10" fmla="*/ 1059 w 1489"/>
              <a:gd name="T11" fmla="*/ 570 h 1224"/>
              <a:gd name="T12" fmla="*/ 607 w 1489"/>
              <a:gd name="T13" fmla="*/ 313 h 1224"/>
            </a:gdLst>
            <a:ahLst/>
            <a:cxnLst>
              <a:cxn ang="0">
                <a:pos x="T0" y="T1"/>
              </a:cxn>
              <a:cxn ang="0">
                <a:pos x="T2" y="T3"/>
              </a:cxn>
              <a:cxn ang="0">
                <a:pos x="T4" y="T5"/>
              </a:cxn>
              <a:cxn ang="0">
                <a:pos x="T6" y="T7"/>
              </a:cxn>
              <a:cxn ang="0">
                <a:pos x="T8" y="T9"/>
              </a:cxn>
              <a:cxn ang="0">
                <a:pos x="T10" y="T11"/>
              </a:cxn>
              <a:cxn ang="0">
                <a:pos x="T12" y="T13"/>
              </a:cxn>
            </a:cxnLst>
            <a:rect l="0" t="0" r="r" b="b"/>
            <a:pathLst>
              <a:path w="1489" h="1224">
                <a:moveTo>
                  <a:pt x="607" y="313"/>
                </a:moveTo>
                <a:cubicBezTo>
                  <a:pt x="607" y="313"/>
                  <a:pt x="590" y="0"/>
                  <a:pt x="296" y="61"/>
                </a:cubicBezTo>
                <a:cubicBezTo>
                  <a:pt x="296" y="61"/>
                  <a:pt x="0" y="129"/>
                  <a:pt x="81" y="549"/>
                </a:cubicBezTo>
                <a:cubicBezTo>
                  <a:pt x="81" y="549"/>
                  <a:pt x="213" y="1224"/>
                  <a:pt x="921" y="1156"/>
                </a:cubicBezTo>
                <a:cubicBezTo>
                  <a:pt x="921" y="1156"/>
                  <a:pt x="1489" y="1061"/>
                  <a:pt x="1437" y="739"/>
                </a:cubicBezTo>
                <a:cubicBezTo>
                  <a:pt x="1437" y="739"/>
                  <a:pt x="1372" y="478"/>
                  <a:pt x="1059" y="570"/>
                </a:cubicBezTo>
                <a:cubicBezTo>
                  <a:pt x="1059" y="570"/>
                  <a:pt x="625" y="718"/>
                  <a:pt x="607" y="313"/>
                </a:cubicBezTo>
                <a:close/>
              </a:path>
            </a:pathLst>
          </a:custGeom>
          <a:pattFill prst="pct5">
            <a:fgClr>
              <a:schemeClr val="bg1">
                <a:lumMod val="65000"/>
              </a:schemeClr>
            </a:fgClr>
            <a:bgClr>
              <a:srgbClr val="FFFFFF"/>
            </a:bgClr>
          </a:pattFill>
          <a:ln>
            <a:noFill/>
          </a:ln>
        </p:spPr>
        <p:txBody>
          <a:bodyPr vert="horz" wrap="square" lIns="68580" tIns="34290" rIns="68580" bIns="34290" numCol="1" anchor="t" anchorCtr="0" compatLnSpc="1">
            <a:prstTxWarp prst="textNoShape">
              <a:avLst/>
            </a:prstTxWarp>
          </a:bodyPr>
          <a:lstStyle/>
          <a:p>
            <a:endParaRPr lang="en-IN" sz="1050" dirty="0"/>
          </a:p>
        </p:txBody>
      </p:sp>
      <p:sp>
        <p:nvSpPr>
          <p:cNvPr id="68" name="Freeform 34">
            <a:extLst>
              <a:ext uri="{FF2B5EF4-FFF2-40B4-BE49-F238E27FC236}">
                <a16:creationId xmlns:a16="http://schemas.microsoft.com/office/drawing/2014/main" id="{DDEB1D0A-A47E-4CDE-BB96-56021FFD48B8}"/>
              </a:ext>
            </a:extLst>
          </p:cNvPr>
          <p:cNvSpPr>
            <a:spLocks/>
          </p:cNvSpPr>
          <p:nvPr/>
        </p:nvSpPr>
        <p:spPr bwMode="auto">
          <a:xfrm rot="1054810">
            <a:off x="463438" y="581411"/>
            <a:ext cx="6442875" cy="5239850"/>
          </a:xfrm>
          <a:custGeom>
            <a:avLst/>
            <a:gdLst>
              <a:gd name="T0" fmla="*/ 2059 w 2718"/>
              <a:gd name="T1" fmla="*/ 133 h 1805"/>
              <a:gd name="T2" fmla="*/ 1332 w 2718"/>
              <a:gd name="T3" fmla="*/ 77 h 1805"/>
              <a:gd name="T4" fmla="*/ 935 w 2718"/>
              <a:gd name="T5" fmla="*/ 15 h 1805"/>
              <a:gd name="T6" fmla="*/ 412 w 2718"/>
              <a:gd name="T7" fmla="*/ 482 h 1805"/>
              <a:gd name="T8" fmla="*/ 406 w 2718"/>
              <a:gd name="T9" fmla="*/ 512 h 1805"/>
              <a:gd name="T10" fmla="*/ 406 w 2718"/>
              <a:gd name="T11" fmla="*/ 512 h 1805"/>
              <a:gd name="T12" fmla="*/ 406 w 2718"/>
              <a:gd name="T13" fmla="*/ 512 h 1805"/>
              <a:gd name="T14" fmla="*/ 402 w 2718"/>
              <a:gd name="T15" fmla="*/ 536 h 1805"/>
              <a:gd name="T16" fmla="*/ 402 w 2718"/>
              <a:gd name="T17" fmla="*/ 536 h 1805"/>
              <a:gd name="T18" fmla="*/ 390 w 2718"/>
              <a:gd name="T19" fmla="*/ 641 h 1805"/>
              <a:gd name="T20" fmla="*/ 289 w 2718"/>
              <a:gd name="T21" fmla="*/ 919 h 1805"/>
              <a:gd name="T22" fmla="*/ 284 w 2718"/>
              <a:gd name="T23" fmla="*/ 926 h 1805"/>
              <a:gd name="T24" fmla="*/ 284 w 2718"/>
              <a:gd name="T25" fmla="*/ 926 h 1805"/>
              <a:gd name="T26" fmla="*/ 284 w 2718"/>
              <a:gd name="T27" fmla="*/ 926 h 1805"/>
              <a:gd name="T28" fmla="*/ 187 w 2718"/>
              <a:gd name="T29" fmla="*/ 1095 h 1805"/>
              <a:gd name="T30" fmla="*/ 327 w 2718"/>
              <a:gd name="T31" fmla="*/ 1661 h 1805"/>
              <a:gd name="T32" fmla="*/ 1213 w 2718"/>
              <a:gd name="T33" fmla="*/ 1416 h 1805"/>
              <a:gd name="T34" fmla="*/ 1889 w 2718"/>
              <a:gd name="T35" fmla="*/ 1160 h 1805"/>
              <a:gd name="T36" fmla="*/ 2109 w 2718"/>
              <a:gd name="T37" fmla="*/ 1154 h 1805"/>
              <a:gd name="T38" fmla="*/ 2634 w 2718"/>
              <a:gd name="T39" fmla="*/ 503 h 1805"/>
              <a:gd name="T40" fmla="*/ 2059 w 2718"/>
              <a:gd name="T41" fmla="*/ 133 h 1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8" h="1805">
                <a:moveTo>
                  <a:pt x="2059" y="133"/>
                </a:moveTo>
                <a:cubicBezTo>
                  <a:pt x="1643" y="199"/>
                  <a:pt x="1332" y="77"/>
                  <a:pt x="1332" y="77"/>
                </a:cubicBezTo>
                <a:cubicBezTo>
                  <a:pt x="1078" y="0"/>
                  <a:pt x="935" y="15"/>
                  <a:pt x="935" y="15"/>
                </a:cubicBezTo>
                <a:cubicBezTo>
                  <a:pt x="563" y="43"/>
                  <a:pt x="441" y="375"/>
                  <a:pt x="412" y="482"/>
                </a:cubicBezTo>
                <a:cubicBezTo>
                  <a:pt x="406" y="512"/>
                  <a:pt x="406" y="512"/>
                  <a:pt x="406" y="512"/>
                </a:cubicBezTo>
                <a:cubicBezTo>
                  <a:pt x="406" y="512"/>
                  <a:pt x="406" y="512"/>
                  <a:pt x="406" y="512"/>
                </a:cubicBezTo>
                <a:cubicBezTo>
                  <a:pt x="406" y="512"/>
                  <a:pt x="406" y="512"/>
                  <a:pt x="406" y="512"/>
                </a:cubicBezTo>
                <a:cubicBezTo>
                  <a:pt x="402" y="536"/>
                  <a:pt x="402" y="536"/>
                  <a:pt x="402" y="536"/>
                </a:cubicBezTo>
                <a:cubicBezTo>
                  <a:pt x="402" y="536"/>
                  <a:pt x="402" y="536"/>
                  <a:pt x="402" y="536"/>
                </a:cubicBezTo>
                <a:cubicBezTo>
                  <a:pt x="400" y="558"/>
                  <a:pt x="396" y="597"/>
                  <a:pt x="390" y="641"/>
                </a:cubicBezTo>
                <a:cubicBezTo>
                  <a:pt x="360" y="801"/>
                  <a:pt x="305" y="894"/>
                  <a:pt x="289" y="919"/>
                </a:cubicBezTo>
                <a:cubicBezTo>
                  <a:pt x="287" y="921"/>
                  <a:pt x="286" y="923"/>
                  <a:pt x="284" y="926"/>
                </a:cubicBezTo>
                <a:cubicBezTo>
                  <a:pt x="284" y="926"/>
                  <a:pt x="284" y="926"/>
                  <a:pt x="284" y="926"/>
                </a:cubicBezTo>
                <a:cubicBezTo>
                  <a:pt x="284" y="926"/>
                  <a:pt x="284" y="926"/>
                  <a:pt x="284" y="926"/>
                </a:cubicBezTo>
                <a:cubicBezTo>
                  <a:pt x="227" y="1010"/>
                  <a:pt x="187" y="1095"/>
                  <a:pt x="187" y="1095"/>
                </a:cubicBezTo>
                <a:cubicBezTo>
                  <a:pt x="0" y="1527"/>
                  <a:pt x="327" y="1661"/>
                  <a:pt x="327" y="1661"/>
                </a:cubicBezTo>
                <a:cubicBezTo>
                  <a:pt x="755" y="1805"/>
                  <a:pt x="1213" y="1416"/>
                  <a:pt x="1213" y="1416"/>
                </a:cubicBezTo>
                <a:cubicBezTo>
                  <a:pt x="1523" y="1112"/>
                  <a:pt x="1889" y="1160"/>
                  <a:pt x="1889" y="1160"/>
                </a:cubicBezTo>
                <a:cubicBezTo>
                  <a:pt x="1975" y="1170"/>
                  <a:pt x="2109" y="1154"/>
                  <a:pt x="2109" y="1154"/>
                </a:cubicBezTo>
                <a:cubicBezTo>
                  <a:pt x="2718" y="1063"/>
                  <a:pt x="2634" y="503"/>
                  <a:pt x="2634" y="503"/>
                </a:cubicBezTo>
                <a:cubicBezTo>
                  <a:pt x="2571" y="58"/>
                  <a:pt x="2059" y="133"/>
                  <a:pt x="2059" y="133"/>
                </a:cubicBezTo>
                <a:close/>
              </a:path>
            </a:pathLst>
          </a:custGeom>
          <a:gradFill flip="none" rotWithShape="1">
            <a:gsLst>
              <a:gs pos="0">
                <a:srgbClr val="CCD6E6">
                  <a:alpha val="48000"/>
                </a:srgbClr>
              </a:gs>
              <a:gs pos="100000">
                <a:srgbClr val="EBEFF5">
                  <a:alpha val="0"/>
                </a:srgbClr>
              </a:gs>
            </a:gsLst>
            <a:lin ang="18600000" scaled="0"/>
            <a:tileRect/>
          </a:gradFill>
          <a:ln>
            <a:noFill/>
          </a:ln>
        </p:spPr>
        <p:txBody>
          <a:bodyPr vert="horz" wrap="square" lIns="68580" tIns="34290" rIns="68580" bIns="34290" numCol="1" anchor="t" anchorCtr="0" compatLnSpc="1">
            <a:prstTxWarp prst="textNoShape">
              <a:avLst/>
            </a:prstTxWarp>
          </a:bodyPr>
          <a:lstStyle/>
          <a:p>
            <a:endParaRPr lang="en-IN" sz="1200" dirty="0"/>
          </a:p>
        </p:txBody>
      </p:sp>
      <p:sp>
        <p:nvSpPr>
          <p:cNvPr id="61" name="Oval 60">
            <a:extLst>
              <a:ext uri="{FF2B5EF4-FFF2-40B4-BE49-F238E27FC236}">
                <a16:creationId xmlns:a16="http://schemas.microsoft.com/office/drawing/2014/main" id="{9A149F61-E1A6-484C-917D-BA79D82DC519}"/>
              </a:ext>
            </a:extLst>
          </p:cNvPr>
          <p:cNvSpPr/>
          <p:nvPr/>
        </p:nvSpPr>
        <p:spPr>
          <a:xfrm>
            <a:off x="491479" y="1784620"/>
            <a:ext cx="477014" cy="477014"/>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grpSp>
        <p:nvGrpSpPr>
          <p:cNvPr id="69" name="Group 68">
            <a:extLst>
              <a:ext uri="{FF2B5EF4-FFF2-40B4-BE49-F238E27FC236}">
                <a16:creationId xmlns:a16="http://schemas.microsoft.com/office/drawing/2014/main" id="{50F23028-4502-450C-BCE7-FA87E18C00A4}"/>
              </a:ext>
            </a:extLst>
          </p:cNvPr>
          <p:cNvGrpSpPr/>
          <p:nvPr/>
        </p:nvGrpSpPr>
        <p:grpSpPr>
          <a:xfrm>
            <a:off x="6869137" y="2847698"/>
            <a:ext cx="880443" cy="878757"/>
            <a:chOff x="9254099" y="3796931"/>
            <a:chExt cx="941974" cy="940170"/>
          </a:xfrm>
        </p:grpSpPr>
        <p:sp>
          <p:nvSpPr>
            <p:cNvPr id="70" name="Oval 46">
              <a:extLst>
                <a:ext uri="{FF2B5EF4-FFF2-40B4-BE49-F238E27FC236}">
                  <a16:creationId xmlns:a16="http://schemas.microsoft.com/office/drawing/2014/main" id="{E04F5BDB-97E0-4461-84FC-F4B278E221FA}"/>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1" name="Oval 47">
              <a:extLst>
                <a:ext uri="{FF2B5EF4-FFF2-40B4-BE49-F238E27FC236}">
                  <a16:creationId xmlns:a16="http://schemas.microsoft.com/office/drawing/2014/main" id="{A24710CF-B5CC-48DB-9EE4-4D7BD14BB5B4}"/>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2" name="Oval 48">
              <a:extLst>
                <a:ext uri="{FF2B5EF4-FFF2-40B4-BE49-F238E27FC236}">
                  <a16:creationId xmlns:a16="http://schemas.microsoft.com/office/drawing/2014/main" id="{4A752896-8A8D-4F02-BDC3-FB4DC5E4CEBA}"/>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3" name="Oval 49">
              <a:extLst>
                <a:ext uri="{FF2B5EF4-FFF2-40B4-BE49-F238E27FC236}">
                  <a16:creationId xmlns:a16="http://schemas.microsoft.com/office/drawing/2014/main" id="{A3F85F59-1695-490D-BE19-45A08A1B2B1C}"/>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4" name="Oval 50">
              <a:extLst>
                <a:ext uri="{FF2B5EF4-FFF2-40B4-BE49-F238E27FC236}">
                  <a16:creationId xmlns:a16="http://schemas.microsoft.com/office/drawing/2014/main" id="{54ED9A5F-56B1-4599-B71F-4AD2508ECAF6}"/>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5" name="Oval 51">
              <a:extLst>
                <a:ext uri="{FF2B5EF4-FFF2-40B4-BE49-F238E27FC236}">
                  <a16:creationId xmlns:a16="http://schemas.microsoft.com/office/drawing/2014/main" id="{38E97EB5-701D-47AE-A1BC-FA2E77EB112B}"/>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6" name="Oval 52">
              <a:extLst>
                <a:ext uri="{FF2B5EF4-FFF2-40B4-BE49-F238E27FC236}">
                  <a16:creationId xmlns:a16="http://schemas.microsoft.com/office/drawing/2014/main" id="{5DF17594-B6F6-44CD-A145-2019DFD6591C}"/>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7" name="Oval 53">
              <a:extLst>
                <a:ext uri="{FF2B5EF4-FFF2-40B4-BE49-F238E27FC236}">
                  <a16:creationId xmlns:a16="http://schemas.microsoft.com/office/drawing/2014/main" id="{A58DB2FE-F3DF-4DA8-B112-66E1D02448BC}"/>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8" name="Oval 54">
              <a:extLst>
                <a:ext uri="{FF2B5EF4-FFF2-40B4-BE49-F238E27FC236}">
                  <a16:creationId xmlns:a16="http://schemas.microsoft.com/office/drawing/2014/main" id="{F69E8C22-5B6B-416E-B13B-0C81AC8270C0}"/>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
        <p:nvSpPr>
          <p:cNvPr id="81" name="Freeform 45">
            <a:extLst>
              <a:ext uri="{FF2B5EF4-FFF2-40B4-BE49-F238E27FC236}">
                <a16:creationId xmlns:a16="http://schemas.microsoft.com/office/drawing/2014/main" id="{A399B2A7-9B02-495E-BA52-48B7C73EF088}"/>
              </a:ext>
            </a:extLst>
          </p:cNvPr>
          <p:cNvSpPr>
            <a:spLocks/>
          </p:cNvSpPr>
          <p:nvPr/>
        </p:nvSpPr>
        <p:spPr bwMode="auto">
          <a:xfrm rot="2360371" flipV="1">
            <a:off x="8342819" y="2962301"/>
            <a:ext cx="337178" cy="34289"/>
          </a:xfrm>
          <a:custGeom>
            <a:avLst/>
            <a:gdLst>
              <a:gd name="T0" fmla="*/ 0 w 170"/>
              <a:gd name="T1" fmla="*/ 17 h 17"/>
              <a:gd name="T2" fmla="*/ 25 w 170"/>
              <a:gd name="T3" fmla="*/ 0 h 17"/>
              <a:gd name="T4" fmla="*/ 49 w 170"/>
              <a:gd name="T5" fmla="*/ 17 h 17"/>
              <a:gd name="T6" fmla="*/ 73 w 170"/>
              <a:gd name="T7" fmla="*/ 0 h 17"/>
              <a:gd name="T8" fmla="*/ 97 w 170"/>
              <a:gd name="T9" fmla="*/ 17 h 17"/>
              <a:gd name="T10" fmla="*/ 122 w 170"/>
              <a:gd name="T11" fmla="*/ 0 h 17"/>
              <a:gd name="T12" fmla="*/ 146 w 170"/>
              <a:gd name="T13" fmla="*/ 17 h 17"/>
              <a:gd name="T14" fmla="*/ 170 w 170"/>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
                <a:moveTo>
                  <a:pt x="0" y="17"/>
                </a:moveTo>
                <a:cubicBezTo>
                  <a:pt x="12" y="17"/>
                  <a:pt x="12" y="0"/>
                  <a:pt x="25" y="0"/>
                </a:cubicBezTo>
                <a:cubicBezTo>
                  <a:pt x="37" y="0"/>
                  <a:pt x="37" y="17"/>
                  <a:pt x="49" y="17"/>
                </a:cubicBezTo>
                <a:cubicBezTo>
                  <a:pt x="61" y="17"/>
                  <a:pt x="61" y="0"/>
                  <a:pt x="73" y="0"/>
                </a:cubicBezTo>
                <a:cubicBezTo>
                  <a:pt x="85" y="0"/>
                  <a:pt x="85" y="17"/>
                  <a:pt x="97" y="17"/>
                </a:cubicBezTo>
                <a:cubicBezTo>
                  <a:pt x="110" y="17"/>
                  <a:pt x="110" y="0"/>
                  <a:pt x="122" y="0"/>
                </a:cubicBezTo>
                <a:cubicBezTo>
                  <a:pt x="134" y="0"/>
                  <a:pt x="134" y="17"/>
                  <a:pt x="146" y="17"/>
                </a:cubicBezTo>
                <a:cubicBezTo>
                  <a:pt x="158" y="17"/>
                  <a:pt x="158" y="0"/>
                  <a:pt x="170" y="0"/>
                </a:cubicBezTo>
              </a:path>
            </a:pathLst>
          </a:custGeom>
          <a:noFill/>
          <a:ln w="39688" cap="rnd">
            <a:gradFill>
              <a:gsLst>
                <a:gs pos="0">
                  <a:schemeClr val="accent1">
                    <a:lumMod val="5000"/>
                    <a:lumOff val="95000"/>
                  </a:schemeClr>
                </a:gs>
                <a:gs pos="100000">
                  <a:srgbClr val="D2DAE8"/>
                </a:gs>
              </a:gsLst>
              <a:lin ang="78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6" name="Circle: Hollow 85">
            <a:extLst>
              <a:ext uri="{FF2B5EF4-FFF2-40B4-BE49-F238E27FC236}">
                <a16:creationId xmlns:a16="http://schemas.microsoft.com/office/drawing/2014/main" id="{7C871649-C024-4D89-8584-F4B991244760}"/>
              </a:ext>
            </a:extLst>
          </p:cNvPr>
          <p:cNvSpPr/>
          <p:nvPr/>
        </p:nvSpPr>
        <p:spPr>
          <a:xfrm>
            <a:off x="6033409" y="511537"/>
            <a:ext cx="391109" cy="391109"/>
          </a:xfrm>
          <a:prstGeom prst="donut">
            <a:avLst/>
          </a:prstGeom>
          <a:pattFill prst="pct5">
            <a:fgClr>
              <a:schemeClr val="tx2">
                <a:lumMod val="60000"/>
                <a:lumOff val="40000"/>
              </a:schemeClr>
            </a:fgClr>
            <a:bgClr>
              <a:srgbClr val="FBFBFB"/>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tx1"/>
              </a:solidFill>
            </a:endParaRPr>
          </a:p>
        </p:txBody>
      </p:sp>
      <p:sp>
        <p:nvSpPr>
          <p:cNvPr id="89" name="TextBox 88">
            <a:extLst>
              <a:ext uri="{FF2B5EF4-FFF2-40B4-BE49-F238E27FC236}">
                <a16:creationId xmlns:a16="http://schemas.microsoft.com/office/drawing/2014/main" id="{BD9F51EB-5D51-4F5F-A8B3-CEE9203D4EAA}"/>
              </a:ext>
            </a:extLst>
          </p:cNvPr>
          <p:cNvSpPr txBox="1"/>
          <p:nvPr/>
        </p:nvSpPr>
        <p:spPr>
          <a:xfrm>
            <a:off x="8617513" y="4776788"/>
            <a:ext cx="412292" cy="276999"/>
          </a:xfrm>
          <a:prstGeom prst="rect">
            <a:avLst/>
          </a:prstGeom>
          <a:noFill/>
        </p:spPr>
        <p:txBody>
          <a:bodyPr vert="horz" wrap="none" rtlCol="0">
            <a:spAutoFit/>
          </a:bodyPr>
          <a:lstStyle/>
          <a:p>
            <a:r>
              <a:rPr lang="en-IN" sz="1200" b="1" i="1" spc="225" dirty="0">
                <a:solidFill>
                  <a:schemeClr val="bg1">
                    <a:lumMod val="85000"/>
                  </a:schemeClr>
                </a:solidFill>
                <a:latin typeface="Arial" panose="020B0604020202020204" pitchFamily="34" charset="0"/>
                <a:cs typeface="Arial" panose="020B0604020202020204" pitchFamily="34" charset="0"/>
              </a:rPr>
              <a:t>11</a:t>
            </a:r>
          </a:p>
        </p:txBody>
      </p:sp>
      <p:pic>
        <p:nvPicPr>
          <p:cNvPr id="4" name="Picture 3">
            <a:extLst>
              <a:ext uri="{FF2B5EF4-FFF2-40B4-BE49-F238E27FC236}">
                <a16:creationId xmlns:a16="http://schemas.microsoft.com/office/drawing/2014/main" id="{FC2169D6-761A-2EC2-3DA9-82D172F8A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000" y="396663"/>
            <a:ext cx="7759866" cy="4167107"/>
          </a:xfrm>
          <a:prstGeom prst="rect">
            <a:avLst/>
          </a:prstGeom>
        </p:spPr>
      </p:pic>
      <p:sp>
        <p:nvSpPr>
          <p:cNvPr id="9" name="Rectangle 8">
            <a:extLst>
              <a:ext uri="{FF2B5EF4-FFF2-40B4-BE49-F238E27FC236}">
                <a16:creationId xmlns:a16="http://schemas.microsoft.com/office/drawing/2014/main" id="{7ADBBEA1-5275-836E-1844-30A3BF91B7BD}"/>
              </a:ext>
            </a:extLst>
          </p:cNvPr>
          <p:cNvSpPr/>
          <p:nvPr/>
        </p:nvSpPr>
        <p:spPr>
          <a:xfrm>
            <a:off x="1" y="0"/>
            <a:ext cx="9143999" cy="5143500"/>
          </a:xfrm>
          <a:prstGeom prst="rect">
            <a:avLst/>
          </a:prstGeom>
          <a:solidFill>
            <a:schemeClr val="bg1">
              <a:alpha val="85000"/>
            </a:schemeClr>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t>
            </a:r>
          </a:p>
        </p:txBody>
      </p:sp>
      <p:sp>
        <p:nvSpPr>
          <p:cNvPr id="10" name="Freeform 34">
            <a:extLst>
              <a:ext uri="{FF2B5EF4-FFF2-40B4-BE49-F238E27FC236}">
                <a16:creationId xmlns:a16="http://schemas.microsoft.com/office/drawing/2014/main" id="{D8B3DEDE-A194-C14D-A20A-A66BB49B4FBC}"/>
              </a:ext>
            </a:extLst>
          </p:cNvPr>
          <p:cNvSpPr>
            <a:spLocks/>
          </p:cNvSpPr>
          <p:nvPr/>
        </p:nvSpPr>
        <p:spPr bwMode="auto">
          <a:xfrm rot="1054810">
            <a:off x="-201554" y="132928"/>
            <a:ext cx="6442875" cy="5239850"/>
          </a:xfrm>
          <a:custGeom>
            <a:avLst/>
            <a:gdLst>
              <a:gd name="T0" fmla="*/ 2059 w 2718"/>
              <a:gd name="T1" fmla="*/ 133 h 1805"/>
              <a:gd name="T2" fmla="*/ 1332 w 2718"/>
              <a:gd name="T3" fmla="*/ 77 h 1805"/>
              <a:gd name="T4" fmla="*/ 935 w 2718"/>
              <a:gd name="T5" fmla="*/ 15 h 1805"/>
              <a:gd name="T6" fmla="*/ 412 w 2718"/>
              <a:gd name="T7" fmla="*/ 482 h 1805"/>
              <a:gd name="T8" fmla="*/ 406 w 2718"/>
              <a:gd name="T9" fmla="*/ 512 h 1805"/>
              <a:gd name="T10" fmla="*/ 406 w 2718"/>
              <a:gd name="T11" fmla="*/ 512 h 1805"/>
              <a:gd name="T12" fmla="*/ 406 w 2718"/>
              <a:gd name="T13" fmla="*/ 512 h 1805"/>
              <a:gd name="T14" fmla="*/ 402 w 2718"/>
              <a:gd name="T15" fmla="*/ 536 h 1805"/>
              <a:gd name="T16" fmla="*/ 402 w 2718"/>
              <a:gd name="T17" fmla="*/ 536 h 1805"/>
              <a:gd name="T18" fmla="*/ 390 w 2718"/>
              <a:gd name="T19" fmla="*/ 641 h 1805"/>
              <a:gd name="T20" fmla="*/ 289 w 2718"/>
              <a:gd name="T21" fmla="*/ 919 h 1805"/>
              <a:gd name="T22" fmla="*/ 284 w 2718"/>
              <a:gd name="T23" fmla="*/ 926 h 1805"/>
              <a:gd name="T24" fmla="*/ 284 w 2718"/>
              <a:gd name="T25" fmla="*/ 926 h 1805"/>
              <a:gd name="T26" fmla="*/ 284 w 2718"/>
              <a:gd name="T27" fmla="*/ 926 h 1805"/>
              <a:gd name="T28" fmla="*/ 187 w 2718"/>
              <a:gd name="T29" fmla="*/ 1095 h 1805"/>
              <a:gd name="T30" fmla="*/ 327 w 2718"/>
              <a:gd name="T31" fmla="*/ 1661 h 1805"/>
              <a:gd name="T32" fmla="*/ 1213 w 2718"/>
              <a:gd name="T33" fmla="*/ 1416 h 1805"/>
              <a:gd name="T34" fmla="*/ 1889 w 2718"/>
              <a:gd name="T35" fmla="*/ 1160 h 1805"/>
              <a:gd name="T36" fmla="*/ 2109 w 2718"/>
              <a:gd name="T37" fmla="*/ 1154 h 1805"/>
              <a:gd name="T38" fmla="*/ 2634 w 2718"/>
              <a:gd name="T39" fmla="*/ 503 h 1805"/>
              <a:gd name="T40" fmla="*/ 2059 w 2718"/>
              <a:gd name="T41" fmla="*/ 133 h 1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8" h="1805">
                <a:moveTo>
                  <a:pt x="2059" y="133"/>
                </a:moveTo>
                <a:cubicBezTo>
                  <a:pt x="1643" y="199"/>
                  <a:pt x="1332" y="77"/>
                  <a:pt x="1332" y="77"/>
                </a:cubicBezTo>
                <a:cubicBezTo>
                  <a:pt x="1078" y="0"/>
                  <a:pt x="935" y="15"/>
                  <a:pt x="935" y="15"/>
                </a:cubicBezTo>
                <a:cubicBezTo>
                  <a:pt x="563" y="43"/>
                  <a:pt x="441" y="375"/>
                  <a:pt x="412" y="482"/>
                </a:cubicBezTo>
                <a:cubicBezTo>
                  <a:pt x="406" y="512"/>
                  <a:pt x="406" y="512"/>
                  <a:pt x="406" y="512"/>
                </a:cubicBezTo>
                <a:cubicBezTo>
                  <a:pt x="406" y="512"/>
                  <a:pt x="406" y="512"/>
                  <a:pt x="406" y="512"/>
                </a:cubicBezTo>
                <a:cubicBezTo>
                  <a:pt x="406" y="512"/>
                  <a:pt x="406" y="512"/>
                  <a:pt x="406" y="512"/>
                </a:cubicBezTo>
                <a:cubicBezTo>
                  <a:pt x="402" y="536"/>
                  <a:pt x="402" y="536"/>
                  <a:pt x="402" y="536"/>
                </a:cubicBezTo>
                <a:cubicBezTo>
                  <a:pt x="402" y="536"/>
                  <a:pt x="402" y="536"/>
                  <a:pt x="402" y="536"/>
                </a:cubicBezTo>
                <a:cubicBezTo>
                  <a:pt x="400" y="558"/>
                  <a:pt x="396" y="597"/>
                  <a:pt x="390" y="641"/>
                </a:cubicBezTo>
                <a:cubicBezTo>
                  <a:pt x="360" y="801"/>
                  <a:pt x="305" y="894"/>
                  <a:pt x="289" y="919"/>
                </a:cubicBezTo>
                <a:cubicBezTo>
                  <a:pt x="287" y="921"/>
                  <a:pt x="286" y="923"/>
                  <a:pt x="284" y="926"/>
                </a:cubicBezTo>
                <a:cubicBezTo>
                  <a:pt x="284" y="926"/>
                  <a:pt x="284" y="926"/>
                  <a:pt x="284" y="926"/>
                </a:cubicBezTo>
                <a:cubicBezTo>
                  <a:pt x="284" y="926"/>
                  <a:pt x="284" y="926"/>
                  <a:pt x="284" y="926"/>
                </a:cubicBezTo>
                <a:cubicBezTo>
                  <a:pt x="227" y="1010"/>
                  <a:pt x="187" y="1095"/>
                  <a:pt x="187" y="1095"/>
                </a:cubicBezTo>
                <a:cubicBezTo>
                  <a:pt x="0" y="1527"/>
                  <a:pt x="327" y="1661"/>
                  <a:pt x="327" y="1661"/>
                </a:cubicBezTo>
                <a:cubicBezTo>
                  <a:pt x="755" y="1805"/>
                  <a:pt x="1213" y="1416"/>
                  <a:pt x="1213" y="1416"/>
                </a:cubicBezTo>
                <a:cubicBezTo>
                  <a:pt x="1523" y="1112"/>
                  <a:pt x="1889" y="1160"/>
                  <a:pt x="1889" y="1160"/>
                </a:cubicBezTo>
                <a:cubicBezTo>
                  <a:pt x="1975" y="1170"/>
                  <a:pt x="2109" y="1154"/>
                  <a:pt x="2109" y="1154"/>
                </a:cubicBezTo>
                <a:cubicBezTo>
                  <a:pt x="2718" y="1063"/>
                  <a:pt x="2634" y="503"/>
                  <a:pt x="2634" y="503"/>
                </a:cubicBezTo>
                <a:cubicBezTo>
                  <a:pt x="2571" y="58"/>
                  <a:pt x="2059" y="133"/>
                  <a:pt x="2059" y="133"/>
                </a:cubicBezTo>
                <a:close/>
              </a:path>
            </a:pathLst>
          </a:custGeom>
          <a:gradFill flip="none" rotWithShape="1">
            <a:gsLst>
              <a:gs pos="0">
                <a:srgbClr val="CCD6E6">
                  <a:alpha val="48000"/>
                </a:srgbClr>
              </a:gs>
              <a:gs pos="100000">
                <a:srgbClr val="EBEFF5">
                  <a:alpha val="0"/>
                </a:srgbClr>
              </a:gs>
            </a:gsLst>
            <a:lin ang="18600000" scaled="0"/>
            <a:tileRect/>
          </a:gradFill>
          <a:ln>
            <a:noFill/>
          </a:ln>
        </p:spPr>
        <p:txBody>
          <a:bodyPr vert="horz" wrap="square" lIns="68580" tIns="34290" rIns="68580" bIns="34290" numCol="1" anchor="t" anchorCtr="0" compatLnSpc="1">
            <a:prstTxWarp prst="textNoShape">
              <a:avLst/>
            </a:prstTxWarp>
          </a:bodyPr>
          <a:lstStyle/>
          <a:p>
            <a:endParaRPr lang="en-IN" sz="1200" dirty="0"/>
          </a:p>
        </p:txBody>
      </p:sp>
      <p:pic>
        <p:nvPicPr>
          <p:cNvPr id="12" name="Graphic 11" descr="Email">
            <a:extLst>
              <a:ext uri="{FF2B5EF4-FFF2-40B4-BE49-F238E27FC236}">
                <a16:creationId xmlns:a16="http://schemas.microsoft.com/office/drawing/2014/main" id="{9A7E3560-514E-96BE-08CB-FF55EDD6EE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989" y="3893220"/>
            <a:ext cx="380642" cy="282415"/>
          </a:xfrm>
          <a:prstGeom prst="rect">
            <a:avLst/>
          </a:prstGeom>
        </p:spPr>
      </p:pic>
      <p:pic>
        <p:nvPicPr>
          <p:cNvPr id="13" name="Graphic 12" descr="Telephone">
            <a:extLst>
              <a:ext uri="{FF2B5EF4-FFF2-40B4-BE49-F238E27FC236}">
                <a16:creationId xmlns:a16="http://schemas.microsoft.com/office/drawing/2014/main" id="{4CFF7C4B-7301-A65D-5F07-5846ADCD99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3232" y="4232712"/>
            <a:ext cx="381838" cy="255365"/>
          </a:xfrm>
          <a:prstGeom prst="rect">
            <a:avLst/>
          </a:prstGeom>
        </p:spPr>
      </p:pic>
      <p:pic>
        <p:nvPicPr>
          <p:cNvPr id="14" name="Picture 13">
            <a:extLst>
              <a:ext uri="{FF2B5EF4-FFF2-40B4-BE49-F238E27FC236}">
                <a16:creationId xmlns:a16="http://schemas.microsoft.com/office/drawing/2014/main" id="{BB48F123-7414-CABC-4985-87E0C22EF4E0}"/>
              </a:ext>
            </a:extLst>
          </p:cNvPr>
          <p:cNvPicPr>
            <a:picLocks noChangeAspect="1"/>
          </p:cNvPicPr>
          <p:nvPr/>
        </p:nvPicPr>
        <p:blipFill>
          <a:blip r:embed="rId7"/>
          <a:stretch>
            <a:fillRect/>
          </a:stretch>
        </p:blipFill>
        <p:spPr>
          <a:xfrm>
            <a:off x="4314865" y="2663128"/>
            <a:ext cx="459656" cy="282416"/>
          </a:xfrm>
          <a:prstGeom prst="rect">
            <a:avLst/>
          </a:prstGeom>
        </p:spPr>
      </p:pic>
      <p:sp>
        <p:nvSpPr>
          <p:cNvPr id="15" name="TextBox 14">
            <a:extLst>
              <a:ext uri="{FF2B5EF4-FFF2-40B4-BE49-F238E27FC236}">
                <a16:creationId xmlns:a16="http://schemas.microsoft.com/office/drawing/2014/main" id="{01D2D1B0-DF15-B1DA-A1F6-08712CBF2A30}"/>
              </a:ext>
            </a:extLst>
          </p:cNvPr>
          <p:cNvSpPr txBox="1"/>
          <p:nvPr/>
        </p:nvSpPr>
        <p:spPr>
          <a:xfrm>
            <a:off x="575070" y="3966681"/>
            <a:ext cx="1900444" cy="253916"/>
          </a:xfrm>
          <a:prstGeom prst="rect">
            <a:avLst/>
          </a:prstGeom>
          <a:noFill/>
        </p:spPr>
        <p:txBody>
          <a:bodyPr wrap="square" rtlCol="0">
            <a:spAutoFit/>
          </a:bodyPr>
          <a:lstStyle/>
          <a:p>
            <a:pPr algn="ctr"/>
            <a:r>
              <a:rPr lang="en-GB" sz="1050" i="1" dirty="0"/>
              <a:t>cc.nnanatu@soton.ac.uk </a:t>
            </a:r>
          </a:p>
        </p:txBody>
      </p:sp>
      <p:sp>
        <p:nvSpPr>
          <p:cNvPr id="17" name="TextBox 16">
            <a:extLst>
              <a:ext uri="{FF2B5EF4-FFF2-40B4-BE49-F238E27FC236}">
                <a16:creationId xmlns:a16="http://schemas.microsoft.com/office/drawing/2014/main" id="{AC1DD625-A965-48F4-0B17-ADB13DD63D7C}"/>
              </a:ext>
            </a:extLst>
          </p:cNvPr>
          <p:cNvSpPr txBox="1"/>
          <p:nvPr/>
        </p:nvSpPr>
        <p:spPr>
          <a:xfrm>
            <a:off x="419580" y="4231202"/>
            <a:ext cx="1460779" cy="253916"/>
          </a:xfrm>
          <a:prstGeom prst="rect">
            <a:avLst/>
          </a:prstGeom>
          <a:noFill/>
        </p:spPr>
        <p:txBody>
          <a:bodyPr wrap="square" rtlCol="0">
            <a:spAutoFit/>
          </a:bodyPr>
          <a:lstStyle/>
          <a:p>
            <a:pPr algn="ctr"/>
            <a:r>
              <a:rPr lang="en-GB" sz="1050" dirty="0"/>
              <a:t>+447802451682</a:t>
            </a:r>
          </a:p>
        </p:txBody>
      </p:sp>
      <p:grpSp>
        <p:nvGrpSpPr>
          <p:cNvPr id="18" name="Group 17">
            <a:extLst>
              <a:ext uri="{FF2B5EF4-FFF2-40B4-BE49-F238E27FC236}">
                <a16:creationId xmlns:a16="http://schemas.microsoft.com/office/drawing/2014/main" id="{A5A37DC9-84E8-C05C-697F-CEADFF5B7BBC}"/>
              </a:ext>
            </a:extLst>
          </p:cNvPr>
          <p:cNvGrpSpPr/>
          <p:nvPr/>
        </p:nvGrpSpPr>
        <p:grpSpPr>
          <a:xfrm>
            <a:off x="7960673" y="2132372"/>
            <a:ext cx="880443" cy="878757"/>
            <a:chOff x="9254099" y="3796931"/>
            <a:chExt cx="941974" cy="940170"/>
          </a:xfrm>
        </p:grpSpPr>
        <p:sp>
          <p:nvSpPr>
            <p:cNvPr id="19" name="Oval 46">
              <a:extLst>
                <a:ext uri="{FF2B5EF4-FFF2-40B4-BE49-F238E27FC236}">
                  <a16:creationId xmlns:a16="http://schemas.microsoft.com/office/drawing/2014/main" id="{FCED334E-452D-6A79-D4BA-0A033CF1826D}"/>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0" name="Oval 47">
              <a:extLst>
                <a:ext uri="{FF2B5EF4-FFF2-40B4-BE49-F238E27FC236}">
                  <a16:creationId xmlns:a16="http://schemas.microsoft.com/office/drawing/2014/main" id="{10E11700-CA90-BA8B-B6F1-CD93B1871DE6}"/>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1" name="Oval 48">
              <a:extLst>
                <a:ext uri="{FF2B5EF4-FFF2-40B4-BE49-F238E27FC236}">
                  <a16:creationId xmlns:a16="http://schemas.microsoft.com/office/drawing/2014/main" id="{05497E7F-ED50-D9DA-7899-78A64DBCE7B2}"/>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2" name="Oval 49">
              <a:extLst>
                <a:ext uri="{FF2B5EF4-FFF2-40B4-BE49-F238E27FC236}">
                  <a16:creationId xmlns:a16="http://schemas.microsoft.com/office/drawing/2014/main" id="{E3B5F7F0-1021-23F4-3BDE-31F2968E188A}"/>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3" name="Oval 50">
              <a:extLst>
                <a:ext uri="{FF2B5EF4-FFF2-40B4-BE49-F238E27FC236}">
                  <a16:creationId xmlns:a16="http://schemas.microsoft.com/office/drawing/2014/main" id="{3552D7F3-7F03-C29E-E08E-D6A64806F89C}"/>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4" name="Oval 51">
              <a:extLst>
                <a:ext uri="{FF2B5EF4-FFF2-40B4-BE49-F238E27FC236}">
                  <a16:creationId xmlns:a16="http://schemas.microsoft.com/office/drawing/2014/main" id="{D6B1E87B-CC3F-3AB2-CB88-B0A0095AB969}"/>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5" name="Oval 52">
              <a:extLst>
                <a:ext uri="{FF2B5EF4-FFF2-40B4-BE49-F238E27FC236}">
                  <a16:creationId xmlns:a16="http://schemas.microsoft.com/office/drawing/2014/main" id="{3C585B29-5603-FC36-5DE5-3107731EDF64}"/>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6" name="Oval 53">
              <a:extLst>
                <a:ext uri="{FF2B5EF4-FFF2-40B4-BE49-F238E27FC236}">
                  <a16:creationId xmlns:a16="http://schemas.microsoft.com/office/drawing/2014/main" id="{6FE5B855-A004-566E-42B2-8B0C389D03E4}"/>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7" name="Oval 54">
              <a:extLst>
                <a:ext uri="{FF2B5EF4-FFF2-40B4-BE49-F238E27FC236}">
                  <a16:creationId xmlns:a16="http://schemas.microsoft.com/office/drawing/2014/main" id="{D3B0B97F-DCC8-2832-C5D8-747403FE9F68}"/>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
        <p:nvSpPr>
          <p:cNvPr id="28" name="TextBox 9">
            <a:extLst>
              <a:ext uri="{FF2B5EF4-FFF2-40B4-BE49-F238E27FC236}">
                <a16:creationId xmlns:a16="http://schemas.microsoft.com/office/drawing/2014/main" id="{20E9580F-347B-5253-6950-50CB0BDEEF9A}"/>
              </a:ext>
            </a:extLst>
          </p:cNvPr>
          <p:cNvSpPr txBox="1">
            <a:spLocks noChangeArrowheads="1"/>
          </p:cNvSpPr>
          <p:nvPr/>
        </p:nvSpPr>
        <p:spPr bwMode="auto">
          <a:xfrm>
            <a:off x="4393516" y="2994926"/>
            <a:ext cx="2143125" cy="334707"/>
          </a:xfrm>
          <a:prstGeom prst="rect">
            <a:avLst/>
          </a:prstGeom>
          <a:noFill/>
          <a:ln w="9525">
            <a:noFill/>
            <a:miter lim="800000"/>
            <a:headEnd/>
            <a:tailEnd/>
          </a:ln>
        </p:spPr>
        <p:txBody>
          <a:bodyPr wrap="square">
            <a:spAutoFit/>
          </a:bodyPr>
          <a:lstStyle/>
          <a:p>
            <a:pPr algn="ctr" defTabSz="685800">
              <a:buClrTx/>
              <a:defRPr/>
            </a:pPr>
            <a:r>
              <a:rPr lang="en-GB" sz="1575" kern="1200" dirty="0">
                <a:solidFill>
                  <a:prstClr val="black"/>
                </a:solidFill>
                <a:latin typeface="Gill Sans MT" pitchFamily="34" charset="0"/>
                <a:ea typeface="+mn-ea"/>
                <a:cs typeface="+mn-cs"/>
              </a:rPr>
              <a:t>www.worldpop.org</a:t>
            </a:r>
            <a:endParaRPr lang="en-US" sz="1575" kern="1200" dirty="0">
              <a:solidFill>
                <a:prstClr val="black"/>
              </a:solidFill>
              <a:latin typeface="Gill Sans MT" pitchFamily="34" charset="0"/>
              <a:ea typeface="+mn-ea"/>
              <a:cs typeface="+mn-cs"/>
            </a:endParaRPr>
          </a:p>
        </p:txBody>
      </p:sp>
      <p:sp>
        <p:nvSpPr>
          <p:cNvPr id="29" name="TextBox 9">
            <a:extLst>
              <a:ext uri="{FF2B5EF4-FFF2-40B4-BE49-F238E27FC236}">
                <a16:creationId xmlns:a16="http://schemas.microsoft.com/office/drawing/2014/main" id="{685F4170-C546-0C1A-C89E-56919977340F}"/>
              </a:ext>
            </a:extLst>
          </p:cNvPr>
          <p:cNvSpPr txBox="1">
            <a:spLocks noChangeArrowheads="1"/>
          </p:cNvSpPr>
          <p:nvPr/>
        </p:nvSpPr>
        <p:spPr bwMode="auto">
          <a:xfrm>
            <a:off x="4699835" y="2582076"/>
            <a:ext cx="2143125" cy="323165"/>
          </a:xfrm>
          <a:prstGeom prst="rect">
            <a:avLst/>
          </a:prstGeom>
          <a:noFill/>
          <a:ln w="9525">
            <a:noFill/>
            <a:miter lim="800000"/>
            <a:headEnd/>
            <a:tailEnd/>
          </a:ln>
        </p:spPr>
        <p:txBody>
          <a:bodyPr wrap="square">
            <a:spAutoFit/>
          </a:bodyPr>
          <a:lstStyle/>
          <a:p>
            <a:pPr defTabSz="685800">
              <a:buClrTx/>
              <a:defRPr/>
            </a:pPr>
            <a:r>
              <a:rPr lang="en-GB" sz="1500" kern="1200" dirty="0">
                <a:solidFill>
                  <a:prstClr val="black"/>
                </a:solidFill>
                <a:latin typeface="Gill Sans MT" pitchFamily="34" charset="0"/>
                <a:ea typeface="+mn-ea"/>
                <a:cs typeface="+mn-cs"/>
              </a:rPr>
              <a:t>@WorldPopProject</a:t>
            </a:r>
            <a:endParaRPr lang="en-US" sz="1500" kern="1200" dirty="0">
              <a:solidFill>
                <a:prstClr val="black"/>
              </a:solidFill>
              <a:latin typeface="Gill Sans MT" pitchFamily="34" charset="0"/>
              <a:ea typeface="+mn-ea"/>
              <a:cs typeface="+mn-cs"/>
            </a:endParaRPr>
          </a:p>
        </p:txBody>
      </p:sp>
      <p:pic>
        <p:nvPicPr>
          <p:cNvPr id="30" name="Picture 29">
            <a:extLst>
              <a:ext uri="{FF2B5EF4-FFF2-40B4-BE49-F238E27FC236}">
                <a16:creationId xmlns:a16="http://schemas.microsoft.com/office/drawing/2014/main" id="{6342B3B6-CD14-A1F4-81E0-5413A3B9216B}"/>
              </a:ext>
            </a:extLst>
          </p:cNvPr>
          <p:cNvPicPr>
            <a:picLocks noChangeAspect="1"/>
          </p:cNvPicPr>
          <p:nvPr/>
        </p:nvPicPr>
        <p:blipFill>
          <a:blip r:embed="rId7"/>
          <a:stretch>
            <a:fillRect/>
          </a:stretch>
        </p:blipFill>
        <p:spPr>
          <a:xfrm>
            <a:off x="134868" y="4604412"/>
            <a:ext cx="459656" cy="282416"/>
          </a:xfrm>
          <a:prstGeom prst="rect">
            <a:avLst/>
          </a:prstGeom>
        </p:spPr>
      </p:pic>
      <p:sp>
        <p:nvSpPr>
          <p:cNvPr id="31" name="TextBox 9">
            <a:extLst>
              <a:ext uri="{FF2B5EF4-FFF2-40B4-BE49-F238E27FC236}">
                <a16:creationId xmlns:a16="http://schemas.microsoft.com/office/drawing/2014/main" id="{C2238C32-4B70-74EE-4BE4-E71D901B417A}"/>
              </a:ext>
            </a:extLst>
          </p:cNvPr>
          <p:cNvSpPr txBox="1">
            <a:spLocks noChangeArrowheads="1"/>
          </p:cNvSpPr>
          <p:nvPr/>
        </p:nvSpPr>
        <p:spPr bwMode="auto">
          <a:xfrm>
            <a:off x="525259" y="4569150"/>
            <a:ext cx="2143125" cy="323165"/>
          </a:xfrm>
          <a:prstGeom prst="rect">
            <a:avLst/>
          </a:prstGeom>
          <a:noFill/>
          <a:ln w="9525">
            <a:noFill/>
            <a:miter lim="800000"/>
            <a:headEnd/>
            <a:tailEnd/>
          </a:ln>
        </p:spPr>
        <p:txBody>
          <a:bodyPr wrap="square">
            <a:spAutoFit/>
          </a:bodyPr>
          <a:lstStyle/>
          <a:p>
            <a:pPr defTabSz="685800">
              <a:buClrTx/>
              <a:defRPr/>
            </a:pPr>
            <a:r>
              <a:rPr lang="en-GB" sz="1500" kern="1200" dirty="0">
                <a:solidFill>
                  <a:prstClr val="black"/>
                </a:solidFill>
                <a:latin typeface="Gill Sans MT" pitchFamily="34" charset="0"/>
                <a:ea typeface="+mn-ea"/>
                <a:cs typeface="+mn-cs"/>
              </a:rPr>
              <a:t>@</a:t>
            </a:r>
            <a:r>
              <a:rPr lang="en-GB" sz="1500" dirty="0" err="1">
                <a:solidFill>
                  <a:prstClr val="black"/>
                </a:solidFill>
                <a:latin typeface="Gill Sans MT" pitchFamily="34" charset="0"/>
              </a:rPr>
              <a:t>ChibuzorNnanatu</a:t>
            </a:r>
            <a:endParaRPr lang="en-US" sz="1500" kern="1200" dirty="0">
              <a:solidFill>
                <a:prstClr val="black"/>
              </a:solidFill>
              <a:latin typeface="Gill Sans MT" pitchFamily="34" charset="0"/>
              <a:ea typeface="+mn-ea"/>
              <a:cs typeface="+mn-cs"/>
            </a:endParaRPr>
          </a:p>
        </p:txBody>
      </p:sp>
    </p:spTree>
    <p:extLst>
      <p:ext uri="{BB962C8B-B14F-4D97-AF65-F5344CB8AC3E}">
        <p14:creationId xmlns:p14="http://schemas.microsoft.com/office/powerpoint/2010/main" val="682943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613">
        <p159:morph option="byObject"/>
      </p:transition>
    </mc:Choice>
    <mc:Fallback xmlns="">
      <p:transition spd="slow" advTm="1261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1784" y="1429555"/>
            <a:ext cx="4245117" cy="288699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311700" y="163575"/>
            <a:ext cx="8520600" cy="572700"/>
          </a:xfrm>
        </p:spPr>
        <p:txBody>
          <a:bodyPr>
            <a:noAutofit/>
          </a:bodyPr>
          <a:lstStyle/>
          <a:p>
            <a:pPr algn="l"/>
            <a:r>
              <a:rPr lang="en-GB" sz="3000" dirty="0">
                <a:latin typeface="Arial Nova Light" panose="020B0304020202020204" pitchFamily="34" charset="0"/>
              </a:rPr>
              <a:t>Top-down: How can we go from aggregated counts to gridded surfaces?</a:t>
            </a:r>
          </a:p>
        </p:txBody>
      </p:sp>
      <p:pic>
        <p:nvPicPr>
          <p:cNvPr id="4" name="Picture 3"/>
          <p:cNvPicPr>
            <a:picLocks noChangeAspect="1"/>
          </p:cNvPicPr>
          <p:nvPr/>
        </p:nvPicPr>
        <p:blipFill>
          <a:blip r:embed="rId4"/>
          <a:stretch>
            <a:fillRect/>
          </a:stretch>
        </p:blipFill>
        <p:spPr>
          <a:xfrm>
            <a:off x="4932609" y="1429555"/>
            <a:ext cx="4011781" cy="2886990"/>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3877501" y="2625562"/>
            <a:ext cx="1674254" cy="425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7" name="Picture 6"/>
          <p:cNvPicPr>
            <a:picLocks noChangeAspect="1"/>
          </p:cNvPicPr>
          <p:nvPr/>
        </p:nvPicPr>
        <p:blipFill>
          <a:blip r:embed="rId5"/>
          <a:stretch>
            <a:fillRect/>
          </a:stretch>
        </p:blipFill>
        <p:spPr>
          <a:xfrm>
            <a:off x="464877" y="3582644"/>
            <a:ext cx="722478" cy="628556"/>
          </a:xfrm>
          <a:prstGeom prst="rect">
            <a:avLst/>
          </a:prstGeom>
        </p:spPr>
      </p:pic>
      <p:pic>
        <p:nvPicPr>
          <p:cNvPr id="8" name="Picture 7"/>
          <p:cNvPicPr>
            <a:picLocks noChangeAspect="1"/>
          </p:cNvPicPr>
          <p:nvPr/>
        </p:nvPicPr>
        <p:blipFill>
          <a:blip r:embed="rId5"/>
          <a:stretch>
            <a:fillRect/>
          </a:stretch>
        </p:blipFill>
        <p:spPr>
          <a:xfrm>
            <a:off x="5127955" y="3582644"/>
            <a:ext cx="722478" cy="628556"/>
          </a:xfrm>
          <a:prstGeom prst="rect">
            <a:avLst/>
          </a:prstGeom>
        </p:spPr>
      </p:pic>
    </p:spTree>
    <p:extLst>
      <p:ext uri="{BB962C8B-B14F-4D97-AF65-F5344CB8AC3E}">
        <p14:creationId xmlns:p14="http://schemas.microsoft.com/office/powerpoint/2010/main" val="27177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Modelling population distributions</a:t>
            </a:r>
          </a:p>
        </p:txBody>
      </p:sp>
      <p:sp>
        <p:nvSpPr>
          <p:cNvPr id="8" name="Content Placeholder 7"/>
          <p:cNvSpPr>
            <a:spLocks noGrp="1"/>
          </p:cNvSpPr>
          <p:nvPr>
            <p:ph sz="quarter" idx="1"/>
          </p:nvPr>
        </p:nvSpPr>
        <p:spPr/>
        <p:txBody>
          <a:bodyPr>
            <a:normAutofit/>
          </a:bodyPr>
          <a:lstStyle/>
          <a:p>
            <a:r>
              <a:rPr lang="fr-BE" dirty="0"/>
              <a:t>Global </a:t>
            </a:r>
            <a:r>
              <a:rPr lang="fr-BE" dirty="0" err="1"/>
              <a:t>gridded</a:t>
            </a:r>
            <a:r>
              <a:rPr lang="fr-BE" dirty="0"/>
              <a:t> population </a:t>
            </a:r>
            <a:r>
              <a:rPr lang="fr-BE" dirty="0" err="1"/>
              <a:t>datasets</a:t>
            </a:r>
            <a:r>
              <a:rPr lang="fr-BE" dirty="0"/>
              <a:t> </a:t>
            </a:r>
            <a:r>
              <a:rPr lang="fr-BE" dirty="0" err="1"/>
              <a:t>developed</a:t>
            </a:r>
            <a:r>
              <a:rPr lang="fr-BE" dirty="0"/>
              <a:t> </a:t>
            </a:r>
            <a:r>
              <a:rPr lang="fr-BE" dirty="0" err="1"/>
              <a:t>since</a:t>
            </a:r>
            <a:r>
              <a:rPr lang="fr-BE" dirty="0"/>
              <a:t> the 1990s</a:t>
            </a:r>
          </a:p>
          <a:p>
            <a:r>
              <a:rPr lang="fr-BE" dirty="0" err="1"/>
              <a:t>Different</a:t>
            </a:r>
            <a:r>
              <a:rPr lang="fr-BE" dirty="0"/>
              <a:t> </a:t>
            </a:r>
            <a:r>
              <a:rPr lang="fr-BE" dirty="0" err="1"/>
              <a:t>modelling</a:t>
            </a:r>
            <a:r>
              <a:rPr lang="fr-BE" dirty="0"/>
              <a:t> </a:t>
            </a:r>
            <a:r>
              <a:rPr lang="fr-BE" dirty="0" err="1"/>
              <a:t>methods</a:t>
            </a:r>
            <a:r>
              <a:rPr lang="fr-BE" dirty="0"/>
              <a:t>:</a:t>
            </a:r>
            <a:endParaRPr lang="en-GB" dirty="0"/>
          </a:p>
        </p:txBody>
      </p:sp>
      <p:grpSp>
        <p:nvGrpSpPr>
          <p:cNvPr id="21" name="Group 20"/>
          <p:cNvGrpSpPr/>
          <p:nvPr/>
        </p:nvGrpSpPr>
        <p:grpSpPr>
          <a:xfrm>
            <a:off x="323528" y="2395359"/>
            <a:ext cx="2160240" cy="2143690"/>
            <a:chOff x="323528" y="3193812"/>
            <a:chExt cx="2160240" cy="2858253"/>
          </a:xfrm>
        </p:grpSpPr>
        <p:sp>
          <p:nvSpPr>
            <p:cNvPr id="5" name="TextBox 4"/>
            <p:cNvSpPr txBox="1"/>
            <p:nvPr/>
          </p:nvSpPr>
          <p:spPr>
            <a:xfrm>
              <a:off x="323528" y="5498068"/>
              <a:ext cx="2160240" cy="553997"/>
            </a:xfrm>
            <a:prstGeom prst="rect">
              <a:avLst/>
            </a:prstGeom>
            <a:solidFill>
              <a:schemeClr val="accent2"/>
            </a:solidFill>
          </p:spPr>
          <p:txBody>
            <a:bodyPr wrap="square" rtlCol="0">
              <a:spAutoFit/>
            </a:bodyPr>
            <a:lstStyle/>
            <a:p>
              <a:r>
                <a:rPr lang="en-GB" sz="1050" b="1" dirty="0">
                  <a:solidFill>
                    <a:schemeClr val="bg1"/>
                  </a:solidFill>
                </a:rPr>
                <a:t>Gridded Population of the World (GPW)</a:t>
              </a:r>
            </a:p>
          </p:txBody>
        </p:sp>
        <p:grpSp>
          <p:nvGrpSpPr>
            <p:cNvPr id="19" name="Group 18"/>
            <p:cNvGrpSpPr/>
            <p:nvPr/>
          </p:nvGrpSpPr>
          <p:grpSpPr>
            <a:xfrm>
              <a:off x="539552" y="3193812"/>
              <a:ext cx="1656184" cy="2234064"/>
              <a:chOff x="1043608" y="2996952"/>
              <a:chExt cx="1656184" cy="2234064"/>
            </a:xfrm>
          </p:grpSpPr>
          <p:pic>
            <p:nvPicPr>
              <p:cNvPr id="7" name="Picture 6" descr="diagrams2.jpg"/>
              <p:cNvPicPr>
                <a:picLocks noChangeAspect="1"/>
              </p:cNvPicPr>
              <p:nvPr/>
            </p:nvPicPr>
            <p:blipFill>
              <a:blip r:embed="rId3" cstate="print"/>
              <a:srcRect t="12154" r="69760" b="22213"/>
              <a:stretch>
                <a:fillRect/>
              </a:stretch>
            </p:blipFill>
            <p:spPr>
              <a:xfrm>
                <a:off x="1043608" y="3286800"/>
                <a:ext cx="1656184" cy="1944216"/>
              </a:xfrm>
              <a:prstGeom prst="rect">
                <a:avLst/>
              </a:prstGeom>
            </p:spPr>
          </p:pic>
          <p:sp>
            <p:nvSpPr>
              <p:cNvPr id="6" name="TextBox 5"/>
              <p:cNvSpPr txBox="1"/>
              <p:nvPr/>
            </p:nvSpPr>
            <p:spPr>
              <a:xfrm>
                <a:off x="1224000" y="2996952"/>
                <a:ext cx="1079142" cy="338555"/>
              </a:xfrm>
              <a:prstGeom prst="rect">
                <a:avLst/>
              </a:prstGeom>
              <a:noFill/>
            </p:spPr>
            <p:txBody>
              <a:bodyPr wrap="none" rtlCol="0">
                <a:spAutoFit/>
              </a:bodyPr>
              <a:lstStyle/>
              <a:p>
                <a:r>
                  <a:rPr lang="fr-BE" sz="1050" dirty="0" err="1"/>
                  <a:t>Areal</a:t>
                </a:r>
                <a:r>
                  <a:rPr lang="fr-BE" sz="1050" dirty="0"/>
                  <a:t> </a:t>
                </a:r>
                <a:r>
                  <a:rPr lang="fr-BE" sz="1050" dirty="0" err="1"/>
                  <a:t>weighted</a:t>
                </a:r>
                <a:endParaRPr lang="en-GB" sz="1050" dirty="0"/>
              </a:p>
            </p:txBody>
          </p:sp>
        </p:grpSp>
      </p:grpSp>
    </p:spTree>
    <p:extLst>
      <p:ext uri="{BB962C8B-B14F-4D97-AF65-F5344CB8AC3E}">
        <p14:creationId xmlns:p14="http://schemas.microsoft.com/office/powerpoint/2010/main" val="846302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715" y="151016"/>
            <a:ext cx="5915025" cy="994172"/>
          </a:xfrm>
        </p:spPr>
        <p:txBody>
          <a:bodyPr/>
          <a:lstStyle/>
          <a:p>
            <a:r>
              <a:rPr lang="en-GB" dirty="0"/>
              <a:t>Areal weighting</a:t>
            </a:r>
          </a:p>
        </p:txBody>
      </p:sp>
      <p:pic>
        <p:nvPicPr>
          <p:cNvPr id="6" name="Picture 5" descr="diagrams2.jpg"/>
          <p:cNvPicPr>
            <a:picLocks noChangeAspect="1"/>
          </p:cNvPicPr>
          <p:nvPr/>
        </p:nvPicPr>
        <p:blipFill>
          <a:blip r:embed="rId2" cstate="print"/>
          <a:srcRect t="12154" r="69760" b="22213"/>
          <a:stretch>
            <a:fillRect/>
          </a:stretch>
        </p:blipFill>
        <p:spPr>
          <a:xfrm>
            <a:off x="1501700" y="3553702"/>
            <a:ext cx="1242138" cy="1458162"/>
          </a:xfrm>
          <a:prstGeom prst="rect">
            <a:avLst/>
          </a:prstGeom>
        </p:spPr>
      </p:pic>
      <p:pic>
        <p:nvPicPr>
          <p:cNvPr id="3" name="Picture 2"/>
          <p:cNvPicPr>
            <a:picLocks noChangeAspect="1"/>
          </p:cNvPicPr>
          <p:nvPr/>
        </p:nvPicPr>
        <p:blipFill>
          <a:blip r:embed="rId3"/>
          <a:stretch>
            <a:fillRect/>
          </a:stretch>
        </p:blipFill>
        <p:spPr>
          <a:xfrm>
            <a:off x="3706488" y="978190"/>
            <a:ext cx="4064794" cy="4029075"/>
          </a:xfrm>
          <a:prstGeom prst="rect">
            <a:avLst/>
          </a:prstGeom>
        </p:spPr>
      </p:pic>
      <p:pic>
        <p:nvPicPr>
          <p:cNvPr id="4" name="Picture 3"/>
          <p:cNvPicPr>
            <a:picLocks noChangeAspect="1"/>
          </p:cNvPicPr>
          <p:nvPr/>
        </p:nvPicPr>
        <p:blipFill>
          <a:blip r:embed="rId4"/>
          <a:stretch>
            <a:fillRect/>
          </a:stretch>
        </p:blipFill>
        <p:spPr>
          <a:xfrm>
            <a:off x="3706486" y="960331"/>
            <a:ext cx="4014788" cy="4064794"/>
          </a:xfrm>
          <a:prstGeom prst="rect">
            <a:avLst/>
          </a:prstGeom>
        </p:spPr>
      </p:pic>
      <p:pic>
        <p:nvPicPr>
          <p:cNvPr id="5" name="Picture 4"/>
          <p:cNvPicPr>
            <a:picLocks noChangeAspect="1"/>
          </p:cNvPicPr>
          <p:nvPr/>
        </p:nvPicPr>
        <p:blipFill>
          <a:blip r:embed="rId5"/>
          <a:stretch>
            <a:fillRect/>
          </a:stretch>
        </p:blipFill>
        <p:spPr>
          <a:xfrm>
            <a:off x="4666446" y="4098812"/>
            <a:ext cx="541859" cy="628556"/>
          </a:xfrm>
          <a:prstGeom prst="rect">
            <a:avLst/>
          </a:prstGeom>
        </p:spPr>
      </p:pic>
      <p:pic>
        <p:nvPicPr>
          <p:cNvPr id="7" name="Picture 6"/>
          <p:cNvPicPr>
            <a:picLocks noChangeAspect="1"/>
          </p:cNvPicPr>
          <p:nvPr/>
        </p:nvPicPr>
        <p:blipFill>
          <a:blip r:embed="rId6"/>
          <a:stretch>
            <a:fillRect/>
          </a:stretch>
        </p:blipFill>
        <p:spPr>
          <a:xfrm>
            <a:off x="1332775" y="1046068"/>
            <a:ext cx="2491652" cy="1871162"/>
          </a:xfrm>
          <a:prstGeom prst="rect">
            <a:avLst/>
          </a:prstGeom>
          <a:ln>
            <a:noFill/>
          </a:ln>
          <a:effectLst>
            <a:outerShdw blurRad="292100" dist="139700" dir="2700000" algn="tl" rotWithShape="0">
              <a:srgbClr val="333333">
                <a:alpha val="65000"/>
              </a:srgbClr>
            </a:outerShdw>
          </a:effectLst>
        </p:spPr>
      </p:pic>
      <p:cxnSp>
        <p:nvCxnSpPr>
          <p:cNvPr id="9" name="Straight Connector 8"/>
          <p:cNvCxnSpPr/>
          <p:nvPr/>
        </p:nvCxnSpPr>
        <p:spPr>
          <a:xfrm flipV="1">
            <a:off x="3839781" y="1280788"/>
            <a:ext cx="1264483" cy="7763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49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Modelling population distributions</a:t>
            </a:r>
          </a:p>
        </p:txBody>
      </p:sp>
      <p:sp>
        <p:nvSpPr>
          <p:cNvPr id="8" name="Content Placeholder 7"/>
          <p:cNvSpPr>
            <a:spLocks noGrp="1"/>
          </p:cNvSpPr>
          <p:nvPr>
            <p:ph sz="quarter" idx="1"/>
          </p:nvPr>
        </p:nvSpPr>
        <p:spPr/>
        <p:txBody>
          <a:bodyPr>
            <a:normAutofit/>
          </a:bodyPr>
          <a:lstStyle/>
          <a:p>
            <a:r>
              <a:rPr lang="fr-BE" dirty="0"/>
              <a:t>Global </a:t>
            </a:r>
            <a:r>
              <a:rPr lang="fr-BE" dirty="0" err="1"/>
              <a:t>gridded</a:t>
            </a:r>
            <a:r>
              <a:rPr lang="fr-BE" dirty="0"/>
              <a:t> population </a:t>
            </a:r>
            <a:r>
              <a:rPr lang="fr-BE" dirty="0" err="1"/>
              <a:t>datasets</a:t>
            </a:r>
            <a:r>
              <a:rPr lang="fr-BE" dirty="0"/>
              <a:t> </a:t>
            </a:r>
            <a:r>
              <a:rPr lang="fr-BE" dirty="0" err="1"/>
              <a:t>developed</a:t>
            </a:r>
            <a:r>
              <a:rPr lang="fr-BE" dirty="0"/>
              <a:t> </a:t>
            </a:r>
            <a:r>
              <a:rPr lang="fr-BE" dirty="0" err="1"/>
              <a:t>since</a:t>
            </a:r>
            <a:r>
              <a:rPr lang="fr-BE" dirty="0"/>
              <a:t> the 1990s</a:t>
            </a:r>
          </a:p>
          <a:p>
            <a:r>
              <a:rPr lang="fr-BE" dirty="0" err="1"/>
              <a:t>Different</a:t>
            </a:r>
            <a:r>
              <a:rPr lang="fr-BE" dirty="0"/>
              <a:t> </a:t>
            </a:r>
            <a:r>
              <a:rPr lang="fr-BE" dirty="0" err="1"/>
              <a:t>modelling</a:t>
            </a:r>
            <a:r>
              <a:rPr lang="fr-BE" dirty="0"/>
              <a:t> </a:t>
            </a:r>
            <a:r>
              <a:rPr lang="fr-BE" dirty="0" err="1"/>
              <a:t>methods</a:t>
            </a:r>
            <a:r>
              <a:rPr lang="fr-BE" dirty="0"/>
              <a:t>:</a:t>
            </a:r>
            <a:endParaRPr lang="en-GB" dirty="0"/>
          </a:p>
        </p:txBody>
      </p:sp>
      <p:grpSp>
        <p:nvGrpSpPr>
          <p:cNvPr id="21" name="Group 20"/>
          <p:cNvGrpSpPr/>
          <p:nvPr/>
        </p:nvGrpSpPr>
        <p:grpSpPr>
          <a:xfrm>
            <a:off x="323528" y="2395359"/>
            <a:ext cx="2160240" cy="2143690"/>
            <a:chOff x="323528" y="3193812"/>
            <a:chExt cx="2160240" cy="2858253"/>
          </a:xfrm>
        </p:grpSpPr>
        <p:sp>
          <p:nvSpPr>
            <p:cNvPr id="5" name="TextBox 4"/>
            <p:cNvSpPr txBox="1"/>
            <p:nvPr/>
          </p:nvSpPr>
          <p:spPr>
            <a:xfrm>
              <a:off x="323528" y="5498068"/>
              <a:ext cx="2160240" cy="553997"/>
            </a:xfrm>
            <a:prstGeom prst="rect">
              <a:avLst/>
            </a:prstGeom>
            <a:solidFill>
              <a:schemeClr val="accent2"/>
            </a:solidFill>
          </p:spPr>
          <p:txBody>
            <a:bodyPr wrap="square" rtlCol="0">
              <a:spAutoFit/>
            </a:bodyPr>
            <a:lstStyle/>
            <a:p>
              <a:r>
                <a:rPr lang="en-GB" sz="1050" b="1" dirty="0">
                  <a:solidFill>
                    <a:schemeClr val="bg1"/>
                  </a:solidFill>
                </a:rPr>
                <a:t>Gridded Population of the World (GPW)</a:t>
              </a:r>
            </a:p>
          </p:txBody>
        </p:sp>
        <p:grpSp>
          <p:nvGrpSpPr>
            <p:cNvPr id="19" name="Group 18"/>
            <p:cNvGrpSpPr/>
            <p:nvPr/>
          </p:nvGrpSpPr>
          <p:grpSpPr>
            <a:xfrm>
              <a:off x="539552" y="3193812"/>
              <a:ext cx="1656184" cy="2234064"/>
              <a:chOff x="1043608" y="2996952"/>
              <a:chExt cx="1656184" cy="2234064"/>
            </a:xfrm>
          </p:grpSpPr>
          <p:pic>
            <p:nvPicPr>
              <p:cNvPr id="7" name="Picture 6" descr="diagrams2.jpg"/>
              <p:cNvPicPr>
                <a:picLocks noChangeAspect="1"/>
              </p:cNvPicPr>
              <p:nvPr/>
            </p:nvPicPr>
            <p:blipFill>
              <a:blip r:embed="rId3" cstate="print"/>
              <a:srcRect t="12154" r="69760" b="22213"/>
              <a:stretch>
                <a:fillRect/>
              </a:stretch>
            </p:blipFill>
            <p:spPr>
              <a:xfrm>
                <a:off x="1043608" y="3286800"/>
                <a:ext cx="1656184" cy="1944216"/>
              </a:xfrm>
              <a:prstGeom prst="rect">
                <a:avLst/>
              </a:prstGeom>
            </p:spPr>
          </p:pic>
          <p:sp>
            <p:nvSpPr>
              <p:cNvPr id="6" name="TextBox 5"/>
              <p:cNvSpPr txBox="1"/>
              <p:nvPr/>
            </p:nvSpPr>
            <p:spPr>
              <a:xfrm>
                <a:off x="1224000" y="2996952"/>
                <a:ext cx="1079142" cy="338555"/>
              </a:xfrm>
              <a:prstGeom prst="rect">
                <a:avLst/>
              </a:prstGeom>
              <a:noFill/>
            </p:spPr>
            <p:txBody>
              <a:bodyPr wrap="none" rtlCol="0">
                <a:spAutoFit/>
              </a:bodyPr>
              <a:lstStyle/>
              <a:p>
                <a:r>
                  <a:rPr lang="fr-BE" sz="1050" dirty="0" err="1"/>
                  <a:t>Areal</a:t>
                </a:r>
                <a:r>
                  <a:rPr lang="fr-BE" sz="1050" dirty="0"/>
                  <a:t> </a:t>
                </a:r>
                <a:r>
                  <a:rPr lang="fr-BE" sz="1050" dirty="0" err="1"/>
                  <a:t>weighted</a:t>
                </a:r>
                <a:endParaRPr lang="en-GB" sz="1050" dirty="0"/>
              </a:p>
            </p:txBody>
          </p:sp>
        </p:grpSp>
      </p:grpSp>
      <p:grpSp>
        <p:nvGrpSpPr>
          <p:cNvPr id="16" name="Groupe 15"/>
          <p:cNvGrpSpPr/>
          <p:nvPr/>
        </p:nvGrpSpPr>
        <p:grpSpPr>
          <a:xfrm>
            <a:off x="3527884" y="2409732"/>
            <a:ext cx="2232248" cy="2451832"/>
            <a:chOff x="4716016" y="3212976"/>
            <a:chExt cx="2232248" cy="3269109"/>
          </a:xfrm>
        </p:grpSpPr>
        <p:sp>
          <p:nvSpPr>
            <p:cNvPr id="14" name="Rectangle 13"/>
            <p:cNvSpPr/>
            <p:nvPr/>
          </p:nvSpPr>
          <p:spPr>
            <a:xfrm>
              <a:off x="4716016" y="5497200"/>
              <a:ext cx="2232248" cy="984885"/>
            </a:xfrm>
            <a:prstGeom prst="rect">
              <a:avLst/>
            </a:prstGeom>
            <a:solidFill>
              <a:schemeClr val="accent4"/>
            </a:solidFill>
          </p:spPr>
          <p:txBody>
            <a:bodyPr wrap="square">
              <a:spAutoFit/>
            </a:bodyPr>
            <a:lstStyle/>
            <a:p>
              <a:pPr defTabSz="270000">
                <a:buSzPct val="80000"/>
                <a:buFont typeface="Courier New" pitchFamily="49" charset="0"/>
                <a:buChar char="o"/>
              </a:pPr>
              <a:r>
                <a:rPr lang="en-GB" sz="1050" b="1" dirty="0">
                  <a:solidFill>
                    <a:schemeClr val="bg1"/>
                  </a:solidFill>
                </a:rPr>
                <a:t> Global Rural Urban Mapping Project (GRUMP) </a:t>
              </a:r>
            </a:p>
            <a:p>
              <a:pPr defTabSz="270000">
                <a:buSzPct val="80000"/>
                <a:buFont typeface="Courier New" pitchFamily="49" charset="0"/>
                <a:buChar char="o"/>
              </a:pPr>
              <a:r>
                <a:rPr lang="fr-BE" sz="1050" b="1" dirty="0">
                  <a:solidFill>
                    <a:schemeClr val="bg1"/>
                  </a:solidFill>
                </a:rPr>
                <a:t> GHS-Pop</a:t>
              </a:r>
            </a:p>
            <a:p>
              <a:pPr defTabSz="270000">
                <a:buSzPct val="80000"/>
                <a:buFont typeface="Courier New" pitchFamily="49" charset="0"/>
                <a:buChar char="o"/>
              </a:pPr>
              <a:endParaRPr lang="en-GB" sz="1050" b="1" dirty="0">
                <a:solidFill>
                  <a:schemeClr val="bg1"/>
                </a:solidFill>
              </a:endParaRPr>
            </a:p>
          </p:txBody>
        </p:sp>
        <p:grpSp>
          <p:nvGrpSpPr>
            <p:cNvPr id="15" name="Groupe 14"/>
            <p:cNvGrpSpPr/>
            <p:nvPr/>
          </p:nvGrpSpPr>
          <p:grpSpPr>
            <a:xfrm>
              <a:off x="4860032" y="3212976"/>
              <a:ext cx="1872208" cy="2232216"/>
              <a:chOff x="4860032" y="3212976"/>
              <a:chExt cx="1872208" cy="2232216"/>
            </a:xfrm>
          </p:grpSpPr>
          <p:sp>
            <p:nvSpPr>
              <p:cNvPr id="12" name="TextBox 11"/>
              <p:cNvSpPr txBox="1"/>
              <p:nvPr/>
            </p:nvSpPr>
            <p:spPr>
              <a:xfrm>
                <a:off x="5291832" y="3212976"/>
                <a:ext cx="859531" cy="338555"/>
              </a:xfrm>
              <a:prstGeom prst="rect">
                <a:avLst/>
              </a:prstGeom>
              <a:noFill/>
            </p:spPr>
            <p:txBody>
              <a:bodyPr wrap="none" rtlCol="0">
                <a:spAutoFit/>
              </a:bodyPr>
              <a:lstStyle/>
              <a:p>
                <a:r>
                  <a:rPr lang="fr-BE" sz="1050" dirty="0" err="1"/>
                  <a:t>Dasymetric</a:t>
                </a:r>
                <a:endParaRPr lang="en-GB" sz="1050" dirty="0"/>
              </a:p>
            </p:txBody>
          </p:sp>
          <p:grpSp>
            <p:nvGrpSpPr>
              <p:cNvPr id="3" name="Groupe 2"/>
              <p:cNvGrpSpPr/>
              <p:nvPr/>
            </p:nvGrpSpPr>
            <p:grpSpPr>
              <a:xfrm>
                <a:off x="4860032" y="3500976"/>
                <a:ext cx="1872208" cy="1944216"/>
                <a:chOff x="4860032" y="3500976"/>
                <a:chExt cx="1872208" cy="1944216"/>
              </a:xfrm>
            </p:grpSpPr>
            <p:pic>
              <p:nvPicPr>
                <p:cNvPr id="11" name="Picture 10" descr="diagrams2.jpg"/>
                <p:cNvPicPr>
                  <a:picLocks noChangeAspect="1"/>
                </p:cNvPicPr>
                <p:nvPr/>
              </p:nvPicPr>
              <p:blipFill rotWithShape="1">
                <a:blip r:embed="rId3" cstate="print"/>
                <a:srcRect l="68368" t="12154" r="-2553" b="22213"/>
                <a:stretch/>
              </p:blipFill>
              <p:spPr>
                <a:xfrm>
                  <a:off x="4860032" y="3500976"/>
                  <a:ext cx="1872208" cy="1944216"/>
                </a:xfrm>
                <a:prstGeom prst="rect">
                  <a:avLst/>
                </a:prstGeom>
              </p:spPr>
            </p:pic>
            <p:sp>
              <p:nvSpPr>
                <p:cNvPr id="2" name="Rectangle 1"/>
                <p:cNvSpPr/>
                <p:nvPr/>
              </p:nvSpPr>
              <p:spPr>
                <a:xfrm>
                  <a:off x="5381999" y="3762000"/>
                  <a:ext cx="1146021" cy="1128052"/>
                </a:xfrm>
                <a:custGeom>
                  <a:avLst/>
                  <a:gdLst>
                    <a:gd name="connsiteX0" fmla="*/ 0 w 1152000"/>
                    <a:gd name="connsiteY0" fmla="*/ 0 h 756000"/>
                    <a:gd name="connsiteX1" fmla="*/ 1152000 w 1152000"/>
                    <a:gd name="connsiteY1" fmla="*/ 0 h 756000"/>
                    <a:gd name="connsiteX2" fmla="*/ 1152000 w 1152000"/>
                    <a:gd name="connsiteY2" fmla="*/ 756000 h 756000"/>
                    <a:gd name="connsiteX3" fmla="*/ 0 w 1152000"/>
                    <a:gd name="connsiteY3" fmla="*/ 756000 h 756000"/>
                    <a:gd name="connsiteX4" fmla="*/ 0 w 1152000"/>
                    <a:gd name="connsiteY4" fmla="*/ 0 h 756000"/>
                    <a:gd name="connsiteX0" fmla="*/ 0 w 1152000"/>
                    <a:gd name="connsiteY0" fmla="*/ 0 h 756000"/>
                    <a:gd name="connsiteX1" fmla="*/ 1152000 w 1152000"/>
                    <a:gd name="connsiteY1" fmla="*/ 0 h 756000"/>
                    <a:gd name="connsiteX2" fmla="*/ 1152000 w 1152000"/>
                    <a:gd name="connsiteY2" fmla="*/ 756000 h 756000"/>
                    <a:gd name="connsiteX3" fmla="*/ 764358 w 1152000"/>
                    <a:gd name="connsiteY3" fmla="*/ 754341 h 756000"/>
                    <a:gd name="connsiteX4" fmla="*/ 0 w 1152000"/>
                    <a:gd name="connsiteY4" fmla="*/ 756000 h 756000"/>
                    <a:gd name="connsiteX5" fmla="*/ 0 w 1152000"/>
                    <a:gd name="connsiteY5" fmla="*/ 0 h 756000"/>
                    <a:gd name="connsiteX0" fmla="*/ 0 w 1152000"/>
                    <a:gd name="connsiteY0" fmla="*/ 0 h 756000"/>
                    <a:gd name="connsiteX1" fmla="*/ 1152000 w 1152000"/>
                    <a:gd name="connsiteY1" fmla="*/ 0 h 756000"/>
                    <a:gd name="connsiteX2" fmla="*/ 1152000 w 1152000"/>
                    <a:gd name="connsiteY2" fmla="*/ 756000 h 756000"/>
                    <a:gd name="connsiteX3" fmla="*/ 800139 w 1152000"/>
                    <a:gd name="connsiteY3" fmla="*/ 750365 h 756000"/>
                    <a:gd name="connsiteX4" fmla="*/ 764358 w 1152000"/>
                    <a:gd name="connsiteY4" fmla="*/ 754341 h 756000"/>
                    <a:gd name="connsiteX5" fmla="*/ 0 w 1152000"/>
                    <a:gd name="connsiteY5" fmla="*/ 756000 h 756000"/>
                    <a:gd name="connsiteX6" fmla="*/ 0 w 1152000"/>
                    <a:gd name="connsiteY6" fmla="*/ 0 h 756000"/>
                    <a:gd name="connsiteX0" fmla="*/ 0 w 1152000"/>
                    <a:gd name="connsiteY0" fmla="*/ 0 h 1124076"/>
                    <a:gd name="connsiteX1" fmla="*/ 1152000 w 1152000"/>
                    <a:gd name="connsiteY1" fmla="*/ 0 h 1124076"/>
                    <a:gd name="connsiteX2" fmla="*/ 1152000 w 1152000"/>
                    <a:gd name="connsiteY2" fmla="*/ 756000 h 1124076"/>
                    <a:gd name="connsiteX3" fmla="*/ 760383 w 1152000"/>
                    <a:gd name="connsiteY3" fmla="*/ 1124076 h 1124076"/>
                    <a:gd name="connsiteX4" fmla="*/ 764358 w 1152000"/>
                    <a:gd name="connsiteY4" fmla="*/ 754341 h 1124076"/>
                    <a:gd name="connsiteX5" fmla="*/ 0 w 1152000"/>
                    <a:gd name="connsiteY5" fmla="*/ 756000 h 1124076"/>
                    <a:gd name="connsiteX6" fmla="*/ 0 w 1152000"/>
                    <a:gd name="connsiteY6" fmla="*/ 0 h 1124076"/>
                    <a:gd name="connsiteX0" fmla="*/ 0 w 1152000"/>
                    <a:gd name="connsiteY0" fmla="*/ 0 h 1124076"/>
                    <a:gd name="connsiteX1" fmla="*/ 1152000 w 1152000"/>
                    <a:gd name="connsiteY1" fmla="*/ 0 h 1124076"/>
                    <a:gd name="connsiteX2" fmla="*/ 1152000 w 1152000"/>
                    <a:gd name="connsiteY2" fmla="*/ 756000 h 1124076"/>
                    <a:gd name="connsiteX3" fmla="*/ 975068 w 1152000"/>
                    <a:gd name="connsiteY3" fmla="*/ 921318 h 1124076"/>
                    <a:gd name="connsiteX4" fmla="*/ 760383 w 1152000"/>
                    <a:gd name="connsiteY4" fmla="*/ 1124076 h 1124076"/>
                    <a:gd name="connsiteX5" fmla="*/ 764358 w 1152000"/>
                    <a:gd name="connsiteY5" fmla="*/ 754341 h 1124076"/>
                    <a:gd name="connsiteX6" fmla="*/ 0 w 1152000"/>
                    <a:gd name="connsiteY6" fmla="*/ 756000 h 1124076"/>
                    <a:gd name="connsiteX7" fmla="*/ 0 w 1152000"/>
                    <a:gd name="connsiteY7" fmla="*/ 0 h 1124076"/>
                    <a:gd name="connsiteX0" fmla="*/ 0 w 1152000"/>
                    <a:gd name="connsiteY0" fmla="*/ 0 h 1128052"/>
                    <a:gd name="connsiteX1" fmla="*/ 1152000 w 1152000"/>
                    <a:gd name="connsiteY1" fmla="*/ 0 h 1128052"/>
                    <a:gd name="connsiteX2" fmla="*/ 1152000 w 1152000"/>
                    <a:gd name="connsiteY2" fmla="*/ 756000 h 1128052"/>
                    <a:gd name="connsiteX3" fmla="*/ 1146021 w 1152000"/>
                    <a:gd name="connsiteY3" fmla="*/ 1128052 h 1128052"/>
                    <a:gd name="connsiteX4" fmla="*/ 760383 w 1152000"/>
                    <a:gd name="connsiteY4" fmla="*/ 1124076 h 1128052"/>
                    <a:gd name="connsiteX5" fmla="*/ 764358 w 1152000"/>
                    <a:gd name="connsiteY5" fmla="*/ 754341 h 1128052"/>
                    <a:gd name="connsiteX6" fmla="*/ 0 w 1152000"/>
                    <a:gd name="connsiteY6" fmla="*/ 756000 h 1128052"/>
                    <a:gd name="connsiteX7" fmla="*/ 0 w 1152000"/>
                    <a:gd name="connsiteY7" fmla="*/ 0 h 1128052"/>
                    <a:gd name="connsiteX0" fmla="*/ 0 w 1152000"/>
                    <a:gd name="connsiteY0" fmla="*/ 0 h 1128052"/>
                    <a:gd name="connsiteX1" fmla="*/ 1152000 w 1152000"/>
                    <a:gd name="connsiteY1" fmla="*/ 0 h 1128052"/>
                    <a:gd name="connsiteX2" fmla="*/ 1148025 w 1152000"/>
                    <a:gd name="connsiteY2" fmla="*/ 759976 h 1128052"/>
                    <a:gd name="connsiteX3" fmla="*/ 1146021 w 1152000"/>
                    <a:gd name="connsiteY3" fmla="*/ 1128052 h 1128052"/>
                    <a:gd name="connsiteX4" fmla="*/ 760383 w 1152000"/>
                    <a:gd name="connsiteY4" fmla="*/ 1124076 h 1128052"/>
                    <a:gd name="connsiteX5" fmla="*/ 764358 w 1152000"/>
                    <a:gd name="connsiteY5" fmla="*/ 754341 h 1128052"/>
                    <a:gd name="connsiteX6" fmla="*/ 0 w 1152000"/>
                    <a:gd name="connsiteY6" fmla="*/ 756000 h 1128052"/>
                    <a:gd name="connsiteX7" fmla="*/ 0 w 1152000"/>
                    <a:gd name="connsiteY7" fmla="*/ 0 h 1128052"/>
                    <a:gd name="connsiteX0" fmla="*/ 0 w 1148025"/>
                    <a:gd name="connsiteY0" fmla="*/ 0 h 1128052"/>
                    <a:gd name="connsiteX1" fmla="*/ 1144048 w 1148025"/>
                    <a:gd name="connsiteY1" fmla="*/ 0 h 1128052"/>
                    <a:gd name="connsiteX2" fmla="*/ 1148025 w 1148025"/>
                    <a:gd name="connsiteY2" fmla="*/ 759976 h 1128052"/>
                    <a:gd name="connsiteX3" fmla="*/ 1146021 w 1148025"/>
                    <a:gd name="connsiteY3" fmla="*/ 1128052 h 1128052"/>
                    <a:gd name="connsiteX4" fmla="*/ 760383 w 1148025"/>
                    <a:gd name="connsiteY4" fmla="*/ 1124076 h 1128052"/>
                    <a:gd name="connsiteX5" fmla="*/ 764358 w 1148025"/>
                    <a:gd name="connsiteY5" fmla="*/ 754341 h 1128052"/>
                    <a:gd name="connsiteX6" fmla="*/ 0 w 1148025"/>
                    <a:gd name="connsiteY6" fmla="*/ 756000 h 1128052"/>
                    <a:gd name="connsiteX7" fmla="*/ 0 w 1148025"/>
                    <a:gd name="connsiteY7" fmla="*/ 0 h 1128052"/>
                    <a:gd name="connsiteX0" fmla="*/ 0 w 1146021"/>
                    <a:gd name="connsiteY0" fmla="*/ 0 h 1128052"/>
                    <a:gd name="connsiteX1" fmla="*/ 1144048 w 1146021"/>
                    <a:gd name="connsiteY1" fmla="*/ 0 h 1128052"/>
                    <a:gd name="connsiteX2" fmla="*/ 1140073 w 1146021"/>
                    <a:gd name="connsiteY2" fmla="*/ 759976 h 1128052"/>
                    <a:gd name="connsiteX3" fmla="*/ 1146021 w 1146021"/>
                    <a:gd name="connsiteY3" fmla="*/ 1128052 h 1128052"/>
                    <a:gd name="connsiteX4" fmla="*/ 760383 w 1146021"/>
                    <a:gd name="connsiteY4" fmla="*/ 1124076 h 1128052"/>
                    <a:gd name="connsiteX5" fmla="*/ 764358 w 1146021"/>
                    <a:gd name="connsiteY5" fmla="*/ 754341 h 1128052"/>
                    <a:gd name="connsiteX6" fmla="*/ 0 w 1146021"/>
                    <a:gd name="connsiteY6" fmla="*/ 756000 h 1128052"/>
                    <a:gd name="connsiteX7" fmla="*/ 0 w 1146021"/>
                    <a:gd name="connsiteY7" fmla="*/ 0 h 1128052"/>
                    <a:gd name="connsiteX0" fmla="*/ 0 w 1146021"/>
                    <a:gd name="connsiteY0" fmla="*/ 0 h 1128052"/>
                    <a:gd name="connsiteX1" fmla="*/ 1132121 w 1146021"/>
                    <a:gd name="connsiteY1" fmla="*/ 0 h 1128052"/>
                    <a:gd name="connsiteX2" fmla="*/ 1140073 w 1146021"/>
                    <a:gd name="connsiteY2" fmla="*/ 759976 h 1128052"/>
                    <a:gd name="connsiteX3" fmla="*/ 1146021 w 1146021"/>
                    <a:gd name="connsiteY3" fmla="*/ 1128052 h 1128052"/>
                    <a:gd name="connsiteX4" fmla="*/ 760383 w 1146021"/>
                    <a:gd name="connsiteY4" fmla="*/ 1124076 h 1128052"/>
                    <a:gd name="connsiteX5" fmla="*/ 764358 w 1146021"/>
                    <a:gd name="connsiteY5" fmla="*/ 754341 h 1128052"/>
                    <a:gd name="connsiteX6" fmla="*/ 0 w 1146021"/>
                    <a:gd name="connsiteY6" fmla="*/ 756000 h 1128052"/>
                    <a:gd name="connsiteX7" fmla="*/ 0 w 1146021"/>
                    <a:gd name="connsiteY7" fmla="*/ 0 h 1128052"/>
                    <a:gd name="connsiteX0" fmla="*/ 0 w 1146021"/>
                    <a:gd name="connsiteY0" fmla="*/ 0 h 1128052"/>
                    <a:gd name="connsiteX1" fmla="*/ 1140073 w 1146021"/>
                    <a:gd name="connsiteY1" fmla="*/ 0 h 1128052"/>
                    <a:gd name="connsiteX2" fmla="*/ 1140073 w 1146021"/>
                    <a:gd name="connsiteY2" fmla="*/ 759976 h 1128052"/>
                    <a:gd name="connsiteX3" fmla="*/ 1146021 w 1146021"/>
                    <a:gd name="connsiteY3" fmla="*/ 1128052 h 1128052"/>
                    <a:gd name="connsiteX4" fmla="*/ 760383 w 1146021"/>
                    <a:gd name="connsiteY4" fmla="*/ 1124076 h 1128052"/>
                    <a:gd name="connsiteX5" fmla="*/ 764358 w 1146021"/>
                    <a:gd name="connsiteY5" fmla="*/ 754341 h 1128052"/>
                    <a:gd name="connsiteX6" fmla="*/ 0 w 1146021"/>
                    <a:gd name="connsiteY6" fmla="*/ 756000 h 1128052"/>
                    <a:gd name="connsiteX7" fmla="*/ 0 w 1146021"/>
                    <a:gd name="connsiteY7" fmla="*/ 0 h 112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021" h="1128052">
                      <a:moveTo>
                        <a:pt x="0" y="0"/>
                      </a:moveTo>
                      <a:lnTo>
                        <a:pt x="1140073" y="0"/>
                      </a:lnTo>
                      <a:cubicBezTo>
                        <a:pt x="1141399" y="253325"/>
                        <a:pt x="1138747" y="506651"/>
                        <a:pt x="1140073" y="759976"/>
                      </a:cubicBezTo>
                      <a:cubicBezTo>
                        <a:pt x="1142056" y="882668"/>
                        <a:pt x="1144038" y="1005360"/>
                        <a:pt x="1146021" y="1128052"/>
                      </a:cubicBezTo>
                      <a:lnTo>
                        <a:pt x="760383" y="1124076"/>
                      </a:lnTo>
                      <a:lnTo>
                        <a:pt x="764358" y="754341"/>
                      </a:lnTo>
                      <a:lnTo>
                        <a:pt x="0" y="756000"/>
                      </a:lnTo>
                      <a:lnTo>
                        <a:pt x="0" y="0"/>
                      </a:lnTo>
                      <a:close/>
                    </a:path>
                  </a:pathLst>
                </a:cu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grpSp>
      </p:grpSp>
    </p:spTree>
    <p:extLst>
      <p:ext uri="{BB962C8B-B14F-4D97-AF65-F5344CB8AC3E}">
        <p14:creationId xmlns:p14="http://schemas.microsoft.com/office/powerpoint/2010/main" val="1559541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948" y="110073"/>
            <a:ext cx="5915025" cy="994172"/>
          </a:xfrm>
        </p:spPr>
        <p:txBody>
          <a:bodyPr>
            <a:normAutofit fontScale="90000"/>
          </a:bodyPr>
          <a:lstStyle/>
          <a:p>
            <a:r>
              <a:rPr lang="en-GB" dirty="0" err="1"/>
              <a:t>Dasymetric</a:t>
            </a:r>
            <a:r>
              <a:rPr lang="en-GB" dirty="0"/>
              <a:t> (single ancillary data layer)</a:t>
            </a:r>
          </a:p>
        </p:txBody>
      </p:sp>
      <p:pic>
        <p:nvPicPr>
          <p:cNvPr id="3" name="Picture 2" descr="diagrams2.jpg"/>
          <p:cNvPicPr>
            <a:picLocks noChangeAspect="1"/>
          </p:cNvPicPr>
          <p:nvPr/>
        </p:nvPicPr>
        <p:blipFill rotWithShape="1">
          <a:blip r:embed="rId2" cstate="print"/>
          <a:srcRect l="68368" t="12154" r="-2553" b="22213"/>
          <a:stretch/>
        </p:blipFill>
        <p:spPr>
          <a:xfrm>
            <a:off x="1299948" y="3321768"/>
            <a:ext cx="1404156" cy="1458162"/>
          </a:xfrm>
          <a:prstGeom prst="rect">
            <a:avLst/>
          </a:prstGeom>
        </p:spPr>
      </p:pic>
      <p:pic>
        <p:nvPicPr>
          <p:cNvPr id="4" name="Picture 2"/>
          <p:cNvPicPr>
            <a:picLocks noChangeAspect="1" noChangeArrowheads="1"/>
          </p:cNvPicPr>
          <p:nvPr/>
        </p:nvPicPr>
        <p:blipFill>
          <a:blip r:embed="rId3" cstate="print"/>
          <a:srcRect/>
          <a:stretch>
            <a:fillRect/>
          </a:stretch>
        </p:blipFill>
        <p:spPr bwMode="auto">
          <a:xfrm>
            <a:off x="2704104" y="934703"/>
            <a:ext cx="5136362" cy="3845228"/>
          </a:xfrm>
          <a:prstGeom prst="rect">
            <a:avLst/>
          </a:prstGeom>
          <a:noFill/>
          <a:ln w="9525">
            <a:noFill/>
            <a:miter lim="800000"/>
            <a:headEnd/>
            <a:tailEnd/>
          </a:ln>
          <a:effectLst/>
        </p:spPr>
      </p:pic>
      <p:pic>
        <p:nvPicPr>
          <p:cNvPr id="5" name="Picture 2"/>
          <p:cNvPicPr>
            <a:picLocks noChangeAspect="1" noChangeArrowheads="1"/>
          </p:cNvPicPr>
          <p:nvPr/>
        </p:nvPicPr>
        <p:blipFill>
          <a:blip r:embed="rId4" cstate="print"/>
          <a:srcRect/>
          <a:stretch>
            <a:fillRect/>
          </a:stretch>
        </p:blipFill>
        <p:spPr bwMode="auto">
          <a:xfrm>
            <a:off x="2704105" y="934703"/>
            <a:ext cx="5144165" cy="3845228"/>
          </a:xfrm>
          <a:prstGeom prst="rect">
            <a:avLst/>
          </a:prstGeom>
          <a:noFill/>
          <a:ln w="9525">
            <a:noFill/>
            <a:miter lim="800000"/>
            <a:headEnd/>
            <a:tailEnd/>
          </a:ln>
          <a:effectLst/>
        </p:spPr>
      </p:pic>
    </p:spTree>
    <p:extLst>
      <p:ext uri="{BB962C8B-B14F-4D97-AF65-F5344CB8AC3E}">
        <p14:creationId xmlns:p14="http://schemas.microsoft.com/office/powerpoint/2010/main" val="205944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Modelling population distributions</a:t>
            </a:r>
          </a:p>
        </p:txBody>
      </p:sp>
      <p:sp>
        <p:nvSpPr>
          <p:cNvPr id="8" name="Content Placeholder 7"/>
          <p:cNvSpPr>
            <a:spLocks noGrp="1"/>
          </p:cNvSpPr>
          <p:nvPr>
            <p:ph sz="quarter" idx="1"/>
          </p:nvPr>
        </p:nvSpPr>
        <p:spPr/>
        <p:txBody>
          <a:bodyPr>
            <a:normAutofit/>
          </a:bodyPr>
          <a:lstStyle/>
          <a:p>
            <a:r>
              <a:rPr lang="fr-BE" dirty="0"/>
              <a:t>Global </a:t>
            </a:r>
            <a:r>
              <a:rPr lang="fr-BE" dirty="0" err="1"/>
              <a:t>gridded</a:t>
            </a:r>
            <a:r>
              <a:rPr lang="fr-BE" dirty="0"/>
              <a:t> population </a:t>
            </a:r>
            <a:r>
              <a:rPr lang="fr-BE" dirty="0" err="1"/>
              <a:t>datasets</a:t>
            </a:r>
            <a:r>
              <a:rPr lang="fr-BE" dirty="0"/>
              <a:t> </a:t>
            </a:r>
            <a:r>
              <a:rPr lang="fr-BE" dirty="0" err="1"/>
              <a:t>developed</a:t>
            </a:r>
            <a:r>
              <a:rPr lang="fr-BE" dirty="0"/>
              <a:t> </a:t>
            </a:r>
            <a:r>
              <a:rPr lang="fr-BE" dirty="0" err="1"/>
              <a:t>since</a:t>
            </a:r>
            <a:r>
              <a:rPr lang="fr-BE" dirty="0"/>
              <a:t> the 1990s</a:t>
            </a:r>
          </a:p>
          <a:p>
            <a:r>
              <a:rPr lang="fr-BE" dirty="0" err="1"/>
              <a:t>Different</a:t>
            </a:r>
            <a:r>
              <a:rPr lang="fr-BE" dirty="0"/>
              <a:t> </a:t>
            </a:r>
            <a:r>
              <a:rPr lang="fr-BE" dirty="0" err="1"/>
              <a:t>modelling</a:t>
            </a:r>
            <a:r>
              <a:rPr lang="fr-BE" dirty="0"/>
              <a:t> </a:t>
            </a:r>
            <a:r>
              <a:rPr lang="fr-BE" dirty="0" err="1"/>
              <a:t>methods</a:t>
            </a:r>
            <a:r>
              <a:rPr lang="fr-BE" dirty="0"/>
              <a:t>:</a:t>
            </a:r>
            <a:endParaRPr lang="en-GB" dirty="0"/>
          </a:p>
        </p:txBody>
      </p:sp>
      <p:grpSp>
        <p:nvGrpSpPr>
          <p:cNvPr id="21" name="Group 20"/>
          <p:cNvGrpSpPr/>
          <p:nvPr/>
        </p:nvGrpSpPr>
        <p:grpSpPr>
          <a:xfrm>
            <a:off x="323528" y="2395359"/>
            <a:ext cx="2160240" cy="2143690"/>
            <a:chOff x="323528" y="3193812"/>
            <a:chExt cx="2160240" cy="2858253"/>
          </a:xfrm>
        </p:grpSpPr>
        <p:sp>
          <p:nvSpPr>
            <p:cNvPr id="5" name="TextBox 4"/>
            <p:cNvSpPr txBox="1"/>
            <p:nvPr/>
          </p:nvSpPr>
          <p:spPr>
            <a:xfrm>
              <a:off x="323528" y="5498068"/>
              <a:ext cx="2160240" cy="553997"/>
            </a:xfrm>
            <a:prstGeom prst="rect">
              <a:avLst/>
            </a:prstGeom>
            <a:solidFill>
              <a:schemeClr val="accent2"/>
            </a:solidFill>
          </p:spPr>
          <p:txBody>
            <a:bodyPr wrap="square" rtlCol="0">
              <a:spAutoFit/>
            </a:bodyPr>
            <a:lstStyle/>
            <a:p>
              <a:r>
                <a:rPr lang="en-GB" sz="1050" b="1" dirty="0">
                  <a:solidFill>
                    <a:schemeClr val="bg1"/>
                  </a:solidFill>
                </a:rPr>
                <a:t>Gridded Population of the World (GPW)</a:t>
              </a:r>
            </a:p>
          </p:txBody>
        </p:sp>
        <p:grpSp>
          <p:nvGrpSpPr>
            <p:cNvPr id="19" name="Group 18"/>
            <p:cNvGrpSpPr/>
            <p:nvPr/>
          </p:nvGrpSpPr>
          <p:grpSpPr>
            <a:xfrm>
              <a:off x="539552" y="3193812"/>
              <a:ext cx="1656184" cy="2234064"/>
              <a:chOff x="1043608" y="2996952"/>
              <a:chExt cx="1656184" cy="2234064"/>
            </a:xfrm>
          </p:grpSpPr>
          <p:pic>
            <p:nvPicPr>
              <p:cNvPr id="7" name="Picture 6" descr="diagrams2.jpg"/>
              <p:cNvPicPr>
                <a:picLocks noChangeAspect="1"/>
              </p:cNvPicPr>
              <p:nvPr/>
            </p:nvPicPr>
            <p:blipFill>
              <a:blip r:embed="rId3" cstate="print"/>
              <a:srcRect t="12154" r="69760" b="22213"/>
              <a:stretch>
                <a:fillRect/>
              </a:stretch>
            </p:blipFill>
            <p:spPr>
              <a:xfrm>
                <a:off x="1043608" y="3286800"/>
                <a:ext cx="1656184" cy="1944216"/>
              </a:xfrm>
              <a:prstGeom prst="rect">
                <a:avLst/>
              </a:prstGeom>
            </p:spPr>
          </p:pic>
          <p:sp>
            <p:nvSpPr>
              <p:cNvPr id="6" name="TextBox 5"/>
              <p:cNvSpPr txBox="1"/>
              <p:nvPr/>
            </p:nvSpPr>
            <p:spPr>
              <a:xfrm>
                <a:off x="1224000" y="2996952"/>
                <a:ext cx="1079142" cy="338555"/>
              </a:xfrm>
              <a:prstGeom prst="rect">
                <a:avLst/>
              </a:prstGeom>
              <a:noFill/>
            </p:spPr>
            <p:txBody>
              <a:bodyPr wrap="none" rtlCol="0">
                <a:spAutoFit/>
              </a:bodyPr>
              <a:lstStyle/>
              <a:p>
                <a:r>
                  <a:rPr lang="fr-BE" sz="1050" dirty="0" err="1"/>
                  <a:t>Areal</a:t>
                </a:r>
                <a:r>
                  <a:rPr lang="fr-BE" sz="1050" dirty="0"/>
                  <a:t> </a:t>
                </a:r>
                <a:r>
                  <a:rPr lang="fr-BE" sz="1050" dirty="0" err="1"/>
                  <a:t>weighted</a:t>
                </a:r>
                <a:endParaRPr lang="en-GB" sz="1050" dirty="0"/>
              </a:p>
            </p:txBody>
          </p:sp>
        </p:grpSp>
      </p:grpSp>
      <p:grpSp>
        <p:nvGrpSpPr>
          <p:cNvPr id="28" name="Group 27"/>
          <p:cNvGrpSpPr/>
          <p:nvPr/>
        </p:nvGrpSpPr>
        <p:grpSpPr>
          <a:xfrm>
            <a:off x="6272325" y="2412317"/>
            <a:ext cx="2587568" cy="2237643"/>
            <a:chOff x="6940137" y="3081697"/>
            <a:chExt cx="2587569" cy="2983523"/>
          </a:xfrm>
        </p:grpSpPr>
        <p:grpSp>
          <p:nvGrpSpPr>
            <p:cNvPr id="25" name="Group 24"/>
            <p:cNvGrpSpPr/>
            <p:nvPr/>
          </p:nvGrpSpPr>
          <p:grpSpPr>
            <a:xfrm>
              <a:off x="6940137" y="3081697"/>
              <a:ext cx="2587569" cy="1961079"/>
              <a:chOff x="6940137" y="3081697"/>
              <a:chExt cx="2587569" cy="1961079"/>
            </a:xfrm>
          </p:grpSpPr>
          <p:pic>
            <p:nvPicPr>
              <p:cNvPr id="30721" name="Picture 1"/>
              <p:cNvPicPr>
                <a:picLocks noChangeAspect="1" noChangeArrowheads="1"/>
              </p:cNvPicPr>
              <p:nvPr/>
            </p:nvPicPr>
            <p:blipFill>
              <a:blip r:embed="rId4" cstate="print"/>
              <a:srcRect/>
              <a:stretch>
                <a:fillRect/>
              </a:stretch>
            </p:blipFill>
            <p:spPr bwMode="auto">
              <a:xfrm>
                <a:off x="7634108" y="3756901"/>
                <a:ext cx="971550" cy="1285875"/>
              </a:xfrm>
              <a:prstGeom prst="rect">
                <a:avLst/>
              </a:prstGeom>
              <a:noFill/>
              <a:ln w="9525">
                <a:noFill/>
                <a:miter lim="800000"/>
                <a:headEnd/>
                <a:tailEnd/>
              </a:ln>
            </p:spPr>
          </p:pic>
          <p:sp>
            <p:nvSpPr>
              <p:cNvPr id="23" name="TextBox 22"/>
              <p:cNvSpPr txBox="1"/>
              <p:nvPr/>
            </p:nvSpPr>
            <p:spPr>
              <a:xfrm>
                <a:off x="6940137" y="3081697"/>
                <a:ext cx="2587569" cy="338555"/>
              </a:xfrm>
              <a:prstGeom prst="rect">
                <a:avLst/>
              </a:prstGeom>
              <a:noFill/>
            </p:spPr>
            <p:txBody>
              <a:bodyPr wrap="none" rtlCol="0">
                <a:spAutoFit/>
              </a:bodyPr>
              <a:lstStyle/>
              <a:p>
                <a:r>
                  <a:rPr lang="fr-BE" sz="1050" dirty="0" err="1"/>
                  <a:t>Multivariate</a:t>
                </a:r>
                <a:r>
                  <a:rPr lang="fr-BE" sz="1050" dirty="0"/>
                  <a:t> </a:t>
                </a:r>
                <a:r>
                  <a:rPr lang="fr-BE" sz="1050" dirty="0" err="1"/>
                  <a:t>regression</a:t>
                </a:r>
                <a:r>
                  <a:rPr lang="fr-BE" sz="1050" dirty="0"/>
                  <a:t>-type </a:t>
                </a:r>
                <a:r>
                  <a:rPr lang="fr-BE" sz="1050" dirty="0" err="1"/>
                  <a:t>approaches</a:t>
                </a:r>
                <a:endParaRPr lang="en-GB" sz="1050" dirty="0"/>
              </a:p>
            </p:txBody>
          </p:sp>
        </p:grpSp>
        <p:sp>
          <p:nvSpPr>
            <p:cNvPr id="26" name="Rectangle 25"/>
            <p:cNvSpPr/>
            <p:nvPr/>
          </p:nvSpPr>
          <p:spPr>
            <a:xfrm>
              <a:off x="7634108" y="5511223"/>
              <a:ext cx="1224136" cy="553997"/>
            </a:xfrm>
            <a:prstGeom prst="rect">
              <a:avLst/>
            </a:prstGeom>
            <a:solidFill>
              <a:schemeClr val="accent1"/>
            </a:solidFill>
          </p:spPr>
          <p:txBody>
            <a:bodyPr wrap="square">
              <a:spAutoFit/>
            </a:bodyPr>
            <a:lstStyle/>
            <a:p>
              <a:pPr defTabSz="270000">
                <a:buSzPct val="80000"/>
                <a:buFont typeface="Courier New" pitchFamily="49" charset="0"/>
                <a:buChar char="o"/>
              </a:pPr>
              <a:r>
                <a:rPr lang="en-GB" sz="1050" b="1" dirty="0">
                  <a:solidFill>
                    <a:schemeClr val="bg1"/>
                  </a:solidFill>
                </a:rPr>
                <a:t> </a:t>
              </a:r>
              <a:r>
                <a:rPr lang="en-GB" sz="1050" b="1" dirty="0" err="1">
                  <a:solidFill>
                    <a:schemeClr val="bg1"/>
                  </a:solidFill>
                </a:rPr>
                <a:t>WorldPop</a:t>
              </a:r>
              <a:endParaRPr lang="en-GB" sz="1050" b="1" dirty="0">
                <a:solidFill>
                  <a:schemeClr val="bg1"/>
                </a:solidFill>
              </a:endParaRPr>
            </a:p>
            <a:p>
              <a:pPr defTabSz="270000">
                <a:buSzPct val="80000"/>
                <a:buFont typeface="Courier New" pitchFamily="49" charset="0"/>
                <a:buChar char="o"/>
              </a:pPr>
              <a:r>
                <a:rPr lang="fr-BE" sz="1050" b="1" dirty="0">
                  <a:solidFill>
                    <a:schemeClr val="bg1"/>
                  </a:solidFill>
                </a:rPr>
                <a:t> </a:t>
              </a:r>
              <a:r>
                <a:rPr lang="fr-BE" sz="1050" b="1" dirty="0" err="1">
                  <a:solidFill>
                    <a:schemeClr val="bg1"/>
                  </a:solidFill>
                </a:rPr>
                <a:t>LandScan</a:t>
              </a:r>
              <a:endParaRPr lang="en-GB" sz="1050" b="1" dirty="0">
                <a:solidFill>
                  <a:schemeClr val="bg1"/>
                </a:solidFill>
              </a:endParaRPr>
            </a:p>
          </p:txBody>
        </p:sp>
      </p:grpSp>
      <p:grpSp>
        <p:nvGrpSpPr>
          <p:cNvPr id="16" name="Groupe 15"/>
          <p:cNvGrpSpPr/>
          <p:nvPr/>
        </p:nvGrpSpPr>
        <p:grpSpPr>
          <a:xfrm>
            <a:off x="3527884" y="2409732"/>
            <a:ext cx="2232248" cy="2451832"/>
            <a:chOff x="4716016" y="3212976"/>
            <a:chExt cx="2232248" cy="3269109"/>
          </a:xfrm>
        </p:grpSpPr>
        <p:sp>
          <p:nvSpPr>
            <p:cNvPr id="14" name="Rectangle 13"/>
            <p:cNvSpPr/>
            <p:nvPr/>
          </p:nvSpPr>
          <p:spPr>
            <a:xfrm>
              <a:off x="4716016" y="5497200"/>
              <a:ext cx="2232248" cy="984885"/>
            </a:xfrm>
            <a:prstGeom prst="rect">
              <a:avLst/>
            </a:prstGeom>
            <a:solidFill>
              <a:schemeClr val="accent4"/>
            </a:solidFill>
          </p:spPr>
          <p:txBody>
            <a:bodyPr wrap="square">
              <a:spAutoFit/>
            </a:bodyPr>
            <a:lstStyle/>
            <a:p>
              <a:pPr defTabSz="270000">
                <a:buSzPct val="80000"/>
                <a:buFont typeface="Courier New" pitchFamily="49" charset="0"/>
                <a:buChar char="o"/>
              </a:pPr>
              <a:r>
                <a:rPr lang="en-GB" sz="1050" b="1" dirty="0">
                  <a:solidFill>
                    <a:schemeClr val="bg1"/>
                  </a:solidFill>
                </a:rPr>
                <a:t> Global Rural Urban Mapping Project (GRUMP) </a:t>
              </a:r>
            </a:p>
            <a:p>
              <a:pPr defTabSz="270000">
                <a:buSzPct val="80000"/>
                <a:buFont typeface="Courier New" pitchFamily="49" charset="0"/>
                <a:buChar char="o"/>
              </a:pPr>
              <a:r>
                <a:rPr lang="fr-BE" sz="1050" b="1" dirty="0">
                  <a:solidFill>
                    <a:schemeClr val="bg1"/>
                  </a:solidFill>
                </a:rPr>
                <a:t> GHS-Pop</a:t>
              </a:r>
            </a:p>
            <a:p>
              <a:pPr defTabSz="270000">
                <a:buSzPct val="80000"/>
                <a:buFont typeface="Courier New" pitchFamily="49" charset="0"/>
                <a:buChar char="o"/>
              </a:pPr>
              <a:endParaRPr lang="en-GB" sz="1050" b="1" dirty="0">
                <a:solidFill>
                  <a:schemeClr val="bg1"/>
                </a:solidFill>
              </a:endParaRPr>
            </a:p>
          </p:txBody>
        </p:sp>
        <p:grpSp>
          <p:nvGrpSpPr>
            <p:cNvPr id="15" name="Groupe 14"/>
            <p:cNvGrpSpPr/>
            <p:nvPr/>
          </p:nvGrpSpPr>
          <p:grpSpPr>
            <a:xfrm>
              <a:off x="4860032" y="3212976"/>
              <a:ext cx="1872208" cy="2232216"/>
              <a:chOff x="4860032" y="3212976"/>
              <a:chExt cx="1872208" cy="2232216"/>
            </a:xfrm>
          </p:grpSpPr>
          <p:sp>
            <p:nvSpPr>
              <p:cNvPr id="12" name="TextBox 11"/>
              <p:cNvSpPr txBox="1"/>
              <p:nvPr/>
            </p:nvSpPr>
            <p:spPr>
              <a:xfrm>
                <a:off x="5291832" y="3212976"/>
                <a:ext cx="859531" cy="338555"/>
              </a:xfrm>
              <a:prstGeom prst="rect">
                <a:avLst/>
              </a:prstGeom>
              <a:noFill/>
            </p:spPr>
            <p:txBody>
              <a:bodyPr wrap="none" rtlCol="0">
                <a:spAutoFit/>
              </a:bodyPr>
              <a:lstStyle/>
              <a:p>
                <a:r>
                  <a:rPr lang="fr-BE" sz="1050" dirty="0" err="1"/>
                  <a:t>Dasymetric</a:t>
                </a:r>
                <a:endParaRPr lang="en-GB" sz="1050" dirty="0"/>
              </a:p>
            </p:txBody>
          </p:sp>
          <p:grpSp>
            <p:nvGrpSpPr>
              <p:cNvPr id="3" name="Groupe 2"/>
              <p:cNvGrpSpPr/>
              <p:nvPr/>
            </p:nvGrpSpPr>
            <p:grpSpPr>
              <a:xfrm>
                <a:off x="4860032" y="3500976"/>
                <a:ext cx="1872208" cy="1944216"/>
                <a:chOff x="4860032" y="3500976"/>
                <a:chExt cx="1872208" cy="1944216"/>
              </a:xfrm>
            </p:grpSpPr>
            <p:pic>
              <p:nvPicPr>
                <p:cNvPr id="11" name="Picture 10" descr="diagrams2.jpg"/>
                <p:cNvPicPr>
                  <a:picLocks noChangeAspect="1"/>
                </p:cNvPicPr>
                <p:nvPr/>
              </p:nvPicPr>
              <p:blipFill rotWithShape="1">
                <a:blip r:embed="rId3" cstate="print"/>
                <a:srcRect l="68368" t="12154" r="-2553" b="22213"/>
                <a:stretch/>
              </p:blipFill>
              <p:spPr>
                <a:xfrm>
                  <a:off x="4860032" y="3500976"/>
                  <a:ext cx="1872208" cy="1944216"/>
                </a:xfrm>
                <a:prstGeom prst="rect">
                  <a:avLst/>
                </a:prstGeom>
              </p:spPr>
            </p:pic>
            <p:sp>
              <p:nvSpPr>
                <p:cNvPr id="2" name="Rectangle 1"/>
                <p:cNvSpPr/>
                <p:nvPr/>
              </p:nvSpPr>
              <p:spPr>
                <a:xfrm>
                  <a:off x="5381999" y="3762000"/>
                  <a:ext cx="1146021" cy="1128052"/>
                </a:xfrm>
                <a:custGeom>
                  <a:avLst/>
                  <a:gdLst>
                    <a:gd name="connsiteX0" fmla="*/ 0 w 1152000"/>
                    <a:gd name="connsiteY0" fmla="*/ 0 h 756000"/>
                    <a:gd name="connsiteX1" fmla="*/ 1152000 w 1152000"/>
                    <a:gd name="connsiteY1" fmla="*/ 0 h 756000"/>
                    <a:gd name="connsiteX2" fmla="*/ 1152000 w 1152000"/>
                    <a:gd name="connsiteY2" fmla="*/ 756000 h 756000"/>
                    <a:gd name="connsiteX3" fmla="*/ 0 w 1152000"/>
                    <a:gd name="connsiteY3" fmla="*/ 756000 h 756000"/>
                    <a:gd name="connsiteX4" fmla="*/ 0 w 1152000"/>
                    <a:gd name="connsiteY4" fmla="*/ 0 h 756000"/>
                    <a:gd name="connsiteX0" fmla="*/ 0 w 1152000"/>
                    <a:gd name="connsiteY0" fmla="*/ 0 h 756000"/>
                    <a:gd name="connsiteX1" fmla="*/ 1152000 w 1152000"/>
                    <a:gd name="connsiteY1" fmla="*/ 0 h 756000"/>
                    <a:gd name="connsiteX2" fmla="*/ 1152000 w 1152000"/>
                    <a:gd name="connsiteY2" fmla="*/ 756000 h 756000"/>
                    <a:gd name="connsiteX3" fmla="*/ 764358 w 1152000"/>
                    <a:gd name="connsiteY3" fmla="*/ 754341 h 756000"/>
                    <a:gd name="connsiteX4" fmla="*/ 0 w 1152000"/>
                    <a:gd name="connsiteY4" fmla="*/ 756000 h 756000"/>
                    <a:gd name="connsiteX5" fmla="*/ 0 w 1152000"/>
                    <a:gd name="connsiteY5" fmla="*/ 0 h 756000"/>
                    <a:gd name="connsiteX0" fmla="*/ 0 w 1152000"/>
                    <a:gd name="connsiteY0" fmla="*/ 0 h 756000"/>
                    <a:gd name="connsiteX1" fmla="*/ 1152000 w 1152000"/>
                    <a:gd name="connsiteY1" fmla="*/ 0 h 756000"/>
                    <a:gd name="connsiteX2" fmla="*/ 1152000 w 1152000"/>
                    <a:gd name="connsiteY2" fmla="*/ 756000 h 756000"/>
                    <a:gd name="connsiteX3" fmla="*/ 800139 w 1152000"/>
                    <a:gd name="connsiteY3" fmla="*/ 750365 h 756000"/>
                    <a:gd name="connsiteX4" fmla="*/ 764358 w 1152000"/>
                    <a:gd name="connsiteY4" fmla="*/ 754341 h 756000"/>
                    <a:gd name="connsiteX5" fmla="*/ 0 w 1152000"/>
                    <a:gd name="connsiteY5" fmla="*/ 756000 h 756000"/>
                    <a:gd name="connsiteX6" fmla="*/ 0 w 1152000"/>
                    <a:gd name="connsiteY6" fmla="*/ 0 h 756000"/>
                    <a:gd name="connsiteX0" fmla="*/ 0 w 1152000"/>
                    <a:gd name="connsiteY0" fmla="*/ 0 h 1124076"/>
                    <a:gd name="connsiteX1" fmla="*/ 1152000 w 1152000"/>
                    <a:gd name="connsiteY1" fmla="*/ 0 h 1124076"/>
                    <a:gd name="connsiteX2" fmla="*/ 1152000 w 1152000"/>
                    <a:gd name="connsiteY2" fmla="*/ 756000 h 1124076"/>
                    <a:gd name="connsiteX3" fmla="*/ 760383 w 1152000"/>
                    <a:gd name="connsiteY3" fmla="*/ 1124076 h 1124076"/>
                    <a:gd name="connsiteX4" fmla="*/ 764358 w 1152000"/>
                    <a:gd name="connsiteY4" fmla="*/ 754341 h 1124076"/>
                    <a:gd name="connsiteX5" fmla="*/ 0 w 1152000"/>
                    <a:gd name="connsiteY5" fmla="*/ 756000 h 1124076"/>
                    <a:gd name="connsiteX6" fmla="*/ 0 w 1152000"/>
                    <a:gd name="connsiteY6" fmla="*/ 0 h 1124076"/>
                    <a:gd name="connsiteX0" fmla="*/ 0 w 1152000"/>
                    <a:gd name="connsiteY0" fmla="*/ 0 h 1124076"/>
                    <a:gd name="connsiteX1" fmla="*/ 1152000 w 1152000"/>
                    <a:gd name="connsiteY1" fmla="*/ 0 h 1124076"/>
                    <a:gd name="connsiteX2" fmla="*/ 1152000 w 1152000"/>
                    <a:gd name="connsiteY2" fmla="*/ 756000 h 1124076"/>
                    <a:gd name="connsiteX3" fmla="*/ 975068 w 1152000"/>
                    <a:gd name="connsiteY3" fmla="*/ 921318 h 1124076"/>
                    <a:gd name="connsiteX4" fmla="*/ 760383 w 1152000"/>
                    <a:gd name="connsiteY4" fmla="*/ 1124076 h 1124076"/>
                    <a:gd name="connsiteX5" fmla="*/ 764358 w 1152000"/>
                    <a:gd name="connsiteY5" fmla="*/ 754341 h 1124076"/>
                    <a:gd name="connsiteX6" fmla="*/ 0 w 1152000"/>
                    <a:gd name="connsiteY6" fmla="*/ 756000 h 1124076"/>
                    <a:gd name="connsiteX7" fmla="*/ 0 w 1152000"/>
                    <a:gd name="connsiteY7" fmla="*/ 0 h 1124076"/>
                    <a:gd name="connsiteX0" fmla="*/ 0 w 1152000"/>
                    <a:gd name="connsiteY0" fmla="*/ 0 h 1128052"/>
                    <a:gd name="connsiteX1" fmla="*/ 1152000 w 1152000"/>
                    <a:gd name="connsiteY1" fmla="*/ 0 h 1128052"/>
                    <a:gd name="connsiteX2" fmla="*/ 1152000 w 1152000"/>
                    <a:gd name="connsiteY2" fmla="*/ 756000 h 1128052"/>
                    <a:gd name="connsiteX3" fmla="*/ 1146021 w 1152000"/>
                    <a:gd name="connsiteY3" fmla="*/ 1128052 h 1128052"/>
                    <a:gd name="connsiteX4" fmla="*/ 760383 w 1152000"/>
                    <a:gd name="connsiteY4" fmla="*/ 1124076 h 1128052"/>
                    <a:gd name="connsiteX5" fmla="*/ 764358 w 1152000"/>
                    <a:gd name="connsiteY5" fmla="*/ 754341 h 1128052"/>
                    <a:gd name="connsiteX6" fmla="*/ 0 w 1152000"/>
                    <a:gd name="connsiteY6" fmla="*/ 756000 h 1128052"/>
                    <a:gd name="connsiteX7" fmla="*/ 0 w 1152000"/>
                    <a:gd name="connsiteY7" fmla="*/ 0 h 1128052"/>
                    <a:gd name="connsiteX0" fmla="*/ 0 w 1152000"/>
                    <a:gd name="connsiteY0" fmla="*/ 0 h 1128052"/>
                    <a:gd name="connsiteX1" fmla="*/ 1152000 w 1152000"/>
                    <a:gd name="connsiteY1" fmla="*/ 0 h 1128052"/>
                    <a:gd name="connsiteX2" fmla="*/ 1148025 w 1152000"/>
                    <a:gd name="connsiteY2" fmla="*/ 759976 h 1128052"/>
                    <a:gd name="connsiteX3" fmla="*/ 1146021 w 1152000"/>
                    <a:gd name="connsiteY3" fmla="*/ 1128052 h 1128052"/>
                    <a:gd name="connsiteX4" fmla="*/ 760383 w 1152000"/>
                    <a:gd name="connsiteY4" fmla="*/ 1124076 h 1128052"/>
                    <a:gd name="connsiteX5" fmla="*/ 764358 w 1152000"/>
                    <a:gd name="connsiteY5" fmla="*/ 754341 h 1128052"/>
                    <a:gd name="connsiteX6" fmla="*/ 0 w 1152000"/>
                    <a:gd name="connsiteY6" fmla="*/ 756000 h 1128052"/>
                    <a:gd name="connsiteX7" fmla="*/ 0 w 1152000"/>
                    <a:gd name="connsiteY7" fmla="*/ 0 h 1128052"/>
                    <a:gd name="connsiteX0" fmla="*/ 0 w 1148025"/>
                    <a:gd name="connsiteY0" fmla="*/ 0 h 1128052"/>
                    <a:gd name="connsiteX1" fmla="*/ 1144048 w 1148025"/>
                    <a:gd name="connsiteY1" fmla="*/ 0 h 1128052"/>
                    <a:gd name="connsiteX2" fmla="*/ 1148025 w 1148025"/>
                    <a:gd name="connsiteY2" fmla="*/ 759976 h 1128052"/>
                    <a:gd name="connsiteX3" fmla="*/ 1146021 w 1148025"/>
                    <a:gd name="connsiteY3" fmla="*/ 1128052 h 1128052"/>
                    <a:gd name="connsiteX4" fmla="*/ 760383 w 1148025"/>
                    <a:gd name="connsiteY4" fmla="*/ 1124076 h 1128052"/>
                    <a:gd name="connsiteX5" fmla="*/ 764358 w 1148025"/>
                    <a:gd name="connsiteY5" fmla="*/ 754341 h 1128052"/>
                    <a:gd name="connsiteX6" fmla="*/ 0 w 1148025"/>
                    <a:gd name="connsiteY6" fmla="*/ 756000 h 1128052"/>
                    <a:gd name="connsiteX7" fmla="*/ 0 w 1148025"/>
                    <a:gd name="connsiteY7" fmla="*/ 0 h 1128052"/>
                    <a:gd name="connsiteX0" fmla="*/ 0 w 1146021"/>
                    <a:gd name="connsiteY0" fmla="*/ 0 h 1128052"/>
                    <a:gd name="connsiteX1" fmla="*/ 1144048 w 1146021"/>
                    <a:gd name="connsiteY1" fmla="*/ 0 h 1128052"/>
                    <a:gd name="connsiteX2" fmla="*/ 1140073 w 1146021"/>
                    <a:gd name="connsiteY2" fmla="*/ 759976 h 1128052"/>
                    <a:gd name="connsiteX3" fmla="*/ 1146021 w 1146021"/>
                    <a:gd name="connsiteY3" fmla="*/ 1128052 h 1128052"/>
                    <a:gd name="connsiteX4" fmla="*/ 760383 w 1146021"/>
                    <a:gd name="connsiteY4" fmla="*/ 1124076 h 1128052"/>
                    <a:gd name="connsiteX5" fmla="*/ 764358 w 1146021"/>
                    <a:gd name="connsiteY5" fmla="*/ 754341 h 1128052"/>
                    <a:gd name="connsiteX6" fmla="*/ 0 w 1146021"/>
                    <a:gd name="connsiteY6" fmla="*/ 756000 h 1128052"/>
                    <a:gd name="connsiteX7" fmla="*/ 0 w 1146021"/>
                    <a:gd name="connsiteY7" fmla="*/ 0 h 1128052"/>
                    <a:gd name="connsiteX0" fmla="*/ 0 w 1146021"/>
                    <a:gd name="connsiteY0" fmla="*/ 0 h 1128052"/>
                    <a:gd name="connsiteX1" fmla="*/ 1132121 w 1146021"/>
                    <a:gd name="connsiteY1" fmla="*/ 0 h 1128052"/>
                    <a:gd name="connsiteX2" fmla="*/ 1140073 w 1146021"/>
                    <a:gd name="connsiteY2" fmla="*/ 759976 h 1128052"/>
                    <a:gd name="connsiteX3" fmla="*/ 1146021 w 1146021"/>
                    <a:gd name="connsiteY3" fmla="*/ 1128052 h 1128052"/>
                    <a:gd name="connsiteX4" fmla="*/ 760383 w 1146021"/>
                    <a:gd name="connsiteY4" fmla="*/ 1124076 h 1128052"/>
                    <a:gd name="connsiteX5" fmla="*/ 764358 w 1146021"/>
                    <a:gd name="connsiteY5" fmla="*/ 754341 h 1128052"/>
                    <a:gd name="connsiteX6" fmla="*/ 0 w 1146021"/>
                    <a:gd name="connsiteY6" fmla="*/ 756000 h 1128052"/>
                    <a:gd name="connsiteX7" fmla="*/ 0 w 1146021"/>
                    <a:gd name="connsiteY7" fmla="*/ 0 h 1128052"/>
                    <a:gd name="connsiteX0" fmla="*/ 0 w 1146021"/>
                    <a:gd name="connsiteY0" fmla="*/ 0 h 1128052"/>
                    <a:gd name="connsiteX1" fmla="*/ 1140073 w 1146021"/>
                    <a:gd name="connsiteY1" fmla="*/ 0 h 1128052"/>
                    <a:gd name="connsiteX2" fmla="*/ 1140073 w 1146021"/>
                    <a:gd name="connsiteY2" fmla="*/ 759976 h 1128052"/>
                    <a:gd name="connsiteX3" fmla="*/ 1146021 w 1146021"/>
                    <a:gd name="connsiteY3" fmla="*/ 1128052 h 1128052"/>
                    <a:gd name="connsiteX4" fmla="*/ 760383 w 1146021"/>
                    <a:gd name="connsiteY4" fmla="*/ 1124076 h 1128052"/>
                    <a:gd name="connsiteX5" fmla="*/ 764358 w 1146021"/>
                    <a:gd name="connsiteY5" fmla="*/ 754341 h 1128052"/>
                    <a:gd name="connsiteX6" fmla="*/ 0 w 1146021"/>
                    <a:gd name="connsiteY6" fmla="*/ 756000 h 1128052"/>
                    <a:gd name="connsiteX7" fmla="*/ 0 w 1146021"/>
                    <a:gd name="connsiteY7" fmla="*/ 0 h 112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021" h="1128052">
                      <a:moveTo>
                        <a:pt x="0" y="0"/>
                      </a:moveTo>
                      <a:lnTo>
                        <a:pt x="1140073" y="0"/>
                      </a:lnTo>
                      <a:cubicBezTo>
                        <a:pt x="1141399" y="253325"/>
                        <a:pt x="1138747" y="506651"/>
                        <a:pt x="1140073" y="759976"/>
                      </a:cubicBezTo>
                      <a:cubicBezTo>
                        <a:pt x="1142056" y="882668"/>
                        <a:pt x="1144038" y="1005360"/>
                        <a:pt x="1146021" y="1128052"/>
                      </a:cubicBezTo>
                      <a:lnTo>
                        <a:pt x="760383" y="1124076"/>
                      </a:lnTo>
                      <a:lnTo>
                        <a:pt x="764358" y="754341"/>
                      </a:lnTo>
                      <a:lnTo>
                        <a:pt x="0" y="756000"/>
                      </a:lnTo>
                      <a:lnTo>
                        <a:pt x="0" y="0"/>
                      </a:lnTo>
                      <a:close/>
                    </a:path>
                  </a:pathLst>
                </a:cu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grpSp>
      </p:grpSp>
    </p:spTree>
    <p:extLst>
      <p:ext uri="{BB962C8B-B14F-4D97-AF65-F5344CB8AC3E}">
        <p14:creationId xmlns:p14="http://schemas.microsoft.com/office/powerpoint/2010/main" val="10070434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29" y="1"/>
            <a:ext cx="7886700" cy="800881"/>
          </a:xfrm>
        </p:spPr>
        <p:txBody>
          <a:bodyPr/>
          <a:lstStyle/>
          <a:p>
            <a:r>
              <a:rPr lang="en-GB" dirty="0">
                <a:latin typeface="Gill Sans MT"/>
                <a:cs typeface="Gill Sans MT"/>
              </a:rPr>
              <a:t>Census data disaggregation</a:t>
            </a: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3494967" y="744659"/>
            <a:ext cx="2330644" cy="4209151"/>
          </a:xfrm>
          <a:prstGeom prst="rect">
            <a:avLst/>
          </a:prstGeom>
        </p:spPr>
      </p:pic>
      <p:sp>
        <p:nvSpPr>
          <p:cNvPr id="3" name="Rounded Rectangle 2"/>
          <p:cNvSpPr/>
          <p:nvPr/>
        </p:nvSpPr>
        <p:spPr>
          <a:xfrm>
            <a:off x="82965" y="3887637"/>
            <a:ext cx="3150787" cy="106227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050" dirty="0"/>
              <a:t>Census counts generally aggregated at coarse, irregular administrative unit level, making integration and comparisons with other data challenging</a:t>
            </a:r>
          </a:p>
        </p:txBody>
      </p:sp>
      <p:sp>
        <p:nvSpPr>
          <p:cNvPr id="14" name="Rounded Rectangle 13"/>
          <p:cNvSpPr/>
          <p:nvPr/>
        </p:nvSpPr>
        <p:spPr>
          <a:xfrm>
            <a:off x="5912028" y="3906244"/>
            <a:ext cx="3150787" cy="106227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050" dirty="0"/>
              <a:t>Integration with satellite/GIS data related to human population distribution patterns to disaggregate counts to regular grids using machine learning</a:t>
            </a:r>
          </a:p>
        </p:txBody>
      </p:sp>
      <p:pic>
        <p:nvPicPr>
          <p:cNvPr id="15" name="Picture 14"/>
          <p:cNvPicPr>
            <a:picLocks noChangeAspect="1"/>
          </p:cNvPicPr>
          <p:nvPr/>
        </p:nvPicPr>
        <p:blipFill>
          <a:blip r:embed="rId4"/>
          <a:stretch>
            <a:fillRect/>
          </a:stretch>
        </p:blipFill>
        <p:spPr>
          <a:xfrm>
            <a:off x="66440" y="765893"/>
            <a:ext cx="3183838" cy="2886990"/>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5"/>
          <a:stretch>
            <a:fillRect/>
          </a:stretch>
        </p:blipFill>
        <p:spPr>
          <a:xfrm>
            <a:off x="6053979" y="759371"/>
            <a:ext cx="3008836" cy="2886990"/>
          </a:xfrm>
          <a:prstGeom prst="rect">
            <a:avLst/>
          </a:prstGeom>
          <a:ln>
            <a:noFill/>
          </a:ln>
          <a:effectLst>
            <a:outerShdw blurRad="292100" dist="139700" dir="2700000" algn="tl" rotWithShape="0">
              <a:srgbClr val="333333">
                <a:alpha val="65000"/>
              </a:srgbClr>
            </a:outerShdw>
          </a:effectLst>
        </p:spPr>
      </p:pic>
      <p:sp>
        <p:nvSpPr>
          <p:cNvPr id="17" name="Right Arrow 16"/>
          <p:cNvSpPr/>
          <p:nvPr/>
        </p:nvSpPr>
        <p:spPr>
          <a:xfrm>
            <a:off x="2875402" y="2061541"/>
            <a:ext cx="765725" cy="425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18" name="Picture 17"/>
          <p:cNvPicPr>
            <a:picLocks noChangeAspect="1"/>
          </p:cNvPicPr>
          <p:nvPr/>
        </p:nvPicPr>
        <p:blipFill>
          <a:blip r:embed="rId6"/>
          <a:stretch>
            <a:fillRect/>
          </a:stretch>
        </p:blipFill>
        <p:spPr>
          <a:xfrm>
            <a:off x="166548" y="2953971"/>
            <a:ext cx="541859" cy="628556"/>
          </a:xfrm>
          <a:prstGeom prst="rect">
            <a:avLst/>
          </a:prstGeom>
        </p:spPr>
      </p:pic>
      <p:pic>
        <p:nvPicPr>
          <p:cNvPr id="19" name="Picture 18"/>
          <p:cNvPicPr>
            <a:picLocks noChangeAspect="1"/>
          </p:cNvPicPr>
          <p:nvPr/>
        </p:nvPicPr>
        <p:blipFill>
          <a:blip r:embed="rId6"/>
          <a:stretch>
            <a:fillRect/>
          </a:stretch>
        </p:blipFill>
        <p:spPr>
          <a:xfrm>
            <a:off x="6175702" y="2953971"/>
            <a:ext cx="541859" cy="628556"/>
          </a:xfrm>
          <a:prstGeom prst="rect">
            <a:avLst/>
          </a:prstGeom>
        </p:spPr>
      </p:pic>
      <p:sp>
        <p:nvSpPr>
          <p:cNvPr id="20" name="Right Arrow 19"/>
          <p:cNvSpPr/>
          <p:nvPr/>
        </p:nvSpPr>
        <p:spPr>
          <a:xfrm>
            <a:off x="5643826" y="2061541"/>
            <a:ext cx="765725" cy="425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Tree>
    <p:extLst>
      <p:ext uri="{BB962C8B-B14F-4D97-AF65-F5344CB8AC3E}">
        <p14:creationId xmlns:p14="http://schemas.microsoft.com/office/powerpoint/2010/main" val="185254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and when to use top-down?</a:t>
            </a:r>
          </a:p>
        </p:txBody>
      </p:sp>
      <p:sp>
        <p:nvSpPr>
          <p:cNvPr id="3" name="Text Placeholder 2"/>
          <p:cNvSpPr>
            <a:spLocks noGrp="1"/>
          </p:cNvSpPr>
          <p:nvPr>
            <p:ph type="body" idx="1"/>
          </p:nvPr>
        </p:nvSpPr>
        <p:spPr/>
        <p:txBody>
          <a:bodyPr/>
          <a:lstStyle/>
          <a:p>
            <a:r>
              <a:rPr lang="en-GB" dirty="0"/>
              <a:t>Need for small area estimates that match official/other estimates at larger levels of aggregation</a:t>
            </a:r>
          </a:p>
          <a:p>
            <a:r>
              <a:rPr lang="en-GB" dirty="0"/>
              <a:t>Need for estimates that can be distributed openly</a:t>
            </a:r>
          </a:p>
          <a:p>
            <a:r>
              <a:rPr lang="en-GB" dirty="0"/>
              <a:t>Need for estimates that can be integrated with other datasets</a:t>
            </a:r>
          </a:p>
          <a:p>
            <a:endParaRPr lang="en-GB" dirty="0"/>
          </a:p>
        </p:txBody>
      </p:sp>
      <p:pic>
        <p:nvPicPr>
          <p:cNvPr id="4" name="Picture 2">
            <a:extLst>
              <a:ext uri="{FF2B5EF4-FFF2-40B4-BE49-F238E27FC236}">
                <a16:creationId xmlns:a16="http://schemas.microsoft.com/office/drawing/2014/main" id="{D2BA9438-D147-40D4-BD97-8E7894AC55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7264" y="4387592"/>
            <a:ext cx="2133772" cy="49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335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27645" y="7503"/>
            <a:ext cx="9144000" cy="5143500"/>
          </a:xfrm>
          <a:solidFill>
            <a:schemeClr val="tx1">
              <a:lumMod val="85000"/>
            </a:schemeClr>
          </a:solidFill>
        </p:spPr>
      </p:pic>
      <p:graphicFrame>
        <p:nvGraphicFramePr>
          <p:cNvPr id="9" name="Table 8">
            <a:extLst>
              <a:ext uri="{FF2B5EF4-FFF2-40B4-BE49-F238E27FC236}">
                <a16:creationId xmlns:a16="http://schemas.microsoft.com/office/drawing/2014/main" id="{959F2EA0-C32F-400B-FD4E-B3FF2F93F97D}"/>
              </a:ext>
            </a:extLst>
          </p:cNvPr>
          <p:cNvGraphicFramePr>
            <a:graphicFrameLocks noGrp="1"/>
          </p:cNvGraphicFramePr>
          <p:nvPr>
            <p:extLst>
              <p:ext uri="{D42A27DB-BD31-4B8C-83A1-F6EECF244321}">
                <p14:modId xmlns:p14="http://schemas.microsoft.com/office/powerpoint/2010/main" val="1445628818"/>
              </p:ext>
            </p:extLst>
          </p:nvPr>
        </p:nvGraphicFramePr>
        <p:xfrm>
          <a:off x="204527" y="841798"/>
          <a:ext cx="8679655" cy="4039278"/>
        </p:xfrm>
        <a:graphic>
          <a:graphicData uri="http://schemas.openxmlformats.org/drawingml/2006/table">
            <a:tbl>
              <a:tblPr/>
              <a:tblGrid>
                <a:gridCol w="2129768">
                  <a:extLst>
                    <a:ext uri="{9D8B030D-6E8A-4147-A177-3AD203B41FA5}">
                      <a16:colId xmlns:a16="http://schemas.microsoft.com/office/drawing/2014/main" val="1215528952"/>
                    </a:ext>
                  </a:extLst>
                </a:gridCol>
                <a:gridCol w="4191435">
                  <a:extLst>
                    <a:ext uri="{9D8B030D-6E8A-4147-A177-3AD203B41FA5}">
                      <a16:colId xmlns:a16="http://schemas.microsoft.com/office/drawing/2014/main" val="3454026445"/>
                    </a:ext>
                  </a:extLst>
                </a:gridCol>
                <a:gridCol w="2358452">
                  <a:extLst>
                    <a:ext uri="{9D8B030D-6E8A-4147-A177-3AD203B41FA5}">
                      <a16:colId xmlns:a16="http://schemas.microsoft.com/office/drawing/2014/main" val="1667481914"/>
                    </a:ext>
                  </a:extLst>
                </a:gridCol>
              </a:tblGrid>
              <a:tr h="453198">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10.15 – 10.30</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Break</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 Presenter</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708962285"/>
                  </a:ext>
                </a:extLst>
              </a:tr>
              <a:tr h="662980">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10.30 - 12.00</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Overview of </a:t>
                      </a:r>
                      <a:r>
                        <a:rPr lang="en-GB" sz="2000" dirty="0" err="1">
                          <a:solidFill>
                            <a:schemeClr val="bg1"/>
                          </a:solidFill>
                          <a:effectLst/>
                          <a:latin typeface="Times New Roman" panose="02020603050405020304" pitchFamily="18" charset="0"/>
                          <a:ea typeface="Arial" panose="020B0604020202020204" pitchFamily="34" charset="0"/>
                        </a:rPr>
                        <a:t>WorldPop</a:t>
                      </a:r>
                      <a:r>
                        <a:rPr lang="en-GB" sz="2000" dirty="0">
                          <a:solidFill>
                            <a:schemeClr val="bg1"/>
                          </a:solidFill>
                          <a:effectLst/>
                          <a:latin typeface="Times New Roman" panose="02020603050405020304" pitchFamily="18" charset="0"/>
                          <a:ea typeface="Arial" panose="020B0604020202020204" pitchFamily="34" charset="0"/>
                        </a:rPr>
                        <a:t> top-down and bottom-up population models</a:t>
                      </a:r>
                      <a:endParaRPr lang="en-GB" sz="2000" dirty="0">
                        <a:solidFill>
                          <a:schemeClr val="bg1"/>
                        </a:solidFill>
                        <a:effectLst/>
                        <a:latin typeface="Arial" panose="020B0604020202020204" pitchFamily="34" charset="0"/>
                        <a:ea typeface="Arial" panose="020B0604020202020204" pitchFamily="34" charset="0"/>
                      </a:endParaRPr>
                    </a:p>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 </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a:solidFill>
                            <a:schemeClr val="bg1"/>
                          </a:solidFill>
                          <a:effectLst/>
                          <a:latin typeface="Times New Roman" panose="02020603050405020304" pitchFamily="18" charset="0"/>
                          <a:ea typeface="Arial" panose="020B0604020202020204" pitchFamily="34" charset="0"/>
                        </a:rPr>
                        <a:t>WorldPop - Chris</a:t>
                      </a:r>
                      <a:endParaRPr lang="en-GB" sz="200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343600167"/>
                  </a:ext>
                </a:extLst>
              </a:tr>
              <a:tr h="453198">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12.00 - 13.00</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Lunch</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a:solidFill>
                            <a:schemeClr val="bg1"/>
                          </a:solidFill>
                          <a:effectLst/>
                          <a:latin typeface="Times New Roman" panose="02020603050405020304" pitchFamily="18" charset="0"/>
                          <a:ea typeface="Arial" panose="020B0604020202020204" pitchFamily="34" charset="0"/>
                        </a:rPr>
                        <a:t> </a:t>
                      </a:r>
                      <a:endParaRPr lang="en-GB" sz="200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656433509"/>
                  </a:ext>
                </a:extLst>
              </a:tr>
              <a:tr h="453198">
                <a:tc>
                  <a:txBody>
                    <a:bodyPr/>
                    <a:lstStyle/>
                    <a:p>
                      <a:pPr>
                        <a:lnSpc>
                          <a:spcPct val="115000"/>
                        </a:lnSpc>
                      </a:pPr>
                      <a:r>
                        <a:rPr lang="en-GB" sz="2000">
                          <a:solidFill>
                            <a:schemeClr val="bg1"/>
                          </a:solidFill>
                          <a:effectLst/>
                          <a:latin typeface="Times New Roman" panose="02020603050405020304" pitchFamily="18" charset="0"/>
                          <a:ea typeface="Arial" panose="020B0604020202020204" pitchFamily="34" charset="0"/>
                        </a:rPr>
                        <a:t>13.0– 14.30</a:t>
                      </a:r>
                      <a:endParaRPr lang="en-GB" sz="200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Basics of  R – Theory/Practical</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a:solidFill>
                            <a:schemeClr val="bg1"/>
                          </a:solidFill>
                          <a:effectLst/>
                          <a:latin typeface="Times New Roman" panose="02020603050405020304" pitchFamily="18" charset="0"/>
                          <a:ea typeface="Arial" panose="020B0604020202020204" pitchFamily="34" charset="0"/>
                        </a:rPr>
                        <a:t>Ortis</a:t>
                      </a:r>
                      <a:endParaRPr lang="en-GB" sz="200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326372224"/>
                  </a:ext>
                </a:extLst>
              </a:tr>
              <a:tr h="453198">
                <a:tc>
                  <a:txBody>
                    <a:bodyPr/>
                    <a:lstStyle/>
                    <a:p>
                      <a:pPr>
                        <a:lnSpc>
                          <a:spcPct val="115000"/>
                        </a:lnSpc>
                      </a:pPr>
                      <a:r>
                        <a:rPr lang="en-GB" sz="2000">
                          <a:solidFill>
                            <a:schemeClr val="bg1"/>
                          </a:solidFill>
                          <a:effectLst/>
                          <a:latin typeface="Times New Roman" panose="02020603050405020304" pitchFamily="18" charset="0"/>
                          <a:ea typeface="Arial" panose="020B0604020202020204" pitchFamily="34" charset="0"/>
                        </a:rPr>
                        <a:t>14.30-14.40</a:t>
                      </a:r>
                      <a:endParaRPr lang="en-GB" sz="200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Break</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a:solidFill>
                            <a:schemeClr val="bg1"/>
                          </a:solidFill>
                          <a:effectLst/>
                          <a:latin typeface="Times New Roman" panose="02020603050405020304" pitchFamily="18" charset="0"/>
                          <a:ea typeface="Arial" panose="020B0604020202020204" pitchFamily="34" charset="0"/>
                        </a:rPr>
                        <a:t> </a:t>
                      </a:r>
                      <a:endParaRPr lang="en-GB" sz="200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3394778097"/>
                  </a:ext>
                </a:extLst>
              </a:tr>
              <a:tr h="453198">
                <a:tc>
                  <a:txBody>
                    <a:bodyPr/>
                    <a:lstStyle/>
                    <a:p>
                      <a:pPr>
                        <a:lnSpc>
                          <a:spcPct val="115000"/>
                        </a:lnSpc>
                      </a:pPr>
                      <a:r>
                        <a:rPr lang="en-GB" sz="2000">
                          <a:solidFill>
                            <a:schemeClr val="bg1"/>
                          </a:solidFill>
                          <a:effectLst/>
                          <a:latin typeface="Times New Roman" panose="02020603050405020304" pitchFamily="18" charset="0"/>
                          <a:ea typeface="Arial" panose="020B0604020202020204" pitchFamily="34" charset="0"/>
                        </a:rPr>
                        <a:t>14.40 – 16.00</a:t>
                      </a:r>
                      <a:endParaRPr lang="en-GB" sz="200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Data Manipulation &amp; Visualization  in R – Practical</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Ortis</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4261125849"/>
                  </a:ext>
                </a:extLst>
              </a:tr>
              <a:tr h="453198">
                <a:tc>
                  <a:txBody>
                    <a:bodyPr/>
                    <a:lstStyle/>
                    <a:p>
                      <a:pPr>
                        <a:lnSpc>
                          <a:spcPct val="115000"/>
                        </a:lnSpc>
                      </a:pPr>
                      <a:r>
                        <a:rPr lang="en-GB" sz="2000">
                          <a:solidFill>
                            <a:schemeClr val="bg1"/>
                          </a:solidFill>
                          <a:effectLst/>
                          <a:latin typeface="Times New Roman" panose="02020603050405020304" pitchFamily="18" charset="0"/>
                          <a:ea typeface="Arial" panose="020B0604020202020204" pitchFamily="34" charset="0"/>
                        </a:rPr>
                        <a:t>16.00 – 16.30</a:t>
                      </a:r>
                      <a:endParaRPr lang="en-GB" sz="200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Group Activities/IT support/Wrap-Up</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nSpc>
                          <a:spcPct val="115000"/>
                        </a:lnSpc>
                      </a:pPr>
                      <a:r>
                        <a:rPr lang="en-GB" sz="2000" dirty="0">
                          <a:solidFill>
                            <a:schemeClr val="bg1"/>
                          </a:solidFill>
                          <a:effectLst/>
                          <a:latin typeface="Times New Roman" panose="02020603050405020304" pitchFamily="18" charset="0"/>
                          <a:ea typeface="Arial" panose="020B0604020202020204" pitchFamily="34" charset="0"/>
                        </a:rPr>
                        <a:t>All</a:t>
                      </a:r>
                      <a:endParaRPr lang="en-GB" sz="2000" dirty="0">
                        <a:solidFill>
                          <a:schemeClr val="bg1"/>
                        </a:solidFill>
                        <a:effectLst/>
                        <a:latin typeface="Arial" panose="020B0604020202020204" pitchFamily="34" charset="0"/>
                        <a:ea typeface="Arial" panose="020B0604020202020204" pitchFamily="34" charset="0"/>
                      </a:endParaRPr>
                    </a:p>
                  </a:txBody>
                  <a:tcPr marL="19396" marR="19396"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3934176642"/>
                  </a:ext>
                </a:extLst>
              </a:tr>
            </a:tbl>
          </a:graphicData>
        </a:graphic>
      </p:graphicFrame>
      <p:sp>
        <p:nvSpPr>
          <p:cNvPr id="10" name="TextBox 9">
            <a:extLst>
              <a:ext uri="{FF2B5EF4-FFF2-40B4-BE49-F238E27FC236}">
                <a16:creationId xmlns:a16="http://schemas.microsoft.com/office/drawing/2014/main" id="{0A0C1FA5-0B1E-5D9B-6A71-FAD373420B5E}"/>
              </a:ext>
            </a:extLst>
          </p:cNvPr>
          <p:cNvSpPr txBox="1"/>
          <p:nvPr/>
        </p:nvSpPr>
        <p:spPr>
          <a:xfrm>
            <a:off x="204527" y="132263"/>
            <a:ext cx="4893469" cy="584775"/>
          </a:xfrm>
          <a:prstGeom prst="rect">
            <a:avLst/>
          </a:prstGeom>
          <a:noFill/>
        </p:spPr>
        <p:txBody>
          <a:bodyPr wrap="square" rtlCol="0">
            <a:spAutoFit/>
          </a:bodyPr>
          <a:lstStyle/>
          <a:p>
            <a:r>
              <a:rPr lang="en-GB" sz="3200" dirty="0">
                <a:solidFill>
                  <a:schemeClr val="tx1"/>
                </a:solidFill>
              </a:rPr>
              <a:t>OUTLINE FOR TODAY</a:t>
            </a:r>
          </a:p>
        </p:txBody>
      </p:sp>
    </p:spTree>
    <p:extLst>
      <p:ext uri="{BB962C8B-B14F-4D97-AF65-F5344CB8AC3E}">
        <p14:creationId xmlns:p14="http://schemas.microsoft.com/office/powerpoint/2010/main" val="2169780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8"/>
        <p:cNvGrpSpPr/>
        <p:nvPr/>
      </p:nvGrpSpPr>
      <p:grpSpPr>
        <a:xfrm>
          <a:off x="0" y="0"/>
          <a:ext cx="0" cy="0"/>
          <a:chOff x="0" y="0"/>
          <a:chExt cx="0" cy="0"/>
        </a:xfrm>
      </p:grpSpPr>
      <p:pic>
        <p:nvPicPr>
          <p:cNvPr id="669" name="Google Shape;669;g185577db7cb_0_1791"/>
          <p:cNvPicPr preferRelativeResize="0"/>
          <p:nvPr/>
        </p:nvPicPr>
        <p:blipFill rotWithShape="1">
          <a:blip r:embed="rId3">
            <a:alphaModFix/>
          </a:blip>
          <a:srcRect/>
          <a:stretch/>
        </p:blipFill>
        <p:spPr>
          <a:xfrm>
            <a:off x="-11" y="0"/>
            <a:ext cx="9144018" cy="5143501"/>
          </a:xfrm>
          <a:prstGeom prst="rect">
            <a:avLst/>
          </a:prstGeom>
          <a:noFill/>
          <a:ln>
            <a:noFill/>
          </a:ln>
        </p:spPr>
      </p:pic>
      <p:pic>
        <p:nvPicPr>
          <p:cNvPr id="671" name="Google Shape;671;g185577db7cb_0_1791"/>
          <p:cNvPicPr preferRelativeResize="0"/>
          <p:nvPr/>
        </p:nvPicPr>
        <p:blipFill>
          <a:blip r:embed="rId4">
            <a:alphaModFix/>
          </a:blip>
          <a:stretch>
            <a:fillRect/>
          </a:stretch>
        </p:blipFill>
        <p:spPr>
          <a:xfrm>
            <a:off x="920777" y="0"/>
            <a:ext cx="7302447" cy="5143501"/>
          </a:xfrm>
          <a:prstGeom prst="rect">
            <a:avLst/>
          </a:prstGeom>
          <a:noFill/>
          <a:ln>
            <a:noFill/>
          </a:ln>
        </p:spPr>
      </p:pic>
      <p:sp>
        <p:nvSpPr>
          <p:cNvPr id="672" name="Google Shape;672;g185577db7cb_0_1791"/>
          <p:cNvSpPr txBox="1"/>
          <p:nvPr/>
        </p:nvSpPr>
        <p:spPr>
          <a:xfrm>
            <a:off x="84000" y="82425"/>
            <a:ext cx="27225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30302F"/>
                </a:solidFill>
                <a:latin typeface="Lato Black"/>
                <a:ea typeface="Lato Black"/>
                <a:cs typeface="Lato Black"/>
                <a:sym typeface="Lato Black"/>
              </a:rPr>
              <a:t>Enumeration areas</a:t>
            </a:r>
            <a:endParaRPr sz="2200" b="1">
              <a:solidFill>
                <a:srgbClr val="30302F"/>
              </a:solidFill>
              <a:latin typeface="Lato Black"/>
              <a:ea typeface="Lato Black"/>
              <a:cs typeface="Lato Black"/>
              <a:sym typeface="Lato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7"/>
        <p:cNvGrpSpPr/>
        <p:nvPr/>
      </p:nvGrpSpPr>
      <p:grpSpPr>
        <a:xfrm>
          <a:off x="0" y="0"/>
          <a:ext cx="0" cy="0"/>
          <a:chOff x="0" y="0"/>
          <a:chExt cx="0" cy="0"/>
        </a:xfrm>
      </p:grpSpPr>
      <p:pic>
        <p:nvPicPr>
          <p:cNvPr id="678" name="Google Shape;678;g185577db7cb_0_1799"/>
          <p:cNvPicPr preferRelativeResize="0"/>
          <p:nvPr/>
        </p:nvPicPr>
        <p:blipFill rotWithShape="1">
          <a:blip r:embed="rId3">
            <a:alphaModFix/>
          </a:blip>
          <a:srcRect/>
          <a:stretch/>
        </p:blipFill>
        <p:spPr>
          <a:xfrm>
            <a:off x="-11" y="0"/>
            <a:ext cx="9144018" cy="5143501"/>
          </a:xfrm>
          <a:prstGeom prst="rect">
            <a:avLst/>
          </a:prstGeom>
          <a:noFill/>
          <a:ln>
            <a:noFill/>
          </a:ln>
        </p:spPr>
      </p:pic>
      <p:pic>
        <p:nvPicPr>
          <p:cNvPr id="680" name="Google Shape;680;g185577db7cb_0_1799"/>
          <p:cNvPicPr preferRelativeResize="0"/>
          <p:nvPr/>
        </p:nvPicPr>
        <p:blipFill>
          <a:blip r:embed="rId4">
            <a:alphaModFix/>
          </a:blip>
          <a:stretch>
            <a:fillRect/>
          </a:stretch>
        </p:blipFill>
        <p:spPr>
          <a:xfrm>
            <a:off x="920777" y="0"/>
            <a:ext cx="7302447" cy="5143501"/>
          </a:xfrm>
          <a:prstGeom prst="rect">
            <a:avLst/>
          </a:prstGeom>
          <a:noFill/>
          <a:ln w="9525" cap="flat" cmpd="sng">
            <a:solidFill>
              <a:schemeClr val="dk2"/>
            </a:solidFill>
            <a:prstDash val="solid"/>
            <a:round/>
            <a:headEnd type="none" w="sm" len="sm"/>
            <a:tailEnd type="none" w="sm" len="sm"/>
          </a:ln>
        </p:spPr>
      </p:pic>
      <p:sp>
        <p:nvSpPr>
          <p:cNvPr id="681" name="Google Shape;681;g185577db7cb_0_1799"/>
          <p:cNvSpPr txBox="1"/>
          <p:nvPr/>
        </p:nvSpPr>
        <p:spPr>
          <a:xfrm>
            <a:off x="84000" y="82425"/>
            <a:ext cx="40260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30302F"/>
                </a:solidFill>
                <a:latin typeface="Lato Black"/>
                <a:ea typeface="Lato Black"/>
                <a:cs typeface="Lato Black"/>
                <a:sym typeface="Lato Black"/>
              </a:rPr>
              <a:t>Enumeration area population</a:t>
            </a:r>
            <a:endParaRPr sz="2200" b="1">
              <a:solidFill>
                <a:srgbClr val="30302F"/>
              </a:solidFill>
              <a:latin typeface="Lato Black"/>
              <a:ea typeface="Lato Black"/>
              <a:cs typeface="Lato Black"/>
              <a:sym typeface="Lato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6"/>
        <p:cNvGrpSpPr/>
        <p:nvPr/>
      </p:nvGrpSpPr>
      <p:grpSpPr>
        <a:xfrm>
          <a:off x="0" y="0"/>
          <a:ext cx="0" cy="0"/>
          <a:chOff x="0" y="0"/>
          <a:chExt cx="0" cy="0"/>
        </a:xfrm>
      </p:grpSpPr>
      <p:pic>
        <p:nvPicPr>
          <p:cNvPr id="687" name="Google Shape;687;g185577db7cb_0_1815"/>
          <p:cNvPicPr preferRelativeResize="0"/>
          <p:nvPr/>
        </p:nvPicPr>
        <p:blipFill rotWithShape="1">
          <a:blip r:embed="rId3">
            <a:alphaModFix/>
          </a:blip>
          <a:srcRect/>
          <a:stretch/>
        </p:blipFill>
        <p:spPr>
          <a:xfrm>
            <a:off x="-11" y="0"/>
            <a:ext cx="9144018" cy="5143501"/>
          </a:xfrm>
          <a:prstGeom prst="rect">
            <a:avLst/>
          </a:prstGeom>
          <a:noFill/>
          <a:ln>
            <a:noFill/>
          </a:ln>
        </p:spPr>
      </p:pic>
      <p:pic>
        <p:nvPicPr>
          <p:cNvPr id="689" name="Google Shape;689;g185577db7cb_0_1815"/>
          <p:cNvPicPr preferRelativeResize="0"/>
          <p:nvPr/>
        </p:nvPicPr>
        <p:blipFill>
          <a:blip r:embed="rId4">
            <a:alphaModFix/>
          </a:blip>
          <a:stretch>
            <a:fillRect/>
          </a:stretch>
        </p:blipFill>
        <p:spPr>
          <a:xfrm>
            <a:off x="920777" y="0"/>
            <a:ext cx="7302447" cy="5143501"/>
          </a:xfrm>
          <a:prstGeom prst="rect">
            <a:avLst/>
          </a:prstGeom>
          <a:noFill/>
          <a:ln>
            <a:noFill/>
          </a:ln>
        </p:spPr>
      </p:pic>
      <p:pic>
        <p:nvPicPr>
          <p:cNvPr id="690" name="Google Shape;690;g185577db7cb_0_1815"/>
          <p:cNvPicPr preferRelativeResize="0"/>
          <p:nvPr/>
        </p:nvPicPr>
        <p:blipFill>
          <a:blip r:embed="rId5">
            <a:alphaModFix/>
          </a:blip>
          <a:stretch>
            <a:fillRect/>
          </a:stretch>
        </p:blipFill>
        <p:spPr>
          <a:xfrm>
            <a:off x="920777" y="0"/>
            <a:ext cx="7302447" cy="5143501"/>
          </a:xfrm>
          <a:prstGeom prst="rect">
            <a:avLst/>
          </a:prstGeom>
          <a:noFill/>
          <a:ln>
            <a:noFill/>
          </a:ln>
        </p:spPr>
      </p:pic>
      <p:sp>
        <p:nvSpPr>
          <p:cNvPr id="691" name="Google Shape;691;g185577db7cb_0_1815"/>
          <p:cNvSpPr txBox="1"/>
          <p:nvPr/>
        </p:nvSpPr>
        <p:spPr>
          <a:xfrm>
            <a:off x="84000" y="82425"/>
            <a:ext cx="91440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30302F"/>
                </a:solidFill>
                <a:latin typeface="Lato Black"/>
                <a:ea typeface="Lato Black"/>
                <a:cs typeface="Lato Black"/>
                <a:sym typeface="Lato Black"/>
              </a:rPr>
              <a:t>Constrain to areas of settlement - e.g. derived from building footprints</a:t>
            </a:r>
            <a:endParaRPr sz="2200" b="1">
              <a:solidFill>
                <a:srgbClr val="30302F"/>
              </a:solidFill>
              <a:latin typeface="Lato Black"/>
              <a:ea typeface="Lato Black"/>
              <a:cs typeface="Lato Black"/>
              <a:sym typeface="Lato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6"/>
        <p:cNvGrpSpPr/>
        <p:nvPr/>
      </p:nvGrpSpPr>
      <p:grpSpPr>
        <a:xfrm>
          <a:off x="0" y="0"/>
          <a:ext cx="0" cy="0"/>
          <a:chOff x="0" y="0"/>
          <a:chExt cx="0" cy="0"/>
        </a:xfrm>
      </p:grpSpPr>
      <p:pic>
        <p:nvPicPr>
          <p:cNvPr id="697" name="Google Shape;697;g185577db7cb_0_1807"/>
          <p:cNvPicPr preferRelativeResize="0"/>
          <p:nvPr/>
        </p:nvPicPr>
        <p:blipFill rotWithShape="1">
          <a:blip r:embed="rId3">
            <a:alphaModFix/>
          </a:blip>
          <a:srcRect/>
          <a:stretch/>
        </p:blipFill>
        <p:spPr>
          <a:xfrm>
            <a:off x="-11" y="0"/>
            <a:ext cx="9144018" cy="5143501"/>
          </a:xfrm>
          <a:prstGeom prst="rect">
            <a:avLst/>
          </a:prstGeom>
          <a:noFill/>
          <a:ln>
            <a:noFill/>
          </a:ln>
        </p:spPr>
      </p:pic>
      <p:pic>
        <p:nvPicPr>
          <p:cNvPr id="699" name="Google Shape;699;g185577db7cb_0_1807"/>
          <p:cNvPicPr preferRelativeResize="0"/>
          <p:nvPr/>
        </p:nvPicPr>
        <p:blipFill>
          <a:blip r:embed="rId4">
            <a:alphaModFix/>
          </a:blip>
          <a:stretch>
            <a:fillRect/>
          </a:stretch>
        </p:blipFill>
        <p:spPr>
          <a:xfrm>
            <a:off x="920777" y="0"/>
            <a:ext cx="7302447" cy="5143501"/>
          </a:xfrm>
          <a:prstGeom prst="rect">
            <a:avLst/>
          </a:prstGeom>
          <a:noFill/>
          <a:ln>
            <a:noFill/>
          </a:ln>
        </p:spPr>
      </p:pic>
      <p:pic>
        <p:nvPicPr>
          <p:cNvPr id="700" name="Google Shape;700;g185577db7cb_0_1807"/>
          <p:cNvPicPr preferRelativeResize="0"/>
          <p:nvPr/>
        </p:nvPicPr>
        <p:blipFill>
          <a:blip r:embed="rId5">
            <a:alphaModFix/>
          </a:blip>
          <a:stretch>
            <a:fillRect/>
          </a:stretch>
        </p:blipFill>
        <p:spPr>
          <a:xfrm>
            <a:off x="920777" y="0"/>
            <a:ext cx="7302447" cy="5143501"/>
          </a:xfrm>
          <a:prstGeom prst="rect">
            <a:avLst/>
          </a:prstGeom>
          <a:noFill/>
          <a:ln>
            <a:noFill/>
          </a:ln>
        </p:spPr>
      </p:pic>
      <p:sp>
        <p:nvSpPr>
          <p:cNvPr id="701" name="Google Shape;701;g185577db7cb_0_1807"/>
          <p:cNvSpPr txBox="1"/>
          <p:nvPr/>
        </p:nvSpPr>
        <p:spPr>
          <a:xfrm>
            <a:off x="84000" y="82425"/>
            <a:ext cx="7032300" cy="861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30302F"/>
                </a:solidFill>
                <a:latin typeface="Lato Black"/>
                <a:ea typeface="Lato Black"/>
                <a:cs typeface="Lato Black"/>
                <a:sym typeface="Lato Black"/>
              </a:rPr>
              <a:t>Weighting layer - the proportion of the EA population that should be allocated to each grid cell</a:t>
            </a:r>
            <a:endParaRPr sz="2200" b="1">
              <a:solidFill>
                <a:srgbClr val="30302F"/>
              </a:solidFill>
              <a:latin typeface="Lato Black"/>
              <a:ea typeface="Lato Black"/>
              <a:cs typeface="Lato Black"/>
              <a:sym typeface="Lato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78" name="Google Shape;678;g185577db7cb_0_1799"/>
          <p:cNvPicPr preferRelativeResize="0"/>
          <p:nvPr/>
        </p:nvPicPr>
        <p:blipFill rotWithShape="1">
          <a:blip r:embed="rId3">
            <a:alphaModFix/>
          </a:blip>
          <a:srcRect/>
          <a:stretch/>
        </p:blipFill>
        <p:spPr>
          <a:xfrm>
            <a:off x="-11" y="0"/>
            <a:ext cx="9144018" cy="5143501"/>
          </a:xfrm>
          <a:prstGeom prst="rect">
            <a:avLst/>
          </a:prstGeom>
          <a:noFill/>
          <a:ln>
            <a:noFill/>
          </a:ln>
        </p:spPr>
      </p:pic>
      <p:pic>
        <p:nvPicPr>
          <p:cNvPr id="680" name="Google Shape;680;g185577db7cb_0_1799"/>
          <p:cNvPicPr preferRelativeResize="0"/>
          <p:nvPr/>
        </p:nvPicPr>
        <p:blipFill>
          <a:blip r:embed="rId4">
            <a:alphaModFix/>
          </a:blip>
          <a:stretch>
            <a:fillRect/>
          </a:stretch>
        </p:blipFill>
        <p:spPr>
          <a:xfrm>
            <a:off x="920777" y="0"/>
            <a:ext cx="7302447" cy="5143501"/>
          </a:xfrm>
          <a:prstGeom prst="rect">
            <a:avLst/>
          </a:prstGeom>
          <a:noFill/>
          <a:ln w="9525" cap="flat" cmpd="sng">
            <a:solidFill>
              <a:schemeClr val="dk2"/>
            </a:solidFill>
            <a:prstDash val="solid"/>
            <a:round/>
            <a:headEnd type="none" w="sm" len="sm"/>
            <a:tailEnd type="none" w="sm" len="sm"/>
          </a:ln>
        </p:spPr>
      </p:pic>
      <p:sp>
        <p:nvSpPr>
          <p:cNvPr id="681" name="Google Shape;681;g185577db7cb_0_1799"/>
          <p:cNvSpPr txBox="1"/>
          <p:nvPr/>
        </p:nvSpPr>
        <p:spPr>
          <a:xfrm>
            <a:off x="84000" y="82425"/>
            <a:ext cx="40260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30302F"/>
                </a:solidFill>
                <a:latin typeface="Lato Black"/>
                <a:ea typeface="Lato Black"/>
                <a:cs typeface="Lato Black"/>
                <a:sym typeface="Lato Black"/>
              </a:rPr>
              <a:t>Enumeration area population</a:t>
            </a:r>
            <a:endParaRPr sz="2200" b="1">
              <a:solidFill>
                <a:srgbClr val="30302F"/>
              </a:solidFill>
              <a:latin typeface="Lato Black"/>
              <a:ea typeface="Lato Black"/>
              <a:cs typeface="Lato Black"/>
              <a:sym typeface="Lato Black"/>
            </a:endParaRPr>
          </a:p>
        </p:txBody>
      </p:sp>
    </p:spTree>
    <p:extLst>
      <p:ext uri="{BB962C8B-B14F-4D97-AF65-F5344CB8AC3E}">
        <p14:creationId xmlns:p14="http://schemas.microsoft.com/office/powerpoint/2010/main" val="4003460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6"/>
        <p:cNvGrpSpPr/>
        <p:nvPr/>
      </p:nvGrpSpPr>
      <p:grpSpPr>
        <a:xfrm>
          <a:off x="0" y="0"/>
          <a:ext cx="0" cy="0"/>
          <a:chOff x="0" y="0"/>
          <a:chExt cx="0" cy="0"/>
        </a:xfrm>
      </p:grpSpPr>
      <p:pic>
        <p:nvPicPr>
          <p:cNvPr id="707" name="Google Shape;707;g185577db7cb_0_1824"/>
          <p:cNvPicPr preferRelativeResize="0"/>
          <p:nvPr/>
        </p:nvPicPr>
        <p:blipFill rotWithShape="1">
          <a:blip r:embed="rId3">
            <a:alphaModFix/>
          </a:blip>
          <a:srcRect/>
          <a:stretch/>
        </p:blipFill>
        <p:spPr>
          <a:xfrm>
            <a:off x="-11" y="0"/>
            <a:ext cx="9144018" cy="5143501"/>
          </a:xfrm>
          <a:prstGeom prst="rect">
            <a:avLst/>
          </a:prstGeom>
          <a:noFill/>
          <a:ln>
            <a:noFill/>
          </a:ln>
        </p:spPr>
      </p:pic>
      <p:pic>
        <p:nvPicPr>
          <p:cNvPr id="709" name="Google Shape;709;g185577db7cb_0_1824"/>
          <p:cNvPicPr preferRelativeResize="0"/>
          <p:nvPr/>
        </p:nvPicPr>
        <p:blipFill>
          <a:blip r:embed="rId4">
            <a:alphaModFix/>
          </a:blip>
          <a:stretch>
            <a:fillRect/>
          </a:stretch>
        </p:blipFill>
        <p:spPr>
          <a:xfrm>
            <a:off x="920777" y="0"/>
            <a:ext cx="7302447" cy="5143501"/>
          </a:xfrm>
          <a:prstGeom prst="rect">
            <a:avLst/>
          </a:prstGeom>
          <a:noFill/>
          <a:ln>
            <a:noFill/>
          </a:ln>
        </p:spPr>
      </p:pic>
      <p:pic>
        <p:nvPicPr>
          <p:cNvPr id="710" name="Google Shape;710;g185577db7cb_0_1824"/>
          <p:cNvPicPr preferRelativeResize="0"/>
          <p:nvPr/>
        </p:nvPicPr>
        <p:blipFill>
          <a:blip r:embed="rId5">
            <a:alphaModFix/>
          </a:blip>
          <a:stretch>
            <a:fillRect/>
          </a:stretch>
        </p:blipFill>
        <p:spPr>
          <a:xfrm>
            <a:off x="920777" y="0"/>
            <a:ext cx="7302447" cy="5143501"/>
          </a:xfrm>
          <a:prstGeom prst="rect">
            <a:avLst/>
          </a:prstGeom>
          <a:noFill/>
          <a:ln>
            <a:noFill/>
          </a:ln>
        </p:spPr>
      </p:pic>
      <p:pic>
        <p:nvPicPr>
          <p:cNvPr id="711" name="Google Shape;711;g185577db7cb_0_1824"/>
          <p:cNvPicPr preferRelativeResize="0"/>
          <p:nvPr/>
        </p:nvPicPr>
        <p:blipFill>
          <a:blip r:embed="rId6">
            <a:alphaModFix/>
          </a:blip>
          <a:stretch>
            <a:fillRect/>
          </a:stretch>
        </p:blipFill>
        <p:spPr>
          <a:xfrm>
            <a:off x="920777" y="0"/>
            <a:ext cx="7302447" cy="5143501"/>
          </a:xfrm>
          <a:prstGeom prst="rect">
            <a:avLst/>
          </a:prstGeom>
          <a:noFill/>
          <a:ln>
            <a:noFill/>
          </a:ln>
        </p:spPr>
      </p:pic>
      <p:sp>
        <p:nvSpPr>
          <p:cNvPr id="712" name="Google Shape;712;g185577db7cb_0_1824"/>
          <p:cNvSpPr txBox="1"/>
          <p:nvPr/>
        </p:nvSpPr>
        <p:spPr>
          <a:xfrm>
            <a:off x="84000" y="82425"/>
            <a:ext cx="49422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30302F"/>
                </a:solidFill>
                <a:latin typeface="Lato Black"/>
                <a:ea typeface="Lato Black"/>
                <a:cs typeface="Lato Black"/>
                <a:sym typeface="Lato Black"/>
              </a:rPr>
              <a:t>Output gridded population estimates</a:t>
            </a:r>
            <a:endParaRPr sz="2200" b="1">
              <a:solidFill>
                <a:srgbClr val="30302F"/>
              </a:solidFill>
              <a:latin typeface="Lato Black"/>
              <a:ea typeface="Lato Black"/>
              <a:cs typeface="Lato Black"/>
              <a:sym typeface="Lato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7"/>
        <p:cNvGrpSpPr/>
        <p:nvPr/>
      </p:nvGrpSpPr>
      <p:grpSpPr>
        <a:xfrm>
          <a:off x="0" y="0"/>
          <a:ext cx="0" cy="0"/>
          <a:chOff x="0" y="0"/>
          <a:chExt cx="0" cy="0"/>
        </a:xfrm>
      </p:grpSpPr>
      <p:pic>
        <p:nvPicPr>
          <p:cNvPr id="718" name="Google Shape;718;g185577db7cb_0_15"/>
          <p:cNvPicPr preferRelativeResize="0"/>
          <p:nvPr/>
        </p:nvPicPr>
        <p:blipFill rotWithShape="1">
          <a:blip r:embed="rId3">
            <a:alphaModFix/>
          </a:blip>
          <a:srcRect/>
          <a:stretch/>
        </p:blipFill>
        <p:spPr>
          <a:xfrm>
            <a:off x="-11" y="0"/>
            <a:ext cx="9144018" cy="5143501"/>
          </a:xfrm>
          <a:prstGeom prst="rect">
            <a:avLst/>
          </a:prstGeom>
          <a:noFill/>
          <a:ln>
            <a:noFill/>
          </a:ln>
        </p:spPr>
      </p:pic>
      <p:sp>
        <p:nvSpPr>
          <p:cNvPr id="719" name="Google Shape;719;g185577db7cb_0_15"/>
          <p:cNvSpPr txBox="1">
            <a:spLocks noGrp="1"/>
          </p:cNvSpPr>
          <p:nvPr>
            <p:ph type="title"/>
          </p:nvPr>
        </p:nvSpPr>
        <p:spPr>
          <a:xfrm>
            <a:off x="377602" y="318225"/>
            <a:ext cx="8500200" cy="903900"/>
          </a:xfrm>
          <a:prstGeom prst="rect">
            <a:avLst/>
          </a:prstGeom>
          <a:noFill/>
          <a:ln>
            <a:noFill/>
          </a:ln>
        </p:spPr>
        <p:txBody>
          <a:bodyPr spcFirstLastPara="1" wrap="square" lIns="0" tIns="11100" rIns="0" bIns="0" anchor="t" anchorCtr="0">
            <a:spAutoFit/>
          </a:bodyPr>
          <a:lstStyle/>
          <a:p>
            <a:pPr marL="0" lvl="0" indent="0" algn="l" rtl="0">
              <a:lnSpc>
                <a:spcPct val="100000"/>
              </a:lnSpc>
              <a:spcBef>
                <a:spcPts val="0"/>
              </a:spcBef>
              <a:spcAft>
                <a:spcPts val="0"/>
              </a:spcAft>
              <a:buSzPts val="2800"/>
              <a:buNone/>
            </a:pPr>
            <a:r>
              <a:rPr lang="en" sz="3100">
                <a:solidFill>
                  <a:srgbClr val="30302F"/>
                </a:solidFill>
              </a:rPr>
              <a:t>Gridded population datasets</a:t>
            </a:r>
            <a:endParaRPr sz="3100">
              <a:solidFill>
                <a:srgbClr val="30302F"/>
              </a:solidFill>
            </a:endParaRPr>
          </a:p>
          <a:p>
            <a:pPr marL="0" lvl="0" indent="0" algn="l" rtl="0">
              <a:spcBef>
                <a:spcPts val="0"/>
              </a:spcBef>
              <a:spcAft>
                <a:spcPts val="0"/>
              </a:spcAft>
              <a:buSzPts val="1100"/>
              <a:buNone/>
            </a:pPr>
            <a:r>
              <a:rPr lang="en" sz="2700" b="0" i="1">
                <a:solidFill>
                  <a:srgbClr val="AB3933"/>
                </a:solidFill>
              </a:rPr>
              <a:t>From EA level data to gridded estimates</a:t>
            </a:r>
            <a:endParaRPr sz="3100">
              <a:solidFill>
                <a:srgbClr val="30302F"/>
              </a:solidFill>
            </a:endParaRPr>
          </a:p>
        </p:txBody>
      </p:sp>
      <p:pic>
        <p:nvPicPr>
          <p:cNvPr id="721" name="Google Shape;721;g185577db7cb_0_15"/>
          <p:cNvPicPr preferRelativeResize="0"/>
          <p:nvPr/>
        </p:nvPicPr>
        <p:blipFill>
          <a:blip r:embed="rId4">
            <a:alphaModFix/>
          </a:blip>
          <a:stretch>
            <a:fillRect/>
          </a:stretch>
        </p:blipFill>
        <p:spPr>
          <a:xfrm>
            <a:off x="119250" y="1374512"/>
            <a:ext cx="4379527" cy="2923687"/>
          </a:xfrm>
          <a:prstGeom prst="rect">
            <a:avLst/>
          </a:prstGeom>
          <a:noFill/>
          <a:ln w="9525" cap="flat" cmpd="sng">
            <a:solidFill>
              <a:schemeClr val="dk2"/>
            </a:solidFill>
            <a:prstDash val="solid"/>
            <a:round/>
            <a:headEnd type="none" w="sm" len="sm"/>
            <a:tailEnd type="none" w="sm" len="sm"/>
          </a:ln>
        </p:spPr>
      </p:pic>
      <p:pic>
        <p:nvPicPr>
          <p:cNvPr id="722" name="Google Shape;722;g185577db7cb_0_15"/>
          <p:cNvPicPr preferRelativeResize="0"/>
          <p:nvPr/>
        </p:nvPicPr>
        <p:blipFill>
          <a:blip r:embed="rId5">
            <a:alphaModFix/>
          </a:blip>
          <a:stretch>
            <a:fillRect/>
          </a:stretch>
        </p:blipFill>
        <p:spPr>
          <a:xfrm>
            <a:off x="4571998" y="1374500"/>
            <a:ext cx="4379527" cy="2923699"/>
          </a:xfrm>
          <a:prstGeom prst="rect">
            <a:avLst/>
          </a:prstGeom>
          <a:noFill/>
          <a:ln>
            <a:noFill/>
          </a:ln>
        </p:spPr>
      </p:pic>
      <p:sp>
        <p:nvSpPr>
          <p:cNvPr id="723" name="Google Shape;723;g185577db7cb_0_15"/>
          <p:cNvSpPr txBox="1"/>
          <p:nvPr/>
        </p:nvSpPr>
        <p:spPr>
          <a:xfrm>
            <a:off x="1093900" y="4298200"/>
            <a:ext cx="2499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rgbClr val="30302F"/>
                </a:solidFill>
                <a:latin typeface="Lato Black"/>
                <a:ea typeface="Lato Black"/>
                <a:cs typeface="Lato Black"/>
                <a:sym typeface="Lato Black"/>
              </a:rPr>
              <a:t>EA population</a:t>
            </a:r>
            <a:endParaRPr sz="2700" b="1">
              <a:solidFill>
                <a:srgbClr val="30302F"/>
              </a:solidFill>
              <a:latin typeface="Lato Black"/>
              <a:ea typeface="Lato Black"/>
              <a:cs typeface="Lato Black"/>
              <a:sym typeface="Lato Black"/>
            </a:endParaRPr>
          </a:p>
        </p:txBody>
      </p:sp>
      <p:sp>
        <p:nvSpPr>
          <p:cNvPr id="724" name="Google Shape;724;g185577db7cb_0_15"/>
          <p:cNvSpPr txBox="1"/>
          <p:nvPr/>
        </p:nvSpPr>
        <p:spPr>
          <a:xfrm>
            <a:off x="4572063" y="4321300"/>
            <a:ext cx="4379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30302F"/>
                </a:solidFill>
                <a:latin typeface="Lato Black"/>
                <a:ea typeface="Lato Black"/>
                <a:cs typeface="Lato Black"/>
                <a:sym typeface="Lato Black"/>
              </a:rPr>
              <a:t>Gridded population estimates</a:t>
            </a:r>
            <a:endParaRPr sz="2400" b="1">
              <a:solidFill>
                <a:srgbClr val="30302F"/>
              </a:solidFill>
              <a:latin typeface="Lato Black"/>
              <a:ea typeface="Lato Black"/>
              <a:cs typeface="Lato Black"/>
              <a:sym typeface="Lato Black"/>
            </a:endParaRPr>
          </a:p>
        </p:txBody>
      </p:sp>
      <p:cxnSp>
        <p:nvCxnSpPr>
          <p:cNvPr id="725" name="Google Shape;725;g185577db7cb_0_15"/>
          <p:cNvCxnSpPr/>
          <p:nvPr/>
        </p:nvCxnSpPr>
        <p:spPr>
          <a:xfrm>
            <a:off x="4243802" y="2833655"/>
            <a:ext cx="656400" cy="5400"/>
          </a:xfrm>
          <a:prstGeom prst="straightConnector1">
            <a:avLst/>
          </a:prstGeom>
          <a:noFill/>
          <a:ln w="38100" cap="flat" cmpd="sng">
            <a:solidFill>
              <a:srgbClr val="F7B00C"/>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9"/>
        <p:cNvGrpSpPr/>
        <p:nvPr/>
      </p:nvGrpSpPr>
      <p:grpSpPr>
        <a:xfrm>
          <a:off x="0" y="0"/>
          <a:ext cx="0" cy="0"/>
          <a:chOff x="0" y="0"/>
          <a:chExt cx="0" cy="0"/>
        </a:xfrm>
      </p:grpSpPr>
      <p:pic>
        <p:nvPicPr>
          <p:cNvPr id="740" name="Google Shape;740;g185577db7cb_0_2073"/>
          <p:cNvPicPr preferRelativeResize="0"/>
          <p:nvPr/>
        </p:nvPicPr>
        <p:blipFill rotWithShape="1">
          <a:blip r:embed="rId3">
            <a:alphaModFix/>
          </a:blip>
          <a:srcRect/>
          <a:stretch/>
        </p:blipFill>
        <p:spPr>
          <a:xfrm>
            <a:off x="-11" y="0"/>
            <a:ext cx="9144018" cy="5143501"/>
          </a:xfrm>
          <a:prstGeom prst="rect">
            <a:avLst/>
          </a:prstGeom>
          <a:noFill/>
          <a:ln>
            <a:noFill/>
          </a:ln>
        </p:spPr>
      </p:pic>
      <p:sp>
        <p:nvSpPr>
          <p:cNvPr id="741" name="Google Shape;741;g185577db7cb_0_2073"/>
          <p:cNvSpPr txBox="1">
            <a:spLocks noGrp="1"/>
          </p:cNvSpPr>
          <p:nvPr>
            <p:ph type="title"/>
          </p:nvPr>
        </p:nvSpPr>
        <p:spPr>
          <a:xfrm>
            <a:off x="4572000" y="318225"/>
            <a:ext cx="4356900" cy="965400"/>
          </a:xfrm>
          <a:prstGeom prst="rect">
            <a:avLst/>
          </a:prstGeom>
          <a:noFill/>
          <a:ln>
            <a:noFill/>
          </a:ln>
        </p:spPr>
        <p:txBody>
          <a:bodyPr spcFirstLastPara="1" wrap="square" lIns="0" tIns="11100" rIns="0" bIns="0" anchor="t" anchorCtr="0">
            <a:spAutoFit/>
          </a:bodyPr>
          <a:lstStyle/>
          <a:p>
            <a:pPr marL="0" lvl="0" indent="0" algn="l" rtl="0">
              <a:lnSpc>
                <a:spcPct val="100000"/>
              </a:lnSpc>
              <a:spcBef>
                <a:spcPts val="0"/>
              </a:spcBef>
              <a:spcAft>
                <a:spcPts val="0"/>
              </a:spcAft>
              <a:buSzPts val="2800"/>
              <a:buNone/>
            </a:pPr>
            <a:r>
              <a:rPr lang="en" sz="3100">
                <a:solidFill>
                  <a:srgbClr val="30302F"/>
                </a:solidFill>
              </a:rPr>
              <a:t>Top-down estimation</a:t>
            </a:r>
            <a:endParaRPr sz="3100">
              <a:solidFill>
                <a:srgbClr val="30302F"/>
              </a:solidFill>
            </a:endParaRPr>
          </a:p>
          <a:p>
            <a:pPr marL="0" lvl="0" indent="0" algn="l" rtl="0">
              <a:spcBef>
                <a:spcPts val="0"/>
              </a:spcBef>
              <a:spcAft>
                <a:spcPts val="0"/>
              </a:spcAft>
              <a:buSzPts val="1100"/>
              <a:buNone/>
            </a:pPr>
            <a:endParaRPr sz="3100">
              <a:solidFill>
                <a:srgbClr val="30302F"/>
              </a:solidFill>
            </a:endParaRPr>
          </a:p>
        </p:txBody>
      </p:sp>
      <p:pic>
        <p:nvPicPr>
          <p:cNvPr id="742" name="Google Shape;742;g185577db7cb_0_2073"/>
          <p:cNvPicPr preferRelativeResize="0"/>
          <p:nvPr/>
        </p:nvPicPr>
        <p:blipFill rotWithShape="1">
          <a:blip r:embed="rId4">
            <a:alphaModFix/>
          </a:blip>
          <a:srcRect t="920" b="-919"/>
          <a:stretch/>
        </p:blipFill>
        <p:spPr>
          <a:xfrm>
            <a:off x="429475" y="4602975"/>
            <a:ext cx="409088" cy="390950"/>
          </a:xfrm>
          <a:prstGeom prst="rect">
            <a:avLst/>
          </a:prstGeom>
          <a:noFill/>
          <a:ln>
            <a:noFill/>
          </a:ln>
        </p:spPr>
      </p:pic>
      <p:pic>
        <p:nvPicPr>
          <p:cNvPr id="743" name="Google Shape;743;g185577db7cb_0_2073"/>
          <p:cNvPicPr preferRelativeResize="0"/>
          <p:nvPr/>
        </p:nvPicPr>
        <p:blipFill>
          <a:blip r:embed="rId5">
            <a:alphaModFix/>
          </a:blip>
          <a:stretch>
            <a:fillRect/>
          </a:stretch>
        </p:blipFill>
        <p:spPr>
          <a:xfrm>
            <a:off x="421825" y="318225"/>
            <a:ext cx="3304857" cy="2161564"/>
          </a:xfrm>
          <a:prstGeom prst="rect">
            <a:avLst/>
          </a:prstGeom>
          <a:noFill/>
          <a:ln w="9525" cap="flat" cmpd="sng">
            <a:solidFill>
              <a:schemeClr val="dk2"/>
            </a:solidFill>
            <a:prstDash val="solid"/>
            <a:round/>
            <a:headEnd type="none" w="sm" len="sm"/>
            <a:tailEnd type="none" w="sm" len="sm"/>
          </a:ln>
        </p:spPr>
      </p:pic>
      <p:pic>
        <p:nvPicPr>
          <p:cNvPr id="744" name="Google Shape;744;g185577db7cb_0_2073"/>
          <p:cNvPicPr preferRelativeResize="0"/>
          <p:nvPr/>
        </p:nvPicPr>
        <p:blipFill>
          <a:blip r:embed="rId6">
            <a:alphaModFix/>
          </a:blip>
          <a:stretch>
            <a:fillRect/>
          </a:stretch>
        </p:blipFill>
        <p:spPr>
          <a:xfrm>
            <a:off x="4572000" y="1397425"/>
            <a:ext cx="4273448" cy="2795074"/>
          </a:xfrm>
          <a:prstGeom prst="rect">
            <a:avLst/>
          </a:prstGeom>
          <a:noFill/>
          <a:ln>
            <a:noFill/>
          </a:ln>
        </p:spPr>
      </p:pic>
      <p:sp>
        <p:nvSpPr>
          <p:cNvPr id="745" name="Google Shape;745;g185577db7cb_0_2073"/>
          <p:cNvSpPr txBox="1"/>
          <p:nvPr/>
        </p:nvSpPr>
        <p:spPr>
          <a:xfrm>
            <a:off x="421825" y="318225"/>
            <a:ext cx="24996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30302F"/>
                </a:solidFill>
                <a:latin typeface="Lato Black"/>
                <a:ea typeface="Lato Black"/>
                <a:cs typeface="Lato Black"/>
                <a:sym typeface="Lato Black"/>
              </a:rPr>
              <a:t>Area-level population</a:t>
            </a:r>
            <a:endParaRPr sz="1800" b="1">
              <a:solidFill>
                <a:srgbClr val="30302F"/>
              </a:solidFill>
              <a:latin typeface="Lato Black"/>
              <a:ea typeface="Lato Black"/>
              <a:cs typeface="Lato Black"/>
              <a:sym typeface="Lato Black"/>
            </a:endParaRPr>
          </a:p>
        </p:txBody>
      </p:sp>
      <p:sp>
        <p:nvSpPr>
          <p:cNvPr id="746" name="Google Shape;746;g185577db7cb_0_2073"/>
          <p:cNvSpPr txBox="1"/>
          <p:nvPr/>
        </p:nvSpPr>
        <p:spPr>
          <a:xfrm>
            <a:off x="4572000" y="4192500"/>
            <a:ext cx="4273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30302F"/>
                </a:solidFill>
                <a:latin typeface="Lato Black"/>
                <a:ea typeface="Lato Black"/>
                <a:cs typeface="Lato Black"/>
                <a:sym typeface="Lato Black"/>
              </a:rPr>
              <a:t>Gridded population estimates</a:t>
            </a:r>
            <a:endParaRPr sz="2300" b="1">
              <a:solidFill>
                <a:srgbClr val="30302F"/>
              </a:solidFill>
              <a:latin typeface="Lato Black"/>
              <a:ea typeface="Lato Black"/>
              <a:cs typeface="Lato Black"/>
              <a:sym typeface="Lato Black"/>
            </a:endParaRPr>
          </a:p>
        </p:txBody>
      </p:sp>
      <p:cxnSp>
        <p:nvCxnSpPr>
          <p:cNvPr id="747" name="Google Shape;747;g185577db7cb_0_2073"/>
          <p:cNvCxnSpPr/>
          <p:nvPr/>
        </p:nvCxnSpPr>
        <p:spPr>
          <a:xfrm>
            <a:off x="4243802" y="2833655"/>
            <a:ext cx="656400" cy="5400"/>
          </a:xfrm>
          <a:prstGeom prst="straightConnector1">
            <a:avLst/>
          </a:prstGeom>
          <a:noFill/>
          <a:ln w="38100" cap="flat" cmpd="sng">
            <a:solidFill>
              <a:srgbClr val="F7B00C"/>
            </a:solidFill>
            <a:prstDash val="solid"/>
            <a:round/>
            <a:headEnd type="none" w="med" len="med"/>
            <a:tailEnd type="triangle" w="med" len="med"/>
          </a:ln>
        </p:spPr>
      </p:cxnSp>
      <p:pic>
        <p:nvPicPr>
          <p:cNvPr id="748" name="Google Shape;748;g185577db7cb_0_2073"/>
          <p:cNvPicPr preferRelativeResize="0"/>
          <p:nvPr/>
        </p:nvPicPr>
        <p:blipFill>
          <a:blip r:embed="rId7">
            <a:alphaModFix/>
          </a:blip>
          <a:stretch>
            <a:fillRect/>
          </a:stretch>
        </p:blipFill>
        <p:spPr>
          <a:xfrm>
            <a:off x="421825" y="2647948"/>
            <a:ext cx="3304849" cy="2327778"/>
          </a:xfrm>
          <a:prstGeom prst="rect">
            <a:avLst/>
          </a:prstGeom>
          <a:noFill/>
          <a:ln>
            <a:noFill/>
          </a:ln>
        </p:spPr>
      </p:pic>
      <p:sp>
        <p:nvSpPr>
          <p:cNvPr id="749" name="Google Shape;749;g185577db7cb_0_2073"/>
          <p:cNvSpPr txBox="1"/>
          <p:nvPr/>
        </p:nvSpPr>
        <p:spPr>
          <a:xfrm>
            <a:off x="421825" y="2647950"/>
            <a:ext cx="18798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30302F"/>
                </a:solidFill>
                <a:latin typeface="Lato Black"/>
                <a:ea typeface="Lato Black"/>
                <a:cs typeface="Lato Black"/>
                <a:sym typeface="Lato Black"/>
              </a:rPr>
              <a:t>Weighting layer</a:t>
            </a:r>
            <a:endParaRPr sz="1800" b="1">
              <a:solidFill>
                <a:srgbClr val="30302F"/>
              </a:solidFill>
              <a:latin typeface="Lato Black"/>
              <a:ea typeface="Lato Black"/>
              <a:cs typeface="Lato Black"/>
              <a:sym typeface="Lato Black"/>
            </a:endParaRPr>
          </a:p>
        </p:txBody>
      </p:sp>
      <p:sp>
        <p:nvSpPr>
          <p:cNvPr id="750" name="Google Shape;750;g185577db7cb_0_2073"/>
          <p:cNvSpPr/>
          <p:nvPr/>
        </p:nvSpPr>
        <p:spPr>
          <a:xfrm>
            <a:off x="3875250" y="2078550"/>
            <a:ext cx="409200" cy="1503000"/>
          </a:xfrm>
          <a:prstGeom prst="rightBrace">
            <a:avLst>
              <a:gd name="adj1" fmla="val 50000"/>
              <a:gd name="adj2" fmla="val 50000"/>
            </a:avLst>
          </a:prstGeom>
          <a:noFill/>
          <a:ln w="28575" cap="flat" cmpd="sng">
            <a:solidFill>
              <a:srgbClr val="F7B00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5"/>
        <p:cNvGrpSpPr/>
        <p:nvPr/>
      </p:nvGrpSpPr>
      <p:grpSpPr>
        <a:xfrm>
          <a:off x="0" y="0"/>
          <a:ext cx="0" cy="0"/>
          <a:chOff x="0" y="0"/>
          <a:chExt cx="0" cy="0"/>
        </a:xfrm>
      </p:grpSpPr>
      <p:pic>
        <p:nvPicPr>
          <p:cNvPr id="756" name="Google Shape;756;g185577db7cb_0_2089"/>
          <p:cNvPicPr preferRelativeResize="0"/>
          <p:nvPr/>
        </p:nvPicPr>
        <p:blipFill rotWithShape="1">
          <a:blip r:embed="rId3">
            <a:alphaModFix/>
          </a:blip>
          <a:srcRect/>
          <a:stretch/>
        </p:blipFill>
        <p:spPr>
          <a:xfrm>
            <a:off x="-11" y="0"/>
            <a:ext cx="9144018" cy="5143501"/>
          </a:xfrm>
          <a:prstGeom prst="rect">
            <a:avLst/>
          </a:prstGeom>
          <a:noFill/>
          <a:ln>
            <a:noFill/>
          </a:ln>
        </p:spPr>
      </p:pic>
      <p:sp>
        <p:nvSpPr>
          <p:cNvPr id="757" name="Google Shape;757;g185577db7cb_0_2089"/>
          <p:cNvSpPr txBox="1">
            <a:spLocks noGrp="1"/>
          </p:cNvSpPr>
          <p:nvPr>
            <p:ph type="title"/>
          </p:nvPr>
        </p:nvSpPr>
        <p:spPr>
          <a:xfrm>
            <a:off x="4572000" y="318225"/>
            <a:ext cx="4356900" cy="965400"/>
          </a:xfrm>
          <a:prstGeom prst="rect">
            <a:avLst/>
          </a:prstGeom>
          <a:noFill/>
          <a:ln>
            <a:noFill/>
          </a:ln>
        </p:spPr>
        <p:txBody>
          <a:bodyPr spcFirstLastPara="1" wrap="square" lIns="0" tIns="11100" rIns="0" bIns="0" anchor="t" anchorCtr="0">
            <a:spAutoFit/>
          </a:bodyPr>
          <a:lstStyle/>
          <a:p>
            <a:pPr marL="0" lvl="0" indent="0" algn="l" rtl="0">
              <a:lnSpc>
                <a:spcPct val="100000"/>
              </a:lnSpc>
              <a:spcBef>
                <a:spcPts val="0"/>
              </a:spcBef>
              <a:spcAft>
                <a:spcPts val="0"/>
              </a:spcAft>
              <a:buSzPts val="2800"/>
              <a:buNone/>
            </a:pPr>
            <a:r>
              <a:rPr lang="en" sz="3100">
                <a:solidFill>
                  <a:srgbClr val="30302F"/>
                </a:solidFill>
              </a:rPr>
              <a:t>Top-down estimation</a:t>
            </a:r>
            <a:endParaRPr sz="3100">
              <a:solidFill>
                <a:srgbClr val="30302F"/>
              </a:solidFill>
            </a:endParaRPr>
          </a:p>
          <a:p>
            <a:pPr marL="0" lvl="0" indent="0" algn="l" rtl="0">
              <a:spcBef>
                <a:spcPts val="0"/>
              </a:spcBef>
              <a:spcAft>
                <a:spcPts val="0"/>
              </a:spcAft>
              <a:buSzPts val="1100"/>
              <a:buNone/>
            </a:pPr>
            <a:endParaRPr sz="3100">
              <a:solidFill>
                <a:srgbClr val="30302F"/>
              </a:solidFill>
            </a:endParaRPr>
          </a:p>
        </p:txBody>
      </p:sp>
      <p:pic>
        <p:nvPicPr>
          <p:cNvPr id="758" name="Google Shape;758;g185577db7cb_0_2089"/>
          <p:cNvPicPr preferRelativeResize="0"/>
          <p:nvPr/>
        </p:nvPicPr>
        <p:blipFill rotWithShape="1">
          <a:blip r:embed="rId4">
            <a:alphaModFix/>
          </a:blip>
          <a:srcRect t="920" b="-919"/>
          <a:stretch/>
        </p:blipFill>
        <p:spPr>
          <a:xfrm>
            <a:off x="429475" y="4602975"/>
            <a:ext cx="409088" cy="390950"/>
          </a:xfrm>
          <a:prstGeom prst="rect">
            <a:avLst/>
          </a:prstGeom>
          <a:noFill/>
          <a:ln>
            <a:noFill/>
          </a:ln>
        </p:spPr>
      </p:pic>
      <p:pic>
        <p:nvPicPr>
          <p:cNvPr id="759" name="Google Shape;759;g185577db7cb_0_2089"/>
          <p:cNvPicPr preferRelativeResize="0"/>
          <p:nvPr/>
        </p:nvPicPr>
        <p:blipFill>
          <a:blip r:embed="rId5">
            <a:alphaModFix/>
          </a:blip>
          <a:stretch>
            <a:fillRect/>
          </a:stretch>
        </p:blipFill>
        <p:spPr>
          <a:xfrm>
            <a:off x="421825" y="318225"/>
            <a:ext cx="3304857" cy="2161564"/>
          </a:xfrm>
          <a:prstGeom prst="rect">
            <a:avLst/>
          </a:prstGeom>
          <a:noFill/>
          <a:ln w="9525" cap="flat" cmpd="sng">
            <a:solidFill>
              <a:schemeClr val="dk2"/>
            </a:solidFill>
            <a:prstDash val="solid"/>
            <a:round/>
            <a:headEnd type="none" w="sm" len="sm"/>
            <a:tailEnd type="none" w="sm" len="sm"/>
          </a:ln>
        </p:spPr>
      </p:pic>
      <p:pic>
        <p:nvPicPr>
          <p:cNvPr id="760" name="Google Shape;760;g185577db7cb_0_2089"/>
          <p:cNvPicPr preferRelativeResize="0"/>
          <p:nvPr/>
        </p:nvPicPr>
        <p:blipFill>
          <a:blip r:embed="rId6">
            <a:alphaModFix/>
          </a:blip>
          <a:stretch>
            <a:fillRect/>
          </a:stretch>
        </p:blipFill>
        <p:spPr>
          <a:xfrm>
            <a:off x="4572000" y="1397425"/>
            <a:ext cx="4273448" cy="2795074"/>
          </a:xfrm>
          <a:prstGeom prst="rect">
            <a:avLst/>
          </a:prstGeom>
          <a:noFill/>
          <a:ln>
            <a:noFill/>
          </a:ln>
        </p:spPr>
      </p:pic>
      <p:sp>
        <p:nvSpPr>
          <p:cNvPr id="761" name="Google Shape;761;g185577db7cb_0_2089"/>
          <p:cNvSpPr txBox="1"/>
          <p:nvPr/>
        </p:nvSpPr>
        <p:spPr>
          <a:xfrm>
            <a:off x="421825" y="318225"/>
            <a:ext cx="24996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30302F"/>
                </a:solidFill>
                <a:latin typeface="Lato Black"/>
                <a:ea typeface="Lato Black"/>
                <a:cs typeface="Lato Black"/>
                <a:sym typeface="Lato Black"/>
              </a:rPr>
              <a:t>Area-level population</a:t>
            </a:r>
            <a:endParaRPr sz="1800" b="1">
              <a:solidFill>
                <a:srgbClr val="30302F"/>
              </a:solidFill>
              <a:latin typeface="Lato Black"/>
              <a:ea typeface="Lato Black"/>
              <a:cs typeface="Lato Black"/>
              <a:sym typeface="Lato Black"/>
            </a:endParaRPr>
          </a:p>
        </p:txBody>
      </p:sp>
      <p:sp>
        <p:nvSpPr>
          <p:cNvPr id="762" name="Google Shape;762;g185577db7cb_0_2089"/>
          <p:cNvSpPr txBox="1"/>
          <p:nvPr/>
        </p:nvSpPr>
        <p:spPr>
          <a:xfrm>
            <a:off x="4572000" y="4192500"/>
            <a:ext cx="4273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30302F"/>
                </a:solidFill>
                <a:latin typeface="Lato Black"/>
                <a:ea typeface="Lato Black"/>
                <a:cs typeface="Lato Black"/>
                <a:sym typeface="Lato Black"/>
              </a:rPr>
              <a:t>Gridded population estimates</a:t>
            </a:r>
            <a:endParaRPr sz="2300" b="1">
              <a:solidFill>
                <a:srgbClr val="30302F"/>
              </a:solidFill>
              <a:latin typeface="Lato Black"/>
              <a:ea typeface="Lato Black"/>
              <a:cs typeface="Lato Black"/>
              <a:sym typeface="Lato Black"/>
            </a:endParaRPr>
          </a:p>
        </p:txBody>
      </p:sp>
      <p:cxnSp>
        <p:nvCxnSpPr>
          <p:cNvPr id="763" name="Google Shape;763;g185577db7cb_0_2089"/>
          <p:cNvCxnSpPr/>
          <p:nvPr/>
        </p:nvCxnSpPr>
        <p:spPr>
          <a:xfrm>
            <a:off x="4243802" y="2833655"/>
            <a:ext cx="656400" cy="5400"/>
          </a:xfrm>
          <a:prstGeom prst="straightConnector1">
            <a:avLst/>
          </a:prstGeom>
          <a:noFill/>
          <a:ln w="38100" cap="flat" cmpd="sng">
            <a:solidFill>
              <a:srgbClr val="F7B00C"/>
            </a:solidFill>
            <a:prstDash val="solid"/>
            <a:round/>
            <a:headEnd type="none" w="med" len="med"/>
            <a:tailEnd type="triangle" w="med" len="med"/>
          </a:ln>
        </p:spPr>
      </p:cxnSp>
      <p:pic>
        <p:nvPicPr>
          <p:cNvPr id="764" name="Google Shape;764;g185577db7cb_0_2089"/>
          <p:cNvPicPr preferRelativeResize="0"/>
          <p:nvPr/>
        </p:nvPicPr>
        <p:blipFill>
          <a:blip r:embed="rId7">
            <a:alphaModFix/>
          </a:blip>
          <a:stretch>
            <a:fillRect/>
          </a:stretch>
        </p:blipFill>
        <p:spPr>
          <a:xfrm>
            <a:off x="421825" y="2647948"/>
            <a:ext cx="3304849" cy="2327778"/>
          </a:xfrm>
          <a:prstGeom prst="rect">
            <a:avLst/>
          </a:prstGeom>
          <a:noFill/>
          <a:ln>
            <a:noFill/>
          </a:ln>
        </p:spPr>
      </p:pic>
      <p:sp>
        <p:nvSpPr>
          <p:cNvPr id="765" name="Google Shape;765;g185577db7cb_0_2089"/>
          <p:cNvSpPr txBox="1"/>
          <p:nvPr/>
        </p:nvSpPr>
        <p:spPr>
          <a:xfrm>
            <a:off x="421825" y="2647950"/>
            <a:ext cx="18798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30302F"/>
                </a:solidFill>
                <a:latin typeface="Lato Black"/>
                <a:ea typeface="Lato Black"/>
                <a:cs typeface="Lato Black"/>
                <a:sym typeface="Lato Black"/>
              </a:rPr>
              <a:t>Weighting layer</a:t>
            </a:r>
            <a:endParaRPr sz="1800" b="1">
              <a:solidFill>
                <a:srgbClr val="30302F"/>
              </a:solidFill>
              <a:latin typeface="Lato Black"/>
              <a:ea typeface="Lato Black"/>
              <a:cs typeface="Lato Black"/>
              <a:sym typeface="Lato Black"/>
            </a:endParaRPr>
          </a:p>
        </p:txBody>
      </p:sp>
      <p:sp>
        <p:nvSpPr>
          <p:cNvPr id="766" name="Google Shape;766;g185577db7cb_0_2089"/>
          <p:cNvSpPr/>
          <p:nvPr/>
        </p:nvSpPr>
        <p:spPr>
          <a:xfrm>
            <a:off x="3875250" y="2078550"/>
            <a:ext cx="409200" cy="1503000"/>
          </a:xfrm>
          <a:prstGeom prst="rightBrace">
            <a:avLst>
              <a:gd name="adj1" fmla="val 50000"/>
              <a:gd name="adj2" fmla="val 50000"/>
            </a:avLst>
          </a:prstGeom>
          <a:noFill/>
          <a:ln w="28575" cap="flat" cmpd="sng">
            <a:solidFill>
              <a:srgbClr val="F7B00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g185577db7cb_0_2089"/>
          <p:cNvSpPr txBox="1">
            <a:spLocks noGrp="1"/>
          </p:cNvSpPr>
          <p:nvPr>
            <p:ph type="title"/>
          </p:nvPr>
        </p:nvSpPr>
        <p:spPr>
          <a:xfrm>
            <a:off x="1459825" y="2362375"/>
            <a:ext cx="841800" cy="3089700"/>
          </a:xfrm>
          <a:prstGeom prst="rect">
            <a:avLst/>
          </a:prstGeom>
          <a:noFill/>
          <a:ln>
            <a:noFill/>
          </a:ln>
        </p:spPr>
        <p:txBody>
          <a:bodyPr spcFirstLastPara="1" wrap="square" lIns="0" tIns="11100" rIns="0" bIns="0" anchor="t" anchorCtr="0">
            <a:spAutoFit/>
          </a:bodyPr>
          <a:lstStyle/>
          <a:p>
            <a:pPr marL="0" lvl="0" indent="0" algn="l" rtl="0">
              <a:lnSpc>
                <a:spcPct val="100000"/>
              </a:lnSpc>
              <a:spcBef>
                <a:spcPts val="0"/>
              </a:spcBef>
              <a:spcAft>
                <a:spcPts val="0"/>
              </a:spcAft>
              <a:buSzPts val="2800"/>
              <a:buNone/>
            </a:pPr>
            <a:r>
              <a:rPr lang="en" sz="20000">
                <a:solidFill>
                  <a:srgbClr val="115E6E"/>
                </a:solidFill>
              </a:rPr>
              <a:t>?</a:t>
            </a:r>
            <a:endParaRPr sz="20000">
              <a:solidFill>
                <a:srgbClr val="115E6E"/>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57350" y="0"/>
            <a:ext cx="5819828" cy="5143500"/>
          </a:xfrm>
          <a:prstGeom prst="rect">
            <a:avLst/>
          </a:prstGeom>
        </p:spPr>
      </p:pic>
    </p:spTree>
    <p:extLst>
      <p:ext uri="{BB962C8B-B14F-4D97-AF65-F5344CB8AC3E}">
        <p14:creationId xmlns:p14="http://schemas.microsoft.com/office/powerpoint/2010/main" val="532374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g17dac72aa9e_0_93"/>
          <p:cNvPicPr preferRelativeResize="0"/>
          <p:nvPr/>
        </p:nvPicPr>
        <p:blipFill rotWithShape="1">
          <a:blip r:embed="rId3">
            <a:alphaModFix/>
          </a:blip>
          <a:srcRect/>
          <a:stretch/>
        </p:blipFill>
        <p:spPr>
          <a:xfrm>
            <a:off x="-11" y="1"/>
            <a:ext cx="9144018" cy="5143501"/>
          </a:xfrm>
          <a:prstGeom prst="rect">
            <a:avLst/>
          </a:prstGeom>
          <a:noFill/>
          <a:ln>
            <a:noFill/>
          </a:ln>
        </p:spPr>
      </p:pic>
      <p:sp>
        <p:nvSpPr>
          <p:cNvPr id="286" name="Google Shape;286;g17dac72aa9e_0_93"/>
          <p:cNvSpPr txBox="1">
            <a:spLocks noGrp="1"/>
          </p:cNvSpPr>
          <p:nvPr>
            <p:ph type="title"/>
          </p:nvPr>
        </p:nvSpPr>
        <p:spPr>
          <a:xfrm>
            <a:off x="188798" y="275597"/>
            <a:ext cx="8766400" cy="549817"/>
          </a:xfrm>
          <a:prstGeom prst="rect">
            <a:avLst/>
          </a:prstGeom>
          <a:noFill/>
          <a:ln>
            <a:noFill/>
          </a:ln>
        </p:spPr>
        <p:txBody>
          <a:bodyPr spcFirstLastPara="1" vert="horz" wrap="square" lIns="0" tIns="11100" rIns="0" bIns="0" rtlCol="0" anchor="t" anchorCtr="0">
            <a:spAutoFit/>
          </a:bodyPr>
          <a:lstStyle/>
          <a:p>
            <a:r>
              <a:rPr lang="en" sz="2700" dirty="0">
                <a:solidFill>
                  <a:srgbClr val="30302F"/>
                </a:solidFill>
              </a:rPr>
              <a:t>What are the advantages of gridded population data?</a:t>
            </a:r>
            <a:endParaRPr sz="2700" dirty="0">
              <a:solidFill>
                <a:srgbClr val="30302F"/>
              </a:solidFill>
            </a:endParaRPr>
          </a:p>
          <a:p>
            <a:endParaRPr sz="800" b="0" i="1" dirty="0">
              <a:solidFill>
                <a:srgbClr val="AB3933"/>
              </a:solidFill>
            </a:endParaRPr>
          </a:p>
        </p:txBody>
      </p:sp>
      <p:pic>
        <p:nvPicPr>
          <p:cNvPr id="287" name="Google Shape;287;g17dac72aa9e_0_93"/>
          <p:cNvPicPr preferRelativeResize="0"/>
          <p:nvPr/>
        </p:nvPicPr>
        <p:blipFill rotWithShape="1">
          <a:blip r:embed="rId4">
            <a:alphaModFix/>
          </a:blip>
          <a:srcRect t="920" b="-919"/>
          <a:stretch/>
        </p:blipFill>
        <p:spPr>
          <a:xfrm>
            <a:off x="429475" y="4602976"/>
            <a:ext cx="409088" cy="390950"/>
          </a:xfrm>
          <a:prstGeom prst="rect">
            <a:avLst/>
          </a:prstGeom>
          <a:noFill/>
          <a:ln>
            <a:noFill/>
          </a:ln>
        </p:spPr>
      </p:pic>
      <p:sp>
        <p:nvSpPr>
          <p:cNvPr id="288" name="Google Shape;288;g17dac72aa9e_0_93"/>
          <p:cNvSpPr txBox="1"/>
          <p:nvPr/>
        </p:nvSpPr>
        <p:spPr>
          <a:xfrm>
            <a:off x="377600" y="1008800"/>
            <a:ext cx="8436000" cy="3763200"/>
          </a:xfrm>
          <a:prstGeom prst="rect">
            <a:avLst/>
          </a:prstGeom>
          <a:noFill/>
          <a:ln>
            <a:noFill/>
          </a:ln>
        </p:spPr>
        <p:txBody>
          <a:bodyPr spcFirstLastPara="1" wrap="square" lIns="68575" tIns="34275" rIns="68575" bIns="34275" anchor="t" anchorCtr="0">
            <a:noAutofit/>
          </a:bodyPr>
          <a:lstStyle/>
          <a:p>
            <a:pPr marL="457189" indent="-336542">
              <a:lnSpc>
                <a:spcPct val="115000"/>
              </a:lnSpc>
              <a:buClr>
                <a:srgbClr val="30302F"/>
              </a:buClr>
              <a:buSzPts val="1700"/>
              <a:buFont typeface="Lato"/>
              <a:buChar char="●"/>
            </a:pPr>
            <a:r>
              <a:rPr lang="en" sz="1700" b="1" dirty="0">
                <a:solidFill>
                  <a:srgbClr val="30302F"/>
                </a:solidFill>
                <a:latin typeface="Lato"/>
                <a:ea typeface="Lato"/>
                <a:cs typeface="Lato"/>
                <a:sym typeface="Lato"/>
              </a:rPr>
              <a:t>Flexibility in terms of spatial aggregation - population estimates can be calculated for different geographic units at a range of scales:</a:t>
            </a:r>
            <a:endParaRPr sz="1700" b="1" dirty="0">
              <a:solidFill>
                <a:srgbClr val="30302F"/>
              </a:solidFill>
              <a:latin typeface="Lato"/>
              <a:ea typeface="Lato"/>
              <a:cs typeface="Lato"/>
              <a:sym typeface="Lato"/>
            </a:endParaRPr>
          </a:p>
          <a:p>
            <a:pPr marL="914378" lvl="1" indent="-336542">
              <a:lnSpc>
                <a:spcPct val="115000"/>
              </a:lnSpc>
              <a:buClr>
                <a:srgbClr val="30302F"/>
              </a:buClr>
              <a:buSzPts val="1700"/>
              <a:buFont typeface="Lato"/>
              <a:buChar char="○"/>
            </a:pPr>
            <a:r>
              <a:rPr lang="en" sz="1700" dirty="0">
                <a:solidFill>
                  <a:srgbClr val="30302F"/>
                </a:solidFill>
                <a:latin typeface="Lato"/>
                <a:ea typeface="Lato"/>
                <a:cs typeface="Lato"/>
                <a:sym typeface="Lato"/>
              </a:rPr>
              <a:t>EAs, Wards, Constituencies, Districts</a:t>
            </a:r>
            <a:endParaRPr sz="1700" dirty="0">
              <a:solidFill>
                <a:srgbClr val="30302F"/>
              </a:solidFill>
              <a:latin typeface="Lato"/>
              <a:ea typeface="Lato"/>
              <a:cs typeface="Lato"/>
              <a:sym typeface="Lato"/>
            </a:endParaRPr>
          </a:p>
          <a:p>
            <a:pPr marL="914378" lvl="1" indent="-336542">
              <a:lnSpc>
                <a:spcPct val="115000"/>
              </a:lnSpc>
              <a:buClr>
                <a:srgbClr val="30302F"/>
              </a:buClr>
              <a:buSzPts val="1700"/>
              <a:buFont typeface="Lato"/>
              <a:buChar char="○"/>
            </a:pPr>
            <a:r>
              <a:rPr lang="en" sz="1700" dirty="0">
                <a:solidFill>
                  <a:srgbClr val="30302F"/>
                </a:solidFill>
                <a:latin typeface="Lato"/>
                <a:ea typeface="Lato"/>
                <a:cs typeface="Lato"/>
                <a:sym typeface="Lato"/>
              </a:rPr>
              <a:t>Polling station catchments, Land cover classes, Flooded area, Cyclone track</a:t>
            </a:r>
            <a:endParaRPr sz="1700" dirty="0">
              <a:solidFill>
                <a:srgbClr val="30302F"/>
              </a:solidFill>
              <a:latin typeface="Lato"/>
              <a:ea typeface="Lato"/>
              <a:cs typeface="Lato"/>
              <a:sym typeface="Lato"/>
            </a:endParaRPr>
          </a:p>
          <a:p>
            <a:pPr marL="914378" lvl="1" indent="-336542">
              <a:lnSpc>
                <a:spcPct val="115000"/>
              </a:lnSpc>
              <a:buClr>
                <a:srgbClr val="30302F"/>
              </a:buClr>
              <a:buSzPts val="1700"/>
              <a:buFont typeface="Lato"/>
              <a:buChar char="○"/>
            </a:pPr>
            <a:r>
              <a:rPr lang="en" sz="1700" dirty="0">
                <a:solidFill>
                  <a:srgbClr val="30302F"/>
                </a:solidFill>
                <a:latin typeface="Lato"/>
                <a:ea typeface="Lato"/>
                <a:cs typeface="Lato"/>
                <a:sym typeface="Lato"/>
              </a:rPr>
              <a:t>Within a specified distance of a feature e.g. 5km from a polling station</a:t>
            </a:r>
            <a:endParaRPr sz="1700" dirty="0">
              <a:solidFill>
                <a:srgbClr val="30302F"/>
              </a:solidFill>
              <a:latin typeface="Lato"/>
              <a:ea typeface="Lato"/>
              <a:cs typeface="Lato"/>
              <a:sym typeface="Lato"/>
            </a:endParaRPr>
          </a:p>
          <a:p>
            <a:pPr marL="457189" indent="-336542">
              <a:lnSpc>
                <a:spcPct val="115000"/>
              </a:lnSpc>
              <a:spcBef>
                <a:spcPts val="1000"/>
              </a:spcBef>
              <a:buClr>
                <a:srgbClr val="30302F"/>
              </a:buClr>
              <a:buSzPts val="1700"/>
              <a:buFont typeface="Lato"/>
              <a:buChar char="●"/>
            </a:pPr>
            <a:r>
              <a:rPr lang="en" sz="1700" b="1" dirty="0">
                <a:solidFill>
                  <a:srgbClr val="30302F"/>
                </a:solidFill>
                <a:latin typeface="Lato"/>
                <a:ea typeface="Lato"/>
                <a:cs typeface="Lato"/>
                <a:sym typeface="Lato"/>
              </a:rPr>
              <a:t>Integration with other gridded datasets</a:t>
            </a:r>
            <a:endParaRPr sz="1700" b="1" dirty="0">
              <a:solidFill>
                <a:srgbClr val="30302F"/>
              </a:solidFill>
              <a:latin typeface="Lato"/>
              <a:ea typeface="Lato"/>
              <a:cs typeface="Lato"/>
              <a:sym typeface="Lato"/>
            </a:endParaRPr>
          </a:p>
          <a:p>
            <a:pPr>
              <a:lnSpc>
                <a:spcPct val="115000"/>
              </a:lnSpc>
            </a:pPr>
            <a:endParaRPr sz="1700" b="1" dirty="0">
              <a:solidFill>
                <a:srgbClr val="F16623"/>
              </a:solidFill>
              <a:latin typeface="Lato"/>
              <a:ea typeface="Lato"/>
              <a:cs typeface="Lato"/>
              <a:sym typeface="Lato"/>
            </a:endParaRPr>
          </a:p>
          <a:p>
            <a:pPr>
              <a:lnSpc>
                <a:spcPct val="115000"/>
              </a:lnSpc>
              <a:buClr>
                <a:srgbClr val="000000"/>
              </a:buClr>
              <a:buSzPts val="1500"/>
            </a:pPr>
            <a:endParaRPr sz="1700" b="1" dirty="0">
              <a:solidFill>
                <a:srgbClr val="F16623"/>
              </a:solidFill>
              <a:latin typeface="Lato"/>
              <a:ea typeface="Lato"/>
              <a:cs typeface="Lato"/>
              <a:sym typeface="Lato"/>
            </a:endParaRPr>
          </a:p>
          <a:p>
            <a:pPr>
              <a:lnSpc>
                <a:spcPct val="115000"/>
              </a:lnSpc>
              <a:buClr>
                <a:srgbClr val="000000"/>
              </a:buClr>
              <a:buSzPts val="1500"/>
            </a:pPr>
            <a:endParaRPr sz="1700" b="1" dirty="0">
              <a:solidFill>
                <a:srgbClr val="F16623"/>
              </a:solidFill>
              <a:latin typeface="Lato"/>
              <a:ea typeface="Lato"/>
              <a:cs typeface="Lato"/>
              <a:sym typeface="Lato"/>
            </a:endParaRPr>
          </a:p>
        </p:txBody>
      </p:sp>
      <p:pic>
        <p:nvPicPr>
          <p:cNvPr id="289" name="Google Shape;289;g17dac72aa9e_0_93"/>
          <p:cNvPicPr preferRelativeResize="0"/>
          <p:nvPr/>
        </p:nvPicPr>
        <p:blipFill rotWithShape="1">
          <a:blip r:embed="rId5">
            <a:alphaModFix/>
          </a:blip>
          <a:srcRect r="16156" b="17191"/>
          <a:stretch/>
        </p:blipFill>
        <p:spPr>
          <a:xfrm>
            <a:off x="1" y="3024250"/>
            <a:ext cx="9143999" cy="2195450"/>
          </a:xfrm>
          <a:prstGeom prst="rect">
            <a:avLst/>
          </a:prstGeom>
          <a:noFill/>
          <a:ln>
            <a:noFill/>
          </a:ln>
        </p:spPr>
      </p:pic>
      <p:sp>
        <p:nvSpPr>
          <p:cNvPr id="290" name="Google Shape;290;g17dac72aa9e_0_93"/>
          <p:cNvSpPr/>
          <p:nvPr/>
        </p:nvSpPr>
        <p:spPr>
          <a:xfrm>
            <a:off x="6279356" y="3785750"/>
            <a:ext cx="2734794" cy="580500"/>
          </a:xfrm>
          <a:prstGeom prst="roundRect">
            <a:avLst>
              <a:gd name="adj" fmla="val 16667"/>
            </a:avLst>
          </a:prstGeom>
          <a:solidFill>
            <a:srgbClr val="F7B00C"/>
          </a:solidFill>
          <a:ln>
            <a:noFill/>
          </a:ln>
        </p:spPr>
        <p:txBody>
          <a:bodyPr spcFirstLastPara="1" wrap="square" lIns="68575" tIns="68575" rIns="68575" bIns="68575" anchor="ctr" anchorCtr="0">
            <a:noAutofit/>
          </a:bodyPr>
          <a:lstStyle/>
          <a:p>
            <a:pPr marL="457189" indent="-330192">
              <a:buClr>
                <a:schemeClr val="lt1"/>
              </a:buClr>
              <a:buSzPts val="1600"/>
              <a:buFont typeface="Lato"/>
              <a:buChar char="+"/>
            </a:pPr>
            <a:r>
              <a:rPr lang="en" sz="1600" b="1" dirty="0">
                <a:solidFill>
                  <a:schemeClr val="lt1"/>
                </a:solidFill>
                <a:latin typeface="Lato"/>
                <a:ea typeface="Lato"/>
                <a:cs typeface="Lato"/>
                <a:sym typeface="Lato"/>
              </a:rPr>
              <a:t>Administrative units / Health catchments</a:t>
            </a:r>
            <a:endParaRPr sz="700" dirty="0"/>
          </a:p>
        </p:txBody>
      </p:sp>
      <p:sp>
        <p:nvSpPr>
          <p:cNvPr id="291" name="Google Shape;291;g17dac72aa9e_0_93"/>
          <p:cNvSpPr/>
          <p:nvPr/>
        </p:nvSpPr>
        <p:spPr>
          <a:xfrm>
            <a:off x="6279357" y="4410689"/>
            <a:ext cx="2734798" cy="580500"/>
          </a:xfrm>
          <a:prstGeom prst="roundRect">
            <a:avLst>
              <a:gd name="adj" fmla="val 16667"/>
            </a:avLst>
          </a:prstGeom>
          <a:solidFill>
            <a:srgbClr val="F26422"/>
          </a:solidFill>
          <a:ln>
            <a:noFill/>
          </a:ln>
        </p:spPr>
        <p:txBody>
          <a:bodyPr spcFirstLastPara="1" wrap="square" lIns="68575" tIns="68575" rIns="68575" bIns="68575" anchor="ctr" anchorCtr="0">
            <a:noAutofit/>
          </a:bodyPr>
          <a:lstStyle/>
          <a:p>
            <a:pPr marL="457189" indent="-330192">
              <a:buClr>
                <a:schemeClr val="lt1"/>
              </a:buClr>
              <a:buSzPts val="1600"/>
              <a:buFont typeface="Lato"/>
              <a:buChar char="+"/>
            </a:pPr>
            <a:r>
              <a:rPr lang="en" sz="1600" b="1">
                <a:solidFill>
                  <a:schemeClr val="lt1"/>
                </a:solidFill>
                <a:latin typeface="Lato"/>
                <a:ea typeface="Lato"/>
                <a:cs typeface="Lato"/>
                <a:sym typeface="Lato"/>
              </a:rPr>
              <a:t>Settlement extents</a:t>
            </a:r>
            <a:endParaRPr sz="900"/>
          </a:p>
        </p:txBody>
      </p:sp>
    </p:spTree>
    <p:extLst>
      <p:ext uri="{BB962C8B-B14F-4D97-AF65-F5344CB8AC3E}">
        <p14:creationId xmlns:p14="http://schemas.microsoft.com/office/powerpoint/2010/main" val="925621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g185577db7cb_0_2068"/>
          <p:cNvSpPr txBox="1"/>
          <p:nvPr/>
        </p:nvSpPr>
        <p:spPr>
          <a:xfrm>
            <a:off x="5264850" y="4533025"/>
            <a:ext cx="3801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30302F"/>
                </a:solidFill>
                <a:latin typeface="Lato Black"/>
                <a:ea typeface="Lato Black"/>
                <a:cs typeface="Lato Black"/>
                <a:sym typeface="Lato Black"/>
              </a:rPr>
              <a:t>Geospatial covariate stack</a:t>
            </a:r>
            <a:endParaRPr sz="2300" b="1">
              <a:solidFill>
                <a:srgbClr val="30302F"/>
              </a:solidFill>
              <a:latin typeface="Lato Black"/>
              <a:ea typeface="Lato Black"/>
              <a:cs typeface="Lato Black"/>
              <a:sym typeface="Lato Black"/>
            </a:endParaRPr>
          </a:p>
        </p:txBody>
      </p:sp>
      <p:sp>
        <p:nvSpPr>
          <p:cNvPr id="779" name="Google Shape;779;g185577db7cb_0_2068"/>
          <p:cNvSpPr txBox="1">
            <a:spLocks noGrp="1"/>
          </p:cNvSpPr>
          <p:nvPr>
            <p:ph type="title"/>
          </p:nvPr>
        </p:nvSpPr>
        <p:spPr>
          <a:xfrm>
            <a:off x="377602" y="318225"/>
            <a:ext cx="8500200" cy="965400"/>
          </a:xfrm>
          <a:prstGeom prst="rect">
            <a:avLst/>
          </a:prstGeom>
          <a:noFill/>
          <a:ln>
            <a:noFill/>
          </a:ln>
        </p:spPr>
        <p:txBody>
          <a:bodyPr spcFirstLastPara="1" wrap="square" lIns="0" tIns="11100" rIns="0" bIns="0" anchor="t" anchorCtr="0">
            <a:spAutoFit/>
          </a:bodyPr>
          <a:lstStyle/>
          <a:p>
            <a:pPr marL="0" lvl="0" indent="0" algn="l" rtl="0">
              <a:lnSpc>
                <a:spcPct val="100000"/>
              </a:lnSpc>
              <a:spcBef>
                <a:spcPts val="0"/>
              </a:spcBef>
              <a:spcAft>
                <a:spcPts val="0"/>
              </a:spcAft>
              <a:buSzPts val="2800"/>
              <a:buNone/>
            </a:pPr>
            <a:r>
              <a:rPr lang="en" sz="3100">
                <a:solidFill>
                  <a:srgbClr val="30302F"/>
                </a:solidFill>
              </a:rPr>
              <a:t>Deriving a weighting layer</a:t>
            </a:r>
            <a:endParaRPr sz="3100">
              <a:solidFill>
                <a:srgbClr val="30302F"/>
              </a:solidFill>
            </a:endParaRPr>
          </a:p>
          <a:p>
            <a:pPr marL="0" lvl="0" indent="0" algn="l" rtl="0">
              <a:spcBef>
                <a:spcPts val="0"/>
              </a:spcBef>
              <a:spcAft>
                <a:spcPts val="0"/>
              </a:spcAft>
              <a:buSzPts val="1100"/>
              <a:buNone/>
            </a:pPr>
            <a:endParaRPr sz="3100">
              <a:solidFill>
                <a:srgbClr val="30302F"/>
              </a:solidFill>
            </a:endParaRPr>
          </a:p>
        </p:txBody>
      </p:sp>
      <p:sp>
        <p:nvSpPr>
          <p:cNvPr id="780" name="Google Shape;780;g185577db7cb_0_2068"/>
          <p:cNvSpPr txBox="1"/>
          <p:nvPr/>
        </p:nvSpPr>
        <p:spPr>
          <a:xfrm>
            <a:off x="377600" y="1138825"/>
            <a:ext cx="5881500" cy="3394200"/>
          </a:xfrm>
          <a:prstGeom prst="rect">
            <a:avLst/>
          </a:prstGeom>
          <a:noFill/>
          <a:ln>
            <a:noFill/>
          </a:ln>
        </p:spPr>
        <p:txBody>
          <a:bodyPr spcFirstLastPara="1" wrap="square" lIns="68575" tIns="34275" rIns="68575" bIns="34275" anchor="t" anchorCtr="0">
            <a:noAutofit/>
          </a:bodyPr>
          <a:lstStyle/>
          <a:p>
            <a:pPr marL="457200" lvl="0" indent="-349250" algn="l" rtl="0">
              <a:lnSpc>
                <a:spcPct val="115000"/>
              </a:lnSpc>
              <a:spcBef>
                <a:spcPts val="0"/>
              </a:spcBef>
              <a:spcAft>
                <a:spcPts val="0"/>
              </a:spcAft>
              <a:buClr>
                <a:schemeClr val="dk1"/>
              </a:buClr>
              <a:buSzPts val="1900"/>
              <a:buFont typeface="Lato"/>
              <a:buChar char="●"/>
            </a:pPr>
            <a:r>
              <a:rPr lang="en" sz="1700" b="1">
                <a:solidFill>
                  <a:srgbClr val="3A3838"/>
                </a:solidFill>
                <a:latin typeface="Lato"/>
                <a:ea typeface="Lato"/>
                <a:cs typeface="Lato"/>
                <a:sym typeface="Lato"/>
              </a:rPr>
              <a:t>The weighting layer needs to be created from predictive variables (geospatial covariates) related to population density, and associated with the </a:t>
            </a:r>
            <a:r>
              <a:rPr lang="en" sz="1700" b="1">
                <a:solidFill>
                  <a:srgbClr val="AB3933"/>
                </a:solidFill>
                <a:latin typeface="Lato"/>
                <a:ea typeface="Lato"/>
                <a:cs typeface="Lato"/>
                <a:sym typeface="Lato"/>
              </a:rPr>
              <a:t>built</a:t>
            </a:r>
            <a:r>
              <a:rPr lang="en" sz="1700" b="1">
                <a:solidFill>
                  <a:srgbClr val="3A3838"/>
                </a:solidFill>
                <a:latin typeface="Lato"/>
                <a:ea typeface="Lato"/>
                <a:cs typeface="Lato"/>
                <a:sym typeface="Lato"/>
              </a:rPr>
              <a:t> and </a:t>
            </a:r>
            <a:r>
              <a:rPr lang="en" sz="1700" b="1">
                <a:solidFill>
                  <a:srgbClr val="AB3933"/>
                </a:solidFill>
                <a:latin typeface="Lato"/>
                <a:ea typeface="Lato"/>
                <a:cs typeface="Lato"/>
                <a:sym typeface="Lato"/>
              </a:rPr>
              <a:t>natural environment</a:t>
            </a:r>
            <a:r>
              <a:rPr lang="en" sz="1700" b="1">
                <a:solidFill>
                  <a:srgbClr val="3A3838"/>
                </a:solidFill>
                <a:latin typeface="Lato"/>
                <a:ea typeface="Lato"/>
                <a:cs typeface="Lato"/>
                <a:sym typeface="Lato"/>
              </a:rPr>
              <a:t> </a:t>
            </a:r>
            <a:endParaRPr sz="1700" b="1">
              <a:solidFill>
                <a:srgbClr val="3A3838"/>
              </a:solidFill>
              <a:latin typeface="Lato"/>
              <a:ea typeface="Lato"/>
              <a:cs typeface="Lato"/>
              <a:sym typeface="Lato"/>
            </a:endParaRPr>
          </a:p>
          <a:p>
            <a:pPr marL="457200" lvl="0" indent="-336550" algn="l" rtl="0">
              <a:lnSpc>
                <a:spcPct val="115000"/>
              </a:lnSpc>
              <a:spcBef>
                <a:spcPts val="1000"/>
              </a:spcBef>
              <a:spcAft>
                <a:spcPts val="0"/>
              </a:spcAft>
              <a:buClr>
                <a:srgbClr val="3A3838"/>
              </a:buClr>
              <a:buSzPts val="1700"/>
              <a:buFont typeface="Lato"/>
              <a:buChar char="●"/>
            </a:pPr>
            <a:r>
              <a:rPr lang="en" sz="1700" b="1">
                <a:solidFill>
                  <a:srgbClr val="3A3838"/>
                </a:solidFill>
                <a:latin typeface="Lato"/>
                <a:ea typeface="Lato"/>
                <a:cs typeface="Lato"/>
                <a:sym typeface="Lato"/>
              </a:rPr>
              <a:t>Geospatial covariates are </a:t>
            </a:r>
            <a:r>
              <a:rPr lang="en" sz="1700" b="1">
                <a:solidFill>
                  <a:srgbClr val="AB3933"/>
                </a:solidFill>
                <a:latin typeface="Lato"/>
                <a:ea typeface="Lato"/>
                <a:cs typeface="Lato"/>
                <a:sym typeface="Lato"/>
              </a:rPr>
              <a:t>spatially harmonised </a:t>
            </a:r>
            <a:r>
              <a:rPr lang="en" sz="1700" b="1">
                <a:solidFill>
                  <a:srgbClr val="3A3838"/>
                </a:solidFill>
                <a:latin typeface="Lato"/>
                <a:ea typeface="Lato"/>
                <a:cs typeface="Lato"/>
                <a:sym typeface="Lato"/>
              </a:rPr>
              <a:t>so that all variables have the same spatial resolution and grid cell alignment → geospatial covariate stack</a:t>
            </a:r>
            <a:endParaRPr sz="1700" b="1">
              <a:solidFill>
                <a:srgbClr val="3A3838"/>
              </a:solidFill>
              <a:latin typeface="Lato"/>
              <a:ea typeface="Lato"/>
              <a:cs typeface="Lato"/>
              <a:sym typeface="Lato"/>
            </a:endParaRPr>
          </a:p>
          <a:p>
            <a:pPr marL="457200" lvl="0" indent="-336550" algn="l" rtl="0">
              <a:lnSpc>
                <a:spcPct val="115000"/>
              </a:lnSpc>
              <a:spcBef>
                <a:spcPts val="1000"/>
              </a:spcBef>
              <a:spcAft>
                <a:spcPts val="0"/>
              </a:spcAft>
              <a:buClr>
                <a:srgbClr val="3A3838"/>
              </a:buClr>
              <a:buSzPts val="1700"/>
              <a:buFont typeface="Lato"/>
              <a:buChar char="●"/>
            </a:pPr>
            <a:r>
              <a:rPr lang="en" sz="1700" b="1">
                <a:solidFill>
                  <a:srgbClr val="3A3838"/>
                </a:solidFill>
                <a:latin typeface="Lato"/>
                <a:ea typeface="Lato"/>
                <a:cs typeface="Lato"/>
                <a:sym typeface="Lato"/>
              </a:rPr>
              <a:t>Select the </a:t>
            </a:r>
            <a:r>
              <a:rPr lang="en" sz="1700" b="1">
                <a:solidFill>
                  <a:srgbClr val="AB3933"/>
                </a:solidFill>
                <a:latin typeface="Lato"/>
                <a:ea typeface="Lato"/>
                <a:cs typeface="Lato"/>
                <a:sym typeface="Lato"/>
              </a:rPr>
              <a:t>subset </a:t>
            </a:r>
            <a:r>
              <a:rPr lang="en" sz="1700" b="1">
                <a:solidFill>
                  <a:srgbClr val="3A3838"/>
                </a:solidFill>
                <a:latin typeface="Lato"/>
                <a:ea typeface="Lato"/>
                <a:cs typeface="Lato"/>
                <a:sym typeface="Lato"/>
              </a:rPr>
              <a:t>of geospatial covariates that are </a:t>
            </a:r>
            <a:r>
              <a:rPr lang="en" sz="1700" b="1">
                <a:solidFill>
                  <a:srgbClr val="AB3933"/>
                </a:solidFill>
                <a:latin typeface="Lato"/>
                <a:ea typeface="Lato"/>
                <a:cs typeface="Lato"/>
                <a:sym typeface="Lato"/>
              </a:rPr>
              <a:t>most strongly correlated with population density</a:t>
            </a:r>
            <a:endParaRPr sz="1700" b="1">
              <a:solidFill>
                <a:srgbClr val="AB3933"/>
              </a:solidFill>
              <a:latin typeface="Lato"/>
              <a:ea typeface="Lato"/>
              <a:cs typeface="Lato"/>
              <a:sym typeface="Lato"/>
            </a:endParaRPr>
          </a:p>
          <a:p>
            <a:pPr marL="0" marR="0" lvl="0" indent="0" algn="l" rtl="0">
              <a:lnSpc>
                <a:spcPct val="115000"/>
              </a:lnSpc>
              <a:spcBef>
                <a:spcPts val="1000"/>
              </a:spcBef>
              <a:spcAft>
                <a:spcPts val="0"/>
              </a:spcAft>
              <a:buNone/>
            </a:pPr>
            <a:endParaRPr sz="1500" b="1">
              <a:solidFill>
                <a:srgbClr val="F16623"/>
              </a:solidFill>
              <a:latin typeface="Lato"/>
              <a:ea typeface="Lato"/>
              <a:cs typeface="Lato"/>
              <a:sym typeface="Lato"/>
            </a:endParaRPr>
          </a:p>
          <a:p>
            <a:pPr marL="0" marR="0" lvl="0" indent="0" algn="l" rtl="0">
              <a:lnSpc>
                <a:spcPct val="115000"/>
              </a:lnSpc>
              <a:spcBef>
                <a:spcPts val="0"/>
              </a:spcBef>
              <a:spcAft>
                <a:spcPts val="0"/>
              </a:spcAft>
              <a:buClr>
                <a:srgbClr val="000000"/>
              </a:buClr>
              <a:buSzPts val="1500"/>
              <a:buFont typeface="Arial"/>
              <a:buNone/>
            </a:pPr>
            <a:endParaRPr sz="1500" b="1">
              <a:solidFill>
                <a:srgbClr val="F16623"/>
              </a:solidFill>
              <a:latin typeface="Lato"/>
              <a:ea typeface="Lato"/>
              <a:cs typeface="Lato"/>
              <a:sym typeface="Lato"/>
            </a:endParaRPr>
          </a:p>
          <a:p>
            <a:pPr marL="0" marR="0" lvl="0" indent="0" algn="l" rtl="0">
              <a:lnSpc>
                <a:spcPct val="115000"/>
              </a:lnSpc>
              <a:spcBef>
                <a:spcPts val="0"/>
              </a:spcBef>
              <a:spcAft>
                <a:spcPts val="0"/>
              </a:spcAft>
              <a:buClr>
                <a:srgbClr val="000000"/>
              </a:buClr>
              <a:buSzPts val="1500"/>
              <a:buFont typeface="Arial"/>
              <a:buNone/>
            </a:pPr>
            <a:endParaRPr sz="1500" b="1">
              <a:solidFill>
                <a:srgbClr val="F16623"/>
              </a:solidFill>
              <a:latin typeface="Lato"/>
              <a:ea typeface="Lato"/>
              <a:cs typeface="Lato"/>
              <a:sym typeface="Lato"/>
            </a:endParaRPr>
          </a:p>
        </p:txBody>
      </p:sp>
      <p:pic>
        <p:nvPicPr>
          <p:cNvPr id="781" name="Google Shape;781;g185577db7cb_0_2068"/>
          <p:cNvPicPr preferRelativeResize="0"/>
          <p:nvPr/>
        </p:nvPicPr>
        <p:blipFill rotWithShape="1">
          <a:blip r:embed="rId3">
            <a:alphaModFix/>
          </a:blip>
          <a:srcRect l="67693" t="52959" r="1251" b="899"/>
          <a:stretch/>
        </p:blipFill>
        <p:spPr>
          <a:xfrm>
            <a:off x="6708275" y="129175"/>
            <a:ext cx="2169526" cy="4484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185577db7cb_0_2111"/>
          <p:cNvSpPr txBox="1">
            <a:spLocks noGrp="1"/>
          </p:cNvSpPr>
          <p:nvPr>
            <p:ph type="title"/>
          </p:nvPr>
        </p:nvSpPr>
        <p:spPr>
          <a:xfrm>
            <a:off x="377602" y="318225"/>
            <a:ext cx="8500200" cy="965400"/>
          </a:xfrm>
          <a:prstGeom prst="rect">
            <a:avLst/>
          </a:prstGeom>
          <a:noFill/>
          <a:ln>
            <a:noFill/>
          </a:ln>
        </p:spPr>
        <p:txBody>
          <a:bodyPr spcFirstLastPara="1" wrap="square" lIns="0" tIns="11100" rIns="0" bIns="0" anchor="t" anchorCtr="0">
            <a:spAutoFit/>
          </a:bodyPr>
          <a:lstStyle/>
          <a:p>
            <a:pPr marL="0" lvl="0" indent="0" algn="l" rtl="0">
              <a:lnSpc>
                <a:spcPct val="100000"/>
              </a:lnSpc>
              <a:spcBef>
                <a:spcPts val="0"/>
              </a:spcBef>
              <a:spcAft>
                <a:spcPts val="0"/>
              </a:spcAft>
              <a:buSzPts val="2800"/>
              <a:buNone/>
            </a:pPr>
            <a:r>
              <a:rPr lang="en" sz="3100">
                <a:solidFill>
                  <a:srgbClr val="30302F"/>
                </a:solidFill>
              </a:rPr>
              <a:t>Examples of geospatial covariates</a:t>
            </a:r>
            <a:endParaRPr sz="3100">
              <a:solidFill>
                <a:srgbClr val="30302F"/>
              </a:solidFill>
            </a:endParaRPr>
          </a:p>
          <a:p>
            <a:pPr marL="0" lvl="0" indent="0" algn="l" rtl="0">
              <a:spcBef>
                <a:spcPts val="0"/>
              </a:spcBef>
              <a:spcAft>
                <a:spcPts val="0"/>
              </a:spcAft>
              <a:buSzPts val="1100"/>
              <a:buNone/>
            </a:pPr>
            <a:endParaRPr sz="3100">
              <a:solidFill>
                <a:srgbClr val="30302F"/>
              </a:solidFill>
            </a:endParaRPr>
          </a:p>
        </p:txBody>
      </p:sp>
      <p:pic>
        <p:nvPicPr>
          <p:cNvPr id="787" name="Google Shape;787;g185577db7cb_0_2111"/>
          <p:cNvPicPr preferRelativeResize="0"/>
          <p:nvPr/>
        </p:nvPicPr>
        <p:blipFill rotWithShape="1">
          <a:blip r:embed="rId3">
            <a:alphaModFix/>
          </a:blip>
          <a:srcRect l="67693" t="52959" r="1251" b="899"/>
          <a:stretch/>
        </p:blipFill>
        <p:spPr>
          <a:xfrm>
            <a:off x="6708275" y="281575"/>
            <a:ext cx="2169526" cy="4484675"/>
          </a:xfrm>
          <a:prstGeom prst="rect">
            <a:avLst/>
          </a:prstGeom>
          <a:noFill/>
          <a:ln>
            <a:noFill/>
          </a:ln>
        </p:spPr>
      </p:pic>
      <p:sp>
        <p:nvSpPr>
          <p:cNvPr id="788" name="Google Shape;788;g185577db7cb_0_2111"/>
          <p:cNvSpPr txBox="1"/>
          <p:nvPr/>
        </p:nvSpPr>
        <p:spPr>
          <a:xfrm>
            <a:off x="377600" y="1138825"/>
            <a:ext cx="5881500" cy="33942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en" sz="1800" b="1">
                <a:solidFill>
                  <a:srgbClr val="3A3838"/>
                </a:solidFill>
                <a:latin typeface="Lato"/>
                <a:ea typeface="Lato"/>
                <a:cs typeface="Lato"/>
                <a:sym typeface="Lato"/>
              </a:rPr>
              <a:t>→ Natural environment</a:t>
            </a:r>
            <a:endParaRPr sz="1800" b="1">
              <a:solidFill>
                <a:srgbClr val="3A3838"/>
              </a:solidFill>
              <a:latin typeface="Lato"/>
              <a:ea typeface="Lato"/>
              <a:cs typeface="Lato"/>
              <a:sym typeface="Lato"/>
            </a:endParaRPr>
          </a:p>
          <a:p>
            <a:pPr marL="0" lvl="0" indent="0" algn="l" rtl="0">
              <a:lnSpc>
                <a:spcPct val="115000"/>
              </a:lnSpc>
              <a:spcBef>
                <a:spcPts val="600"/>
              </a:spcBef>
              <a:spcAft>
                <a:spcPts val="0"/>
              </a:spcAft>
              <a:buNone/>
            </a:pPr>
            <a:r>
              <a:rPr lang="en" sz="1800">
                <a:solidFill>
                  <a:srgbClr val="3A3838"/>
                </a:solidFill>
                <a:latin typeface="Lato"/>
                <a:ea typeface="Lato"/>
                <a:cs typeface="Lato"/>
                <a:sym typeface="Lato"/>
              </a:rPr>
              <a:t>Distance from rivers</a:t>
            </a:r>
            <a:endParaRPr sz="1800">
              <a:solidFill>
                <a:srgbClr val="3A3838"/>
              </a:solidFill>
              <a:latin typeface="Lato"/>
              <a:ea typeface="Lato"/>
              <a:cs typeface="Lato"/>
              <a:sym typeface="Lato"/>
            </a:endParaRPr>
          </a:p>
          <a:p>
            <a:pPr marL="0" lvl="0" indent="0" algn="l" rtl="0">
              <a:lnSpc>
                <a:spcPct val="115000"/>
              </a:lnSpc>
              <a:spcBef>
                <a:spcPts val="600"/>
              </a:spcBef>
              <a:spcAft>
                <a:spcPts val="0"/>
              </a:spcAft>
              <a:buNone/>
            </a:pPr>
            <a:r>
              <a:rPr lang="en" sz="1800">
                <a:solidFill>
                  <a:srgbClr val="3A3838"/>
                </a:solidFill>
                <a:latin typeface="Lato"/>
                <a:ea typeface="Lato"/>
                <a:cs typeface="Lato"/>
                <a:sym typeface="Lato"/>
              </a:rPr>
              <a:t>Vegetation greenness</a:t>
            </a:r>
            <a:endParaRPr sz="1800">
              <a:solidFill>
                <a:srgbClr val="3A3838"/>
              </a:solidFill>
              <a:latin typeface="Lato"/>
              <a:ea typeface="Lato"/>
              <a:cs typeface="Lato"/>
              <a:sym typeface="Lato"/>
            </a:endParaRPr>
          </a:p>
          <a:p>
            <a:pPr marL="0" lvl="0" indent="0" algn="l" rtl="0">
              <a:lnSpc>
                <a:spcPct val="115000"/>
              </a:lnSpc>
              <a:spcBef>
                <a:spcPts val="600"/>
              </a:spcBef>
              <a:spcAft>
                <a:spcPts val="0"/>
              </a:spcAft>
              <a:buNone/>
            </a:pPr>
            <a:endParaRPr sz="1800">
              <a:solidFill>
                <a:srgbClr val="3A3838"/>
              </a:solidFill>
              <a:latin typeface="Lato"/>
              <a:ea typeface="Lato"/>
              <a:cs typeface="Lato"/>
              <a:sym typeface="Lato"/>
            </a:endParaRPr>
          </a:p>
          <a:p>
            <a:pPr marL="0" lvl="0" indent="0" algn="l" rtl="0">
              <a:lnSpc>
                <a:spcPct val="115000"/>
              </a:lnSpc>
              <a:spcBef>
                <a:spcPts val="600"/>
              </a:spcBef>
              <a:spcAft>
                <a:spcPts val="0"/>
              </a:spcAft>
              <a:buNone/>
            </a:pPr>
            <a:r>
              <a:rPr lang="en" sz="1800" b="1">
                <a:solidFill>
                  <a:srgbClr val="3A3838"/>
                </a:solidFill>
                <a:latin typeface="Lato"/>
                <a:ea typeface="Lato"/>
                <a:cs typeface="Lato"/>
                <a:sym typeface="Lato"/>
              </a:rPr>
              <a:t>→ Built environment</a:t>
            </a:r>
            <a:endParaRPr sz="1800" b="1">
              <a:solidFill>
                <a:srgbClr val="3A3838"/>
              </a:solidFill>
              <a:latin typeface="Lato"/>
              <a:ea typeface="Lato"/>
              <a:cs typeface="Lato"/>
              <a:sym typeface="Lato"/>
            </a:endParaRPr>
          </a:p>
          <a:p>
            <a:pPr marL="0" lvl="0" indent="0" algn="l" rtl="0">
              <a:lnSpc>
                <a:spcPct val="115000"/>
              </a:lnSpc>
              <a:spcBef>
                <a:spcPts val="600"/>
              </a:spcBef>
              <a:spcAft>
                <a:spcPts val="0"/>
              </a:spcAft>
              <a:buNone/>
            </a:pPr>
            <a:r>
              <a:rPr lang="en" sz="1800">
                <a:solidFill>
                  <a:srgbClr val="3A3838"/>
                </a:solidFill>
                <a:latin typeface="Lato"/>
                <a:ea typeface="Lato"/>
                <a:cs typeface="Lato"/>
                <a:sym typeface="Lato"/>
              </a:rPr>
              <a:t>Distance from roads</a:t>
            </a:r>
            <a:endParaRPr sz="1800">
              <a:solidFill>
                <a:srgbClr val="3A3838"/>
              </a:solidFill>
              <a:latin typeface="Lato"/>
              <a:ea typeface="Lato"/>
              <a:cs typeface="Lato"/>
              <a:sym typeface="Lato"/>
            </a:endParaRPr>
          </a:p>
          <a:p>
            <a:pPr marL="0" lvl="0" indent="0" algn="l" rtl="0">
              <a:lnSpc>
                <a:spcPct val="115000"/>
              </a:lnSpc>
              <a:spcBef>
                <a:spcPts val="600"/>
              </a:spcBef>
              <a:spcAft>
                <a:spcPts val="0"/>
              </a:spcAft>
              <a:buNone/>
            </a:pPr>
            <a:r>
              <a:rPr lang="en" sz="1800">
                <a:solidFill>
                  <a:srgbClr val="3A3838"/>
                </a:solidFill>
                <a:latin typeface="Lato"/>
                <a:ea typeface="Lato"/>
                <a:cs typeface="Lato"/>
                <a:sym typeface="Lato"/>
              </a:rPr>
              <a:t>Deriving metrics from building footprints:</a:t>
            </a:r>
            <a:endParaRPr sz="1800">
              <a:solidFill>
                <a:srgbClr val="3A3838"/>
              </a:solidFill>
              <a:latin typeface="Lato"/>
              <a:ea typeface="Lato"/>
              <a:cs typeface="Lato"/>
              <a:sym typeface="Lato"/>
            </a:endParaRPr>
          </a:p>
          <a:p>
            <a:pPr marL="914400" lvl="1" indent="-317500" algn="l" rtl="0">
              <a:lnSpc>
                <a:spcPct val="115000"/>
              </a:lnSpc>
              <a:spcBef>
                <a:spcPts val="600"/>
              </a:spcBef>
              <a:spcAft>
                <a:spcPts val="0"/>
              </a:spcAft>
              <a:buClr>
                <a:srgbClr val="3A3838"/>
              </a:buClr>
              <a:buSzPts val="1400"/>
              <a:buFont typeface="Lato"/>
              <a:buChar char="○"/>
            </a:pPr>
            <a:r>
              <a:rPr lang="en">
                <a:solidFill>
                  <a:srgbClr val="3A3838"/>
                </a:solidFill>
                <a:latin typeface="Lato"/>
                <a:ea typeface="Lato"/>
                <a:cs typeface="Lato"/>
                <a:sym typeface="Lato"/>
              </a:rPr>
              <a:t>Building count</a:t>
            </a:r>
            <a:endParaRPr>
              <a:solidFill>
                <a:srgbClr val="3A3838"/>
              </a:solidFill>
              <a:latin typeface="Lato"/>
              <a:ea typeface="Lato"/>
              <a:cs typeface="Lato"/>
              <a:sym typeface="Lato"/>
            </a:endParaRPr>
          </a:p>
          <a:p>
            <a:pPr marL="914400" lvl="1" indent="-317500" algn="l" rtl="0">
              <a:lnSpc>
                <a:spcPct val="115000"/>
              </a:lnSpc>
              <a:spcBef>
                <a:spcPts val="0"/>
              </a:spcBef>
              <a:spcAft>
                <a:spcPts val="0"/>
              </a:spcAft>
              <a:buClr>
                <a:srgbClr val="3A3838"/>
              </a:buClr>
              <a:buSzPts val="1400"/>
              <a:buFont typeface="Lato"/>
              <a:buChar char="○"/>
            </a:pPr>
            <a:r>
              <a:rPr lang="en">
                <a:solidFill>
                  <a:srgbClr val="3A3838"/>
                </a:solidFill>
                <a:latin typeface="Lato"/>
                <a:ea typeface="Lato"/>
                <a:cs typeface="Lato"/>
                <a:sym typeface="Lato"/>
              </a:rPr>
              <a:t>Building area (min, max, mean, total, sd)</a:t>
            </a:r>
            <a:endParaRPr>
              <a:solidFill>
                <a:srgbClr val="3A3838"/>
              </a:solidFill>
              <a:latin typeface="Lato"/>
              <a:ea typeface="Lato"/>
              <a:cs typeface="Lato"/>
              <a:sym typeface="Lato"/>
            </a:endParaRPr>
          </a:p>
          <a:p>
            <a:pPr marL="914400" lvl="1" indent="-317500" algn="l" rtl="0">
              <a:lnSpc>
                <a:spcPct val="115000"/>
              </a:lnSpc>
              <a:spcBef>
                <a:spcPts val="0"/>
              </a:spcBef>
              <a:spcAft>
                <a:spcPts val="0"/>
              </a:spcAft>
              <a:buClr>
                <a:srgbClr val="3A3838"/>
              </a:buClr>
              <a:buSzPts val="1400"/>
              <a:buFont typeface="Lato"/>
              <a:buChar char="○"/>
            </a:pPr>
            <a:r>
              <a:rPr lang="en">
                <a:solidFill>
                  <a:srgbClr val="3A3838"/>
                </a:solidFill>
                <a:latin typeface="Lato"/>
                <a:ea typeface="Lato"/>
                <a:cs typeface="Lato"/>
                <a:sym typeface="Lato"/>
              </a:rPr>
              <a:t>Building perimeter (min, max, mean, total, sd)</a:t>
            </a:r>
            <a:endParaRPr>
              <a:solidFill>
                <a:srgbClr val="3A3838"/>
              </a:solidFill>
              <a:latin typeface="Lato"/>
              <a:ea typeface="Lato"/>
              <a:cs typeface="Lato"/>
              <a:sym typeface="Lato"/>
            </a:endParaRPr>
          </a:p>
          <a:p>
            <a:pPr marL="914400" lvl="1" indent="-317500" algn="l" rtl="0">
              <a:lnSpc>
                <a:spcPct val="115000"/>
              </a:lnSpc>
              <a:spcBef>
                <a:spcPts val="0"/>
              </a:spcBef>
              <a:spcAft>
                <a:spcPts val="0"/>
              </a:spcAft>
              <a:buClr>
                <a:srgbClr val="3A3838"/>
              </a:buClr>
              <a:buSzPts val="1400"/>
              <a:buFont typeface="Lato"/>
              <a:buChar char="○"/>
            </a:pPr>
            <a:r>
              <a:rPr lang="en">
                <a:solidFill>
                  <a:srgbClr val="3A3838"/>
                </a:solidFill>
                <a:latin typeface="Lato"/>
                <a:ea typeface="Lato"/>
                <a:cs typeface="Lato"/>
                <a:sym typeface="Lato"/>
              </a:rPr>
              <a:t>Count of building vertices (min, max, mean, total, sd)</a:t>
            </a:r>
            <a:endParaRPr sz="1700" b="1">
              <a:solidFill>
                <a:srgbClr val="3A3838"/>
              </a:solidFill>
              <a:latin typeface="Lato"/>
              <a:ea typeface="Lato"/>
              <a:cs typeface="Lato"/>
              <a:sym typeface="Lato"/>
            </a:endParaRPr>
          </a:p>
          <a:p>
            <a:pPr marL="0" marR="0" lvl="0" indent="0" algn="l" rtl="0">
              <a:lnSpc>
                <a:spcPct val="115000"/>
              </a:lnSpc>
              <a:spcBef>
                <a:spcPts val="600"/>
              </a:spcBef>
              <a:spcAft>
                <a:spcPts val="0"/>
              </a:spcAft>
              <a:buNone/>
            </a:pPr>
            <a:endParaRPr sz="1500" b="1">
              <a:solidFill>
                <a:srgbClr val="F16623"/>
              </a:solidFill>
              <a:latin typeface="Lato"/>
              <a:ea typeface="Lato"/>
              <a:cs typeface="Lato"/>
              <a:sym typeface="Lato"/>
            </a:endParaRPr>
          </a:p>
          <a:p>
            <a:pPr marL="0" marR="0" lvl="0" indent="0" algn="l" rtl="0">
              <a:lnSpc>
                <a:spcPct val="115000"/>
              </a:lnSpc>
              <a:spcBef>
                <a:spcPts val="0"/>
              </a:spcBef>
              <a:spcAft>
                <a:spcPts val="0"/>
              </a:spcAft>
              <a:buClr>
                <a:srgbClr val="000000"/>
              </a:buClr>
              <a:buSzPts val="1500"/>
              <a:buFont typeface="Arial"/>
              <a:buNone/>
            </a:pPr>
            <a:endParaRPr sz="1500" b="1">
              <a:solidFill>
                <a:srgbClr val="F16623"/>
              </a:solidFill>
              <a:latin typeface="Lato"/>
              <a:ea typeface="Lato"/>
              <a:cs typeface="Lato"/>
              <a:sym typeface="Lato"/>
            </a:endParaRPr>
          </a:p>
          <a:p>
            <a:pPr marL="0" marR="0" lvl="0" indent="0" algn="l" rtl="0">
              <a:lnSpc>
                <a:spcPct val="115000"/>
              </a:lnSpc>
              <a:spcBef>
                <a:spcPts val="0"/>
              </a:spcBef>
              <a:spcAft>
                <a:spcPts val="0"/>
              </a:spcAft>
              <a:buClr>
                <a:srgbClr val="000000"/>
              </a:buClr>
              <a:buSzPts val="1500"/>
              <a:buFont typeface="Arial"/>
              <a:buNone/>
            </a:pPr>
            <a:endParaRPr sz="1500" b="1">
              <a:solidFill>
                <a:srgbClr val="F16623"/>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g18668a18a28_0_7"/>
          <p:cNvSpPr txBox="1">
            <a:spLocks noGrp="1"/>
          </p:cNvSpPr>
          <p:nvPr>
            <p:ph type="title"/>
          </p:nvPr>
        </p:nvSpPr>
        <p:spPr>
          <a:xfrm>
            <a:off x="3148451" y="318225"/>
            <a:ext cx="5729400" cy="965400"/>
          </a:xfrm>
          <a:prstGeom prst="rect">
            <a:avLst/>
          </a:prstGeom>
          <a:noFill/>
          <a:ln>
            <a:noFill/>
          </a:ln>
        </p:spPr>
        <p:txBody>
          <a:bodyPr spcFirstLastPara="1" wrap="square" lIns="0" tIns="11100" rIns="0" bIns="0" anchor="t" anchorCtr="0">
            <a:spAutoFit/>
          </a:bodyPr>
          <a:lstStyle/>
          <a:p>
            <a:pPr marL="0" lvl="0" indent="0" algn="l" rtl="0">
              <a:lnSpc>
                <a:spcPct val="100000"/>
              </a:lnSpc>
              <a:spcBef>
                <a:spcPts val="0"/>
              </a:spcBef>
              <a:spcAft>
                <a:spcPts val="0"/>
              </a:spcAft>
              <a:buSzPts val="2800"/>
              <a:buNone/>
            </a:pPr>
            <a:r>
              <a:rPr lang="en" sz="3100">
                <a:solidFill>
                  <a:srgbClr val="30302F"/>
                </a:solidFill>
              </a:rPr>
              <a:t>Geospatial covariates</a:t>
            </a:r>
            <a:endParaRPr sz="3100">
              <a:solidFill>
                <a:srgbClr val="30302F"/>
              </a:solidFill>
            </a:endParaRPr>
          </a:p>
          <a:p>
            <a:pPr marL="0" lvl="0" indent="0" algn="l" rtl="0">
              <a:spcBef>
                <a:spcPts val="0"/>
              </a:spcBef>
              <a:spcAft>
                <a:spcPts val="0"/>
              </a:spcAft>
              <a:buSzPts val="1100"/>
              <a:buNone/>
            </a:pPr>
            <a:endParaRPr sz="3100">
              <a:solidFill>
                <a:srgbClr val="30302F"/>
              </a:solidFill>
            </a:endParaRPr>
          </a:p>
        </p:txBody>
      </p:sp>
      <p:pic>
        <p:nvPicPr>
          <p:cNvPr id="794" name="Google Shape;794;g18668a18a28_0_7"/>
          <p:cNvPicPr preferRelativeResize="0"/>
          <p:nvPr/>
        </p:nvPicPr>
        <p:blipFill rotWithShape="1">
          <a:blip r:embed="rId3">
            <a:alphaModFix/>
          </a:blip>
          <a:srcRect l="67693" t="52959" r="1251" b="899"/>
          <a:stretch/>
        </p:blipFill>
        <p:spPr>
          <a:xfrm>
            <a:off x="234725" y="271200"/>
            <a:ext cx="2169526" cy="4484675"/>
          </a:xfrm>
          <a:prstGeom prst="rect">
            <a:avLst/>
          </a:prstGeom>
          <a:noFill/>
          <a:ln>
            <a:noFill/>
          </a:ln>
        </p:spPr>
      </p:pic>
      <p:sp>
        <p:nvSpPr>
          <p:cNvPr id="795" name="Google Shape;795;g18668a18a28_0_7"/>
          <p:cNvSpPr txBox="1"/>
          <p:nvPr/>
        </p:nvSpPr>
        <p:spPr>
          <a:xfrm>
            <a:off x="3072400" y="1128425"/>
            <a:ext cx="5881500" cy="3394200"/>
          </a:xfrm>
          <a:prstGeom prst="rect">
            <a:avLst/>
          </a:prstGeom>
          <a:noFill/>
          <a:ln>
            <a:noFill/>
          </a:ln>
        </p:spPr>
        <p:txBody>
          <a:bodyPr spcFirstLastPara="1" wrap="square" lIns="68575" tIns="34275" rIns="68575" bIns="34275" anchor="t" anchorCtr="0">
            <a:noAutofit/>
          </a:bodyPr>
          <a:lstStyle/>
          <a:p>
            <a:pPr marL="457200" lvl="0" indent="-342900" algn="l" rtl="0">
              <a:lnSpc>
                <a:spcPct val="115000"/>
              </a:lnSpc>
              <a:spcBef>
                <a:spcPts val="0"/>
              </a:spcBef>
              <a:spcAft>
                <a:spcPts val="0"/>
              </a:spcAft>
              <a:buClr>
                <a:srgbClr val="3A3838"/>
              </a:buClr>
              <a:buSzPts val="1800"/>
              <a:buFont typeface="Lato"/>
              <a:buChar char="●"/>
            </a:pPr>
            <a:r>
              <a:rPr lang="en" sz="1800" b="1" dirty="0">
                <a:solidFill>
                  <a:srgbClr val="3A3838"/>
                </a:solidFill>
                <a:latin typeface="Lato"/>
                <a:ea typeface="Lato"/>
                <a:cs typeface="Lato"/>
                <a:sym typeface="Lato"/>
              </a:rPr>
              <a:t>Select the most strongly correlated (most predictive) subset of covariates, from which the weighting layer is created.</a:t>
            </a:r>
            <a:endParaRPr sz="1800" b="1" dirty="0">
              <a:solidFill>
                <a:srgbClr val="3A3838"/>
              </a:solidFill>
              <a:latin typeface="Lato"/>
              <a:ea typeface="Lato"/>
              <a:cs typeface="Lato"/>
              <a:sym typeface="Lato"/>
            </a:endParaRPr>
          </a:p>
          <a:p>
            <a:pPr marL="457200" lvl="0" indent="-342900" algn="l" rtl="0">
              <a:lnSpc>
                <a:spcPct val="115000"/>
              </a:lnSpc>
              <a:spcBef>
                <a:spcPts val="1000"/>
              </a:spcBef>
              <a:spcAft>
                <a:spcPts val="0"/>
              </a:spcAft>
              <a:buClr>
                <a:srgbClr val="3A3838"/>
              </a:buClr>
              <a:buSzPts val="1800"/>
              <a:buFont typeface="Lato"/>
              <a:buChar char="●"/>
            </a:pPr>
            <a:r>
              <a:rPr lang="en" sz="1800" b="1" dirty="0">
                <a:solidFill>
                  <a:srgbClr val="3A3838"/>
                </a:solidFill>
                <a:latin typeface="Lato"/>
                <a:ea typeface="Lato"/>
                <a:cs typeface="Lato"/>
                <a:sym typeface="Lato"/>
              </a:rPr>
              <a:t>The standard WorldPop approach is to use a random forest model (a machine learning algorithm) to identify the most predictive subset of covariates and their weightings.</a:t>
            </a:r>
            <a:endParaRPr sz="1800" b="1" dirty="0">
              <a:solidFill>
                <a:srgbClr val="3A3838"/>
              </a:solidFill>
              <a:latin typeface="Lato"/>
              <a:ea typeface="Lato"/>
              <a:cs typeface="Lato"/>
              <a:sym typeface="Lato"/>
            </a:endParaRPr>
          </a:p>
          <a:p>
            <a:pPr marL="457200" lvl="0" indent="-342900" algn="l" rtl="0">
              <a:lnSpc>
                <a:spcPct val="115000"/>
              </a:lnSpc>
              <a:spcBef>
                <a:spcPts val="1000"/>
              </a:spcBef>
              <a:spcAft>
                <a:spcPts val="1000"/>
              </a:spcAft>
              <a:buClr>
                <a:srgbClr val="3A3838"/>
              </a:buClr>
              <a:buSzPts val="1800"/>
              <a:buFont typeface="Lato"/>
              <a:buChar char="●"/>
            </a:pPr>
            <a:r>
              <a:rPr lang="en" sz="1800" b="1" dirty="0">
                <a:solidFill>
                  <a:srgbClr val="3A3838"/>
                </a:solidFill>
                <a:latin typeface="Lato"/>
                <a:ea typeface="Lato"/>
                <a:cs typeface="Lato"/>
                <a:sym typeface="Lato"/>
              </a:rPr>
              <a:t>We typically find that covariates derived from building footprints are strong predictors</a:t>
            </a:r>
          </a:p>
          <a:p>
            <a:pPr marL="457200" lvl="0" indent="-342900" algn="l" rtl="0">
              <a:lnSpc>
                <a:spcPct val="115000"/>
              </a:lnSpc>
              <a:spcBef>
                <a:spcPts val="1000"/>
              </a:spcBef>
              <a:spcAft>
                <a:spcPts val="1000"/>
              </a:spcAft>
              <a:buClr>
                <a:srgbClr val="3A3838"/>
              </a:buClr>
              <a:buSzPts val="1800"/>
              <a:buFont typeface="Lato"/>
              <a:buChar char="●"/>
            </a:pPr>
            <a:r>
              <a:rPr lang="en" sz="1800" b="1" dirty="0">
                <a:solidFill>
                  <a:srgbClr val="3A3838"/>
                </a:solidFill>
                <a:latin typeface="Lato"/>
                <a:ea typeface="Lato"/>
                <a:cs typeface="Lato"/>
                <a:sym typeface="Lato"/>
              </a:rPr>
              <a:t>Focus on covariates later</a:t>
            </a:r>
            <a:endParaRPr sz="1500" b="1" dirty="0">
              <a:solidFill>
                <a:srgbClr val="F16623"/>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endParaRPr lang="en-US"/>
          </a:p>
        </p:txBody>
      </p:sp>
      <p:pic>
        <p:nvPicPr>
          <p:cNvPr id="2" name="Content Placeholder 1"/>
          <p:cNvPicPr>
            <a:picLocks noGrp="1" noChangeAspect="1"/>
          </p:cNvPicPr>
          <p:nvPr>
            <p:ph idx="1"/>
          </p:nvPr>
        </p:nvPicPr>
        <p:blipFill>
          <a:blip r:embed="rId3" cstate="print">
            <a:extLst>
              <a:ext uri="{28A0092B-C50C-407E-A947-70E740481C1C}">
                <a14:useLocalDpi xmlns:a14="http://schemas.microsoft.com/office/drawing/2010/main"/>
              </a:ext>
            </a:extLst>
          </a:blip>
          <a:srcRect/>
          <a:stretch>
            <a:fillRect/>
          </a:stretch>
        </p:blipFill>
        <p:spPr/>
      </p:pic>
      <p:pic>
        <p:nvPicPr>
          <p:cNvPr id="115720" name="Picture 8" descr="D:\Documents\Graduate School\Research\Population\GIS Work\Stevens, et al. (2013) Presentation Figures\Output\Presentation Figure 10.emf"/>
          <p:cNvPicPr>
            <a:picLocks noChangeAspect="1" noChangeArrowheads="1"/>
          </p:cNvPicPr>
          <p:nvPr/>
        </p:nvPicPr>
        <p:blipFill>
          <a:blip r:embed="rId4" cstate="print"/>
          <a:srcRect/>
          <a:stretch>
            <a:fillRect/>
          </a:stretch>
        </p:blipFill>
        <p:spPr bwMode="auto">
          <a:xfrm>
            <a:off x="0" y="0"/>
            <a:ext cx="9144000" cy="5143500"/>
          </a:xfrm>
          <a:prstGeom prst="rect">
            <a:avLst/>
          </a:prstGeom>
          <a:noFill/>
        </p:spPr>
      </p:pic>
      <p:pic>
        <p:nvPicPr>
          <p:cNvPr id="3" name="Picture 2"/>
          <p:cNvPicPr>
            <a:picLocks noChangeAspect="1"/>
          </p:cNvPicPr>
          <p:nvPr/>
        </p:nvPicPr>
        <p:blipFill>
          <a:blip r:embed="rId5"/>
          <a:stretch>
            <a:fillRect/>
          </a:stretch>
        </p:blipFill>
        <p:spPr>
          <a:xfrm>
            <a:off x="0" y="0"/>
            <a:ext cx="9138016" cy="5143500"/>
          </a:xfrm>
          <a:prstGeom prst="rect">
            <a:avLst/>
          </a:prstGeom>
        </p:spPr>
      </p:pic>
      <p:sp>
        <p:nvSpPr>
          <p:cNvPr id="4" name="Rounded Rectangle 3"/>
          <p:cNvSpPr/>
          <p:nvPr/>
        </p:nvSpPr>
        <p:spPr>
          <a:xfrm>
            <a:off x="259672" y="273844"/>
            <a:ext cx="8595804" cy="525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Example enumeration data</a:t>
            </a:r>
          </a:p>
        </p:txBody>
      </p:sp>
    </p:spTree>
    <p:extLst>
      <p:ext uri="{BB962C8B-B14F-4D97-AF65-F5344CB8AC3E}">
        <p14:creationId xmlns:p14="http://schemas.microsoft.com/office/powerpoint/2010/main" val="672612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17" y="-10236"/>
            <a:ext cx="10944444" cy="5297037"/>
          </a:xfrm>
          <a:prstGeom prst="rect">
            <a:avLst/>
          </a:prstGeom>
        </p:spPr>
      </p:pic>
      <p:sp>
        <p:nvSpPr>
          <p:cNvPr id="6" name="TextBox 5"/>
          <p:cNvSpPr txBox="1"/>
          <p:nvPr/>
        </p:nvSpPr>
        <p:spPr>
          <a:xfrm>
            <a:off x="545911" y="255895"/>
            <a:ext cx="8325135" cy="415498"/>
          </a:xfrm>
          <a:prstGeom prst="rect">
            <a:avLst/>
          </a:prstGeom>
          <a:noFill/>
        </p:spPr>
        <p:txBody>
          <a:bodyPr wrap="square" rtlCol="0">
            <a:spAutoFit/>
          </a:bodyPr>
          <a:lstStyle/>
          <a:p>
            <a:r>
              <a:rPr lang="en-GB" sz="2100" b="1" dirty="0">
                <a:solidFill>
                  <a:schemeClr val="bg1"/>
                </a:solidFill>
              </a:rPr>
              <a:t>Global Human Settlement Layer</a:t>
            </a:r>
          </a:p>
        </p:txBody>
      </p:sp>
      <p:sp>
        <p:nvSpPr>
          <p:cNvPr id="2" name="Rounded Rectangle 1"/>
          <p:cNvSpPr/>
          <p:nvPr/>
        </p:nvSpPr>
        <p:spPr>
          <a:xfrm>
            <a:off x="94130" y="255896"/>
            <a:ext cx="8841441" cy="55765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2400" dirty="0"/>
              <a:t>Building footprint/settlement mapping from satellites</a:t>
            </a:r>
          </a:p>
        </p:txBody>
      </p:sp>
      <p:pic>
        <p:nvPicPr>
          <p:cNvPr id="7" name="Google Shape;794;g18668a18a28_0_7">
            <a:extLst>
              <a:ext uri="{FF2B5EF4-FFF2-40B4-BE49-F238E27FC236}">
                <a16:creationId xmlns:a16="http://schemas.microsoft.com/office/drawing/2014/main" id="{0B0D523E-D851-46D4-9694-B3B0AF442DEF}"/>
              </a:ext>
            </a:extLst>
          </p:cNvPr>
          <p:cNvPicPr preferRelativeResize="0"/>
          <p:nvPr/>
        </p:nvPicPr>
        <p:blipFill rotWithShape="1">
          <a:blip r:embed="rId4">
            <a:alphaModFix/>
          </a:blip>
          <a:srcRect l="67693" t="52959" r="1251" b="899"/>
          <a:stretch/>
        </p:blipFill>
        <p:spPr>
          <a:xfrm>
            <a:off x="250031" y="1673500"/>
            <a:ext cx="1926465" cy="3319981"/>
          </a:xfrm>
          <a:prstGeom prst="rect">
            <a:avLst/>
          </a:prstGeom>
          <a:noFill/>
          <a:ln>
            <a:noFill/>
          </a:ln>
        </p:spPr>
      </p:pic>
    </p:spTree>
    <p:extLst>
      <p:ext uri="{BB962C8B-B14F-4D97-AF65-F5344CB8AC3E}">
        <p14:creationId xmlns:p14="http://schemas.microsoft.com/office/powerpoint/2010/main" val="3003668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149507" name="Picture 3" descr="D:\Documents\Graduate School\Research\Population\GIS Work\Stevens, et al. (2013) Presentation Figures\Output\Presentation Figure 7.png"/>
          <p:cNvPicPr>
            <a:picLocks noChangeAspect="1" noChangeArrowheads="1"/>
          </p:cNvPicPr>
          <p:nvPr/>
        </p:nvPicPr>
        <p:blipFill>
          <a:blip r:embed="rId3" cstate="print"/>
          <a:srcRect/>
          <a:stretch>
            <a:fillRect/>
          </a:stretch>
        </p:blipFill>
        <p:spPr bwMode="auto">
          <a:xfrm>
            <a:off x="0" y="0"/>
            <a:ext cx="9144000" cy="5143500"/>
          </a:xfrm>
          <a:prstGeom prst="rect">
            <a:avLst/>
          </a:prstGeom>
          <a:noFill/>
        </p:spPr>
      </p:pic>
      <p:sp>
        <p:nvSpPr>
          <p:cNvPr id="5" name="Rounded Rectangle 4"/>
          <p:cNvSpPr/>
          <p:nvPr/>
        </p:nvSpPr>
        <p:spPr>
          <a:xfrm>
            <a:off x="259672" y="273844"/>
            <a:ext cx="8595804" cy="52514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Land cover data</a:t>
            </a:r>
          </a:p>
        </p:txBody>
      </p:sp>
      <p:pic>
        <p:nvPicPr>
          <p:cNvPr id="6" name="Google Shape;794;g18668a18a28_0_7">
            <a:extLst>
              <a:ext uri="{FF2B5EF4-FFF2-40B4-BE49-F238E27FC236}">
                <a16:creationId xmlns:a16="http://schemas.microsoft.com/office/drawing/2014/main" id="{DA2CD5AB-5016-44AF-BF5C-DB9F44F2F451}"/>
              </a:ext>
            </a:extLst>
          </p:cNvPr>
          <p:cNvPicPr preferRelativeResize="0"/>
          <p:nvPr/>
        </p:nvPicPr>
        <p:blipFill rotWithShape="1">
          <a:blip r:embed="rId4">
            <a:alphaModFix/>
          </a:blip>
          <a:srcRect l="67693" t="52959" r="1251" b="899"/>
          <a:stretch/>
        </p:blipFill>
        <p:spPr>
          <a:xfrm>
            <a:off x="152366" y="1721644"/>
            <a:ext cx="1926465" cy="3319981"/>
          </a:xfrm>
          <a:prstGeom prst="rect">
            <a:avLst/>
          </a:prstGeom>
          <a:noFill/>
          <a:ln>
            <a:noFill/>
          </a:ln>
        </p:spPr>
      </p:pic>
    </p:spTree>
    <p:extLst>
      <p:ext uri="{BB962C8B-B14F-4D97-AF65-F5344CB8AC3E}">
        <p14:creationId xmlns:p14="http://schemas.microsoft.com/office/powerpoint/2010/main" val="703674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150531" name="Picture 3" descr="D:\Documents\Graduate School\Research\Population\GIS Work\Stevens, et al. (2013) Presentation Figures\Output\Presentation Figure 8.png"/>
          <p:cNvPicPr>
            <a:picLocks noChangeAspect="1" noChangeArrowheads="1"/>
          </p:cNvPicPr>
          <p:nvPr/>
        </p:nvPicPr>
        <p:blipFill>
          <a:blip r:embed="rId3" cstate="print"/>
          <a:srcRect/>
          <a:stretch>
            <a:fillRect/>
          </a:stretch>
        </p:blipFill>
        <p:spPr bwMode="auto">
          <a:xfrm>
            <a:off x="0" y="0"/>
            <a:ext cx="9144000" cy="5143500"/>
          </a:xfrm>
          <a:prstGeom prst="rect">
            <a:avLst/>
          </a:prstGeom>
          <a:noFill/>
        </p:spPr>
      </p:pic>
      <p:sp>
        <p:nvSpPr>
          <p:cNvPr id="4" name="Rounded Rectangle 3"/>
          <p:cNvSpPr/>
          <p:nvPr/>
        </p:nvSpPr>
        <p:spPr>
          <a:xfrm>
            <a:off x="133165" y="273844"/>
            <a:ext cx="8842160" cy="4985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100" dirty="0"/>
              <a:t>Satellite nightlights</a:t>
            </a:r>
          </a:p>
        </p:txBody>
      </p:sp>
      <p:pic>
        <p:nvPicPr>
          <p:cNvPr id="6" name="Google Shape;794;g18668a18a28_0_7">
            <a:extLst>
              <a:ext uri="{FF2B5EF4-FFF2-40B4-BE49-F238E27FC236}">
                <a16:creationId xmlns:a16="http://schemas.microsoft.com/office/drawing/2014/main" id="{E6BA9442-4490-4BAC-AFEA-9A1A748C2006}"/>
              </a:ext>
            </a:extLst>
          </p:cNvPr>
          <p:cNvPicPr preferRelativeResize="0"/>
          <p:nvPr/>
        </p:nvPicPr>
        <p:blipFill rotWithShape="1">
          <a:blip r:embed="rId4">
            <a:alphaModFix/>
          </a:blip>
          <a:srcRect l="67693" t="52959" r="1251" b="899"/>
          <a:stretch/>
        </p:blipFill>
        <p:spPr>
          <a:xfrm>
            <a:off x="152366" y="1721644"/>
            <a:ext cx="1926465" cy="3319981"/>
          </a:xfrm>
          <a:prstGeom prst="rect">
            <a:avLst/>
          </a:prstGeom>
          <a:noFill/>
          <a:ln>
            <a:noFill/>
          </a:ln>
        </p:spPr>
      </p:pic>
    </p:spTree>
    <p:extLst>
      <p:ext uri="{BB962C8B-B14F-4D97-AF65-F5344CB8AC3E}">
        <p14:creationId xmlns:p14="http://schemas.microsoft.com/office/powerpoint/2010/main" val="476278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endParaRPr lang="en-US"/>
          </a:p>
        </p:txBody>
      </p:sp>
      <p:pic>
        <p:nvPicPr>
          <p:cNvPr id="2" name="Content Placeholder 1"/>
          <p:cNvPicPr>
            <a:picLocks noGrp="1" noChangeAspect="1"/>
          </p:cNvPicPr>
          <p:nvPr>
            <p:ph idx="1"/>
          </p:nvPr>
        </p:nvPicPr>
        <p:blipFill>
          <a:blip r:embed="rId3" cstate="print">
            <a:extLst>
              <a:ext uri="{28A0092B-C50C-407E-A947-70E740481C1C}">
                <a14:useLocalDpi xmlns:a14="http://schemas.microsoft.com/office/drawing/2010/main"/>
              </a:ext>
            </a:extLst>
          </a:blip>
          <a:srcRect/>
          <a:stretch>
            <a:fillRect/>
          </a:stretch>
        </p:blipFill>
        <p:spPr/>
      </p:pic>
      <p:pic>
        <p:nvPicPr>
          <p:cNvPr id="115720" name="Picture 8" descr="D:\Documents\Graduate School\Research\Population\GIS Work\Stevens, et al. (2013) Presentation Figures\Output\Presentation Figure 10.emf"/>
          <p:cNvPicPr>
            <a:picLocks noChangeAspect="1" noChangeArrowheads="1"/>
          </p:cNvPicPr>
          <p:nvPr/>
        </p:nvPicPr>
        <p:blipFill>
          <a:blip r:embed="rId4" cstate="print"/>
          <a:srcRect/>
          <a:stretch>
            <a:fillRect/>
          </a:stretch>
        </p:blipFill>
        <p:spPr bwMode="auto">
          <a:xfrm>
            <a:off x="0" y="0"/>
            <a:ext cx="9144000" cy="5143500"/>
          </a:xfrm>
          <a:prstGeom prst="rect">
            <a:avLst/>
          </a:prstGeom>
          <a:noFill/>
        </p:spPr>
      </p:pic>
      <p:pic>
        <p:nvPicPr>
          <p:cNvPr id="6" name="Picture 5"/>
          <p:cNvPicPr>
            <a:picLocks noChangeAspect="1"/>
          </p:cNvPicPr>
          <p:nvPr/>
        </p:nvPicPr>
        <p:blipFill>
          <a:blip r:embed="rId5"/>
          <a:stretch>
            <a:fillRect/>
          </a:stretch>
        </p:blipFill>
        <p:spPr>
          <a:xfrm>
            <a:off x="0" y="0"/>
            <a:ext cx="9138016" cy="5143500"/>
          </a:xfrm>
          <a:prstGeom prst="rect">
            <a:avLst/>
          </a:prstGeom>
        </p:spPr>
      </p:pic>
      <p:sp>
        <p:nvSpPr>
          <p:cNvPr id="7" name="Rounded Rectangle 6"/>
          <p:cNvSpPr/>
          <p:nvPr/>
        </p:nvSpPr>
        <p:spPr>
          <a:xfrm>
            <a:off x="259672" y="273844"/>
            <a:ext cx="8595804" cy="525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Example enumeration data</a:t>
            </a:r>
          </a:p>
        </p:txBody>
      </p:sp>
    </p:spTree>
    <p:extLst>
      <p:ext uri="{BB962C8B-B14F-4D97-AF65-F5344CB8AC3E}">
        <p14:creationId xmlns:p14="http://schemas.microsoft.com/office/powerpoint/2010/main" val="3304217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153602" name="Picture 2" descr="D:\Documents\Graduate School\Research\Population\GIS Work\Stevens, et al. (2013) Presentation Figures\Output\Presentation Figure 4.png"/>
          <p:cNvPicPr>
            <a:picLocks noChangeAspect="1" noChangeArrowheads="1"/>
          </p:cNvPicPr>
          <p:nvPr/>
        </p:nvPicPr>
        <p:blipFill>
          <a:blip r:embed="rId3" cstate="print"/>
          <a:srcRect/>
          <a:stretch>
            <a:fillRect/>
          </a:stretch>
        </p:blipFill>
        <p:spPr bwMode="auto">
          <a:xfrm>
            <a:off x="0" y="0"/>
            <a:ext cx="9144000" cy="5143500"/>
          </a:xfrm>
          <a:prstGeom prst="rect">
            <a:avLst/>
          </a:prstGeom>
          <a:noFill/>
        </p:spPr>
      </p:pic>
      <p:sp>
        <p:nvSpPr>
          <p:cNvPr id="3" name="Rounded Rectangle 2"/>
          <p:cNvSpPr/>
          <p:nvPr/>
        </p:nvSpPr>
        <p:spPr>
          <a:xfrm>
            <a:off x="299622" y="126508"/>
            <a:ext cx="8382740" cy="619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Estimated population counts per 100 x 100m grid square</a:t>
            </a:r>
          </a:p>
        </p:txBody>
      </p:sp>
    </p:spTree>
    <p:extLst>
      <p:ext uri="{BB962C8B-B14F-4D97-AF65-F5344CB8AC3E}">
        <p14:creationId xmlns:p14="http://schemas.microsoft.com/office/powerpoint/2010/main" val="3053963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F1FB-59C0-466B-928E-2051B3EF5A5E}"/>
              </a:ext>
            </a:extLst>
          </p:cNvPr>
          <p:cNvSpPr>
            <a:spLocks noGrp="1"/>
          </p:cNvSpPr>
          <p:nvPr>
            <p:ph type="title"/>
          </p:nvPr>
        </p:nvSpPr>
        <p:spPr/>
        <p:txBody>
          <a:bodyPr/>
          <a:lstStyle/>
          <a:p>
            <a:r>
              <a:rPr lang="en-GB" dirty="0"/>
              <a:t>Practical – creating a covariate to help define weightings</a:t>
            </a:r>
          </a:p>
        </p:txBody>
      </p:sp>
      <p:sp>
        <p:nvSpPr>
          <p:cNvPr id="3" name="Text Placeholder 2">
            <a:extLst>
              <a:ext uri="{FF2B5EF4-FFF2-40B4-BE49-F238E27FC236}">
                <a16:creationId xmlns:a16="http://schemas.microsoft.com/office/drawing/2014/main" id="{5C82C84B-CB92-434E-AA69-B20602D1B639}"/>
              </a:ext>
            </a:extLst>
          </p:cNvPr>
          <p:cNvSpPr>
            <a:spLocks noGrp="1"/>
          </p:cNvSpPr>
          <p:nvPr>
            <p:ph type="body" idx="1"/>
          </p:nvPr>
        </p:nvSpPr>
        <p:spPr/>
        <p:txBody>
          <a:bodyPr/>
          <a:lstStyle/>
          <a:p>
            <a:r>
              <a:rPr lang="en-GB" u="sng" dirty="0"/>
              <a:t>In small groups or pairs</a:t>
            </a:r>
            <a:r>
              <a:rPr lang="en-GB" dirty="0"/>
              <a:t>, examine the satellite image in one of your sheets</a:t>
            </a:r>
          </a:p>
          <a:p>
            <a:r>
              <a:rPr lang="en-GB" dirty="0"/>
              <a:t>You are aiming to make a covariate – in this case, estimated population density classes</a:t>
            </a:r>
          </a:p>
          <a:p>
            <a:r>
              <a:rPr lang="en-GB" dirty="0"/>
              <a:t>For each grid square, give a value of 1-6 depending on how many people you think are residing there – fill this out in the grid on your other sheet of paper</a:t>
            </a:r>
          </a:p>
          <a:p>
            <a:r>
              <a:rPr lang="en-GB" dirty="0"/>
              <a:t>You will need to make assumptions based on what you see – Land use? Residential building? Building height?</a:t>
            </a:r>
          </a:p>
        </p:txBody>
      </p:sp>
    </p:spTree>
    <p:extLst>
      <p:ext uri="{BB962C8B-B14F-4D97-AF65-F5344CB8AC3E}">
        <p14:creationId xmlns:p14="http://schemas.microsoft.com/office/powerpoint/2010/main" val="552831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Text Placeholder 2"/>
          <p:cNvSpPr>
            <a:spLocks noGrp="1"/>
          </p:cNvSpPr>
          <p:nvPr>
            <p:ph type="body" idx="1"/>
          </p:nvPr>
        </p:nvSpPr>
        <p:spPr>
          <a:xfrm>
            <a:off x="628650" y="1157976"/>
            <a:ext cx="7886700" cy="3263400"/>
          </a:xfrm>
        </p:spPr>
        <p:txBody>
          <a:bodyPr/>
          <a:lstStyle/>
          <a:p>
            <a:r>
              <a:rPr lang="en-GB" dirty="0"/>
              <a:t>We have seen earlier the value of small area gridded population estimates and how they can be used</a:t>
            </a:r>
          </a:p>
          <a:p>
            <a:r>
              <a:rPr lang="en-GB" dirty="0"/>
              <a:t>How can we construct these?</a:t>
            </a:r>
          </a:p>
          <a:p>
            <a:r>
              <a:rPr lang="en-GB" dirty="0"/>
              <a:t>‘Top-down’ modelling is one approach</a:t>
            </a:r>
          </a:p>
          <a:p>
            <a:r>
              <a:rPr lang="en-GB" dirty="0"/>
              <a:t>Here we go from aggregated counts to gridded estimates</a:t>
            </a:r>
          </a:p>
        </p:txBody>
      </p:sp>
      <p:pic>
        <p:nvPicPr>
          <p:cNvPr id="4" name="Picture 3">
            <a:extLst>
              <a:ext uri="{FF2B5EF4-FFF2-40B4-BE49-F238E27FC236}">
                <a16:creationId xmlns:a16="http://schemas.microsoft.com/office/drawing/2014/main" id="{2BB2DDA8-BD54-4A3E-812B-D0BEB2DEE269}"/>
              </a:ext>
            </a:extLst>
          </p:cNvPr>
          <p:cNvPicPr>
            <a:picLocks noChangeAspect="1"/>
          </p:cNvPicPr>
          <p:nvPr/>
        </p:nvPicPr>
        <p:blipFill>
          <a:blip r:embed="rId2"/>
          <a:stretch>
            <a:fillRect/>
          </a:stretch>
        </p:blipFill>
        <p:spPr>
          <a:xfrm>
            <a:off x="359046" y="3159442"/>
            <a:ext cx="2772885" cy="188576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36BEB5E-E969-4ABA-B864-474DC2493042}"/>
              </a:ext>
            </a:extLst>
          </p:cNvPr>
          <p:cNvPicPr>
            <a:picLocks noChangeAspect="1"/>
          </p:cNvPicPr>
          <p:nvPr/>
        </p:nvPicPr>
        <p:blipFill>
          <a:blip r:embed="rId3"/>
          <a:stretch>
            <a:fillRect/>
          </a:stretch>
        </p:blipFill>
        <p:spPr>
          <a:xfrm>
            <a:off x="6122944" y="3159442"/>
            <a:ext cx="2620473" cy="1885766"/>
          </a:xfrm>
          <a:prstGeom prst="rect">
            <a:avLst/>
          </a:prstGeom>
          <a:ln>
            <a:noFill/>
          </a:ln>
          <a:effectLst>
            <a:outerShdw blurRad="292100" dist="139700" dir="2700000" algn="tl" rotWithShape="0">
              <a:srgbClr val="333333">
                <a:alpha val="65000"/>
              </a:srgbClr>
            </a:outerShdw>
          </a:effectLst>
        </p:spPr>
      </p:pic>
      <p:sp>
        <p:nvSpPr>
          <p:cNvPr id="6" name="Right Arrow 4">
            <a:extLst>
              <a:ext uri="{FF2B5EF4-FFF2-40B4-BE49-F238E27FC236}">
                <a16:creationId xmlns:a16="http://schemas.microsoft.com/office/drawing/2014/main" id="{95086B13-6A35-4E19-95CD-E9C3F850BFB8}"/>
              </a:ext>
            </a:extLst>
          </p:cNvPr>
          <p:cNvSpPr/>
          <p:nvPr/>
        </p:nvSpPr>
        <p:spPr>
          <a:xfrm>
            <a:off x="3359998" y="3924017"/>
            <a:ext cx="2620472" cy="425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7" name="Picture 6">
            <a:extLst>
              <a:ext uri="{FF2B5EF4-FFF2-40B4-BE49-F238E27FC236}">
                <a16:creationId xmlns:a16="http://schemas.microsoft.com/office/drawing/2014/main" id="{1C404C1C-72E4-465E-8A3F-ED557D55AAC6}"/>
              </a:ext>
            </a:extLst>
          </p:cNvPr>
          <p:cNvPicPr>
            <a:picLocks noChangeAspect="1"/>
          </p:cNvPicPr>
          <p:nvPr/>
        </p:nvPicPr>
        <p:blipFill>
          <a:blip r:embed="rId4"/>
          <a:stretch>
            <a:fillRect/>
          </a:stretch>
        </p:blipFill>
        <p:spPr>
          <a:xfrm>
            <a:off x="400583" y="4311307"/>
            <a:ext cx="722478" cy="628556"/>
          </a:xfrm>
          <a:prstGeom prst="rect">
            <a:avLst/>
          </a:prstGeom>
        </p:spPr>
      </p:pic>
      <p:pic>
        <p:nvPicPr>
          <p:cNvPr id="8" name="Picture 7">
            <a:extLst>
              <a:ext uri="{FF2B5EF4-FFF2-40B4-BE49-F238E27FC236}">
                <a16:creationId xmlns:a16="http://schemas.microsoft.com/office/drawing/2014/main" id="{FB4B52CE-352B-421A-A19A-84AB1D4D3F3D}"/>
              </a:ext>
            </a:extLst>
          </p:cNvPr>
          <p:cNvPicPr>
            <a:picLocks noChangeAspect="1"/>
          </p:cNvPicPr>
          <p:nvPr/>
        </p:nvPicPr>
        <p:blipFill>
          <a:blip r:embed="rId4"/>
          <a:stretch>
            <a:fillRect/>
          </a:stretch>
        </p:blipFill>
        <p:spPr>
          <a:xfrm>
            <a:off x="6328105" y="4311307"/>
            <a:ext cx="722478" cy="628556"/>
          </a:xfrm>
          <a:prstGeom prst="rect">
            <a:avLst/>
          </a:prstGeom>
        </p:spPr>
      </p:pic>
    </p:spTree>
    <p:extLst>
      <p:ext uri="{BB962C8B-B14F-4D97-AF65-F5344CB8AC3E}">
        <p14:creationId xmlns:p14="http://schemas.microsoft.com/office/powerpoint/2010/main" val="396792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p:nvPr/>
        </p:nvSpPr>
        <p:spPr>
          <a:xfrm>
            <a:off x="-50" y="5068900"/>
            <a:ext cx="9144000" cy="74700"/>
          </a:xfrm>
          <a:prstGeom prst="rect">
            <a:avLst/>
          </a:prstGeom>
          <a:solidFill>
            <a:srgbClr val="A08C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3"/>
          <p:cNvPicPr preferRelativeResize="0"/>
          <p:nvPr/>
        </p:nvPicPr>
        <p:blipFill>
          <a:blip r:embed="rId3">
            <a:alphaModFix/>
          </a:blip>
          <a:stretch>
            <a:fillRect/>
          </a:stretch>
        </p:blipFill>
        <p:spPr>
          <a:xfrm>
            <a:off x="960646" y="-74600"/>
            <a:ext cx="7596429" cy="51434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8"/>
          <p:cNvSpPr/>
          <p:nvPr/>
        </p:nvSpPr>
        <p:spPr>
          <a:xfrm>
            <a:off x="-50" y="5068900"/>
            <a:ext cx="9144000" cy="74700"/>
          </a:xfrm>
          <a:prstGeom prst="rect">
            <a:avLst/>
          </a:prstGeom>
          <a:solidFill>
            <a:srgbClr val="A08C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4" name="Google Shape;354;p48"/>
          <p:cNvPicPr preferRelativeResize="0"/>
          <p:nvPr/>
        </p:nvPicPr>
        <p:blipFill>
          <a:blip r:embed="rId3">
            <a:alphaModFix/>
          </a:blip>
          <a:stretch>
            <a:fillRect/>
          </a:stretch>
        </p:blipFill>
        <p:spPr>
          <a:xfrm>
            <a:off x="960646" y="-74600"/>
            <a:ext cx="7596429" cy="5143499"/>
          </a:xfrm>
          <a:prstGeom prst="rect">
            <a:avLst/>
          </a:prstGeom>
          <a:noFill/>
          <a:ln>
            <a:noFill/>
          </a:ln>
        </p:spPr>
      </p:pic>
      <p:cxnSp>
        <p:nvCxnSpPr>
          <p:cNvPr id="355" name="Google Shape;355;p48"/>
          <p:cNvCxnSpPr/>
          <p:nvPr/>
        </p:nvCxnSpPr>
        <p:spPr>
          <a:xfrm rot="10800000" flipH="1">
            <a:off x="1281725" y="2346075"/>
            <a:ext cx="1473300" cy="366000"/>
          </a:xfrm>
          <a:prstGeom prst="straightConnector1">
            <a:avLst/>
          </a:prstGeom>
          <a:noFill/>
          <a:ln w="28575" cap="flat" cmpd="sng">
            <a:solidFill>
              <a:srgbClr val="CC0000"/>
            </a:solidFill>
            <a:prstDash val="solid"/>
            <a:round/>
            <a:headEnd type="none" w="med" len="med"/>
            <a:tailEnd type="triangle" w="med" len="med"/>
          </a:ln>
        </p:spPr>
      </p:cxnSp>
      <p:cxnSp>
        <p:nvCxnSpPr>
          <p:cNvPr id="356" name="Google Shape;356;p48"/>
          <p:cNvCxnSpPr/>
          <p:nvPr/>
        </p:nvCxnSpPr>
        <p:spPr>
          <a:xfrm rot="10800000" flipH="1">
            <a:off x="1065350" y="4121350"/>
            <a:ext cx="2782500" cy="255300"/>
          </a:xfrm>
          <a:prstGeom prst="straightConnector1">
            <a:avLst/>
          </a:prstGeom>
          <a:noFill/>
          <a:ln w="28575" cap="flat" cmpd="sng">
            <a:solidFill>
              <a:srgbClr val="CC0000"/>
            </a:solidFill>
            <a:prstDash val="solid"/>
            <a:round/>
            <a:headEnd type="none" w="med" len="med"/>
            <a:tailEnd type="triangle" w="med" len="med"/>
          </a:ln>
        </p:spPr>
      </p:cxnSp>
      <p:cxnSp>
        <p:nvCxnSpPr>
          <p:cNvPr id="357" name="Google Shape;357;p48"/>
          <p:cNvCxnSpPr/>
          <p:nvPr/>
        </p:nvCxnSpPr>
        <p:spPr>
          <a:xfrm flipH="1">
            <a:off x="5093550" y="4043725"/>
            <a:ext cx="3012900" cy="591000"/>
          </a:xfrm>
          <a:prstGeom prst="straightConnector1">
            <a:avLst/>
          </a:prstGeom>
          <a:noFill/>
          <a:ln w="28575" cap="flat" cmpd="sng">
            <a:solidFill>
              <a:srgbClr val="CC0000"/>
            </a:solidFill>
            <a:prstDash val="solid"/>
            <a:round/>
            <a:headEnd type="none" w="med" len="med"/>
            <a:tailEnd type="triangle" w="med" len="med"/>
          </a:ln>
        </p:spPr>
      </p:cxnSp>
      <p:sp>
        <p:nvSpPr>
          <p:cNvPr id="358" name="Google Shape;358;p48"/>
          <p:cNvSpPr txBox="1"/>
          <p:nvPr/>
        </p:nvSpPr>
        <p:spPr>
          <a:xfrm>
            <a:off x="91575" y="2497150"/>
            <a:ext cx="1539600" cy="55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sv"/>
              <a:t>Tall buildings</a:t>
            </a:r>
            <a:endParaRPr/>
          </a:p>
        </p:txBody>
      </p:sp>
      <p:sp>
        <p:nvSpPr>
          <p:cNvPr id="359" name="Google Shape;359;p48"/>
          <p:cNvSpPr txBox="1"/>
          <p:nvPr/>
        </p:nvSpPr>
        <p:spPr>
          <a:xfrm>
            <a:off x="158150" y="4059625"/>
            <a:ext cx="1004400" cy="5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a:t>High building density</a:t>
            </a:r>
            <a:endParaRPr/>
          </a:p>
        </p:txBody>
      </p:sp>
      <p:sp>
        <p:nvSpPr>
          <p:cNvPr id="360" name="Google Shape;360;p48"/>
          <p:cNvSpPr txBox="1"/>
          <p:nvPr/>
        </p:nvSpPr>
        <p:spPr>
          <a:xfrm>
            <a:off x="7781725" y="3612800"/>
            <a:ext cx="1473300" cy="5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dirty="0"/>
              <a:t>Non-residential buildings?</a:t>
            </a:r>
            <a:endParaRPr dirty="0"/>
          </a:p>
        </p:txBody>
      </p:sp>
      <p:cxnSp>
        <p:nvCxnSpPr>
          <p:cNvPr id="361" name="Google Shape;361;p48"/>
          <p:cNvCxnSpPr/>
          <p:nvPr/>
        </p:nvCxnSpPr>
        <p:spPr>
          <a:xfrm rot="10800000">
            <a:off x="6502575" y="1174900"/>
            <a:ext cx="1578900" cy="630000"/>
          </a:xfrm>
          <a:prstGeom prst="straightConnector1">
            <a:avLst/>
          </a:prstGeom>
          <a:noFill/>
          <a:ln w="28575" cap="flat" cmpd="sng">
            <a:solidFill>
              <a:srgbClr val="CC0000"/>
            </a:solidFill>
            <a:prstDash val="solid"/>
            <a:round/>
            <a:headEnd type="none" w="med" len="med"/>
            <a:tailEnd type="triangle" w="med" len="med"/>
          </a:ln>
        </p:spPr>
      </p:cxnSp>
      <p:sp>
        <p:nvSpPr>
          <p:cNvPr id="362" name="Google Shape;362;p48"/>
          <p:cNvSpPr txBox="1"/>
          <p:nvPr/>
        </p:nvSpPr>
        <p:spPr>
          <a:xfrm>
            <a:off x="7884325" y="1734425"/>
            <a:ext cx="1370700" cy="5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a:t>No buildings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1250157" y="328612"/>
            <a:ext cx="7158027" cy="4610679"/>
            <a:chOff x="223283" y="-170122"/>
            <a:chExt cx="10016079" cy="6927293"/>
          </a:xfrm>
        </p:grpSpPr>
        <p:sp>
          <p:nvSpPr>
            <p:cNvPr id="3" name="Rectangle 2"/>
            <p:cNvSpPr>
              <a:spLocks noChangeAspect="1"/>
            </p:cNvSpPr>
            <p:nvPr/>
          </p:nvSpPr>
          <p:spPr>
            <a:xfrm>
              <a:off x="223283"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4" name="Rectangle 3"/>
            <p:cNvSpPr>
              <a:spLocks noChangeAspect="1"/>
            </p:cNvSpPr>
            <p:nvPr/>
          </p:nvSpPr>
          <p:spPr>
            <a:xfrm>
              <a:off x="993751"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5" name="Rectangle 4"/>
            <p:cNvSpPr>
              <a:spLocks noChangeAspect="1"/>
            </p:cNvSpPr>
            <p:nvPr/>
          </p:nvSpPr>
          <p:spPr>
            <a:xfrm>
              <a:off x="223283" y="599577"/>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6" name="Rectangle 5"/>
            <p:cNvSpPr>
              <a:spLocks noChangeAspect="1"/>
            </p:cNvSpPr>
            <p:nvPr/>
          </p:nvSpPr>
          <p:spPr>
            <a:xfrm>
              <a:off x="993751" y="599577"/>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7" name="Rectangle 6"/>
            <p:cNvSpPr>
              <a:spLocks noChangeAspect="1"/>
            </p:cNvSpPr>
            <p:nvPr/>
          </p:nvSpPr>
          <p:spPr>
            <a:xfrm>
              <a:off x="1764218"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8" name="Rectangle 7"/>
            <p:cNvSpPr>
              <a:spLocks noChangeAspect="1"/>
            </p:cNvSpPr>
            <p:nvPr/>
          </p:nvSpPr>
          <p:spPr>
            <a:xfrm>
              <a:off x="2534686" y="-170122"/>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9" name="Rectangle 8"/>
            <p:cNvSpPr>
              <a:spLocks noChangeAspect="1"/>
            </p:cNvSpPr>
            <p:nvPr/>
          </p:nvSpPr>
          <p:spPr>
            <a:xfrm>
              <a:off x="1764218" y="599577"/>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0" name="Rectangle 9"/>
            <p:cNvSpPr>
              <a:spLocks noChangeAspect="1"/>
            </p:cNvSpPr>
            <p:nvPr/>
          </p:nvSpPr>
          <p:spPr>
            <a:xfrm>
              <a:off x="2534686" y="599577"/>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11" name="Rectangle 10"/>
            <p:cNvSpPr>
              <a:spLocks noChangeAspect="1"/>
            </p:cNvSpPr>
            <p:nvPr/>
          </p:nvSpPr>
          <p:spPr>
            <a:xfrm>
              <a:off x="223283" y="1369276"/>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12" name="Rectangle 11"/>
            <p:cNvSpPr>
              <a:spLocks noChangeAspect="1"/>
            </p:cNvSpPr>
            <p:nvPr/>
          </p:nvSpPr>
          <p:spPr>
            <a:xfrm>
              <a:off x="993751" y="13692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3" name="Rectangle 12"/>
            <p:cNvSpPr>
              <a:spLocks noChangeAspect="1"/>
            </p:cNvSpPr>
            <p:nvPr/>
          </p:nvSpPr>
          <p:spPr>
            <a:xfrm>
              <a:off x="223283" y="2138976"/>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14" name="Rectangle 13"/>
            <p:cNvSpPr>
              <a:spLocks noChangeAspect="1"/>
            </p:cNvSpPr>
            <p:nvPr/>
          </p:nvSpPr>
          <p:spPr>
            <a:xfrm>
              <a:off x="993751" y="2138976"/>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15" name="Rectangle 14"/>
            <p:cNvSpPr>
              <a:spLocks noChangeAspect="1"/>
            </p:cNvSpPr>
            <p:nvPr/>
          </p:nvSpPr>
          <p:spPr>
            <a:xfrm>
              <a:off x="1764218" y="1369276"/>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16" name="Rectangle 15"/>
            <p:cNvSpPr>
              <a:spLocks noChangeAspect="1"/>
            </p:cNvSpPr>
            <p:nvPr/>
          </p:nvSpPr>
          <p:spPr>
            <a:xfrm>
              <a:off x="2534686" y="1369276"/>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5</a:t>
              </a:r>
            </a:p>
          </p:txBody>
        </p:sp>
        <p:sp>
          <p:nvSpPr>
            <p:cNvPr id="17" name="Rectangle 16"/>
            <p:cNvSpPr>
              <a:spLocks noChangeAspect="1"/>
            </p:cNvSpPr>
            <p:nvPr/>
          </p:nvSpPr>
          <p:spPr>
            <a:xfrm>
              <a:off x="1764218" y="2138976"/>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18" name="Rectangle 17"/>
            <p:cNvSpPr>
              <a:spLocks noChangeAspect="1"/>
            </p:cNvSpPr>
            <p:nvPr/>
          </p:nvSpPr>
          <p:spPr>
            <a:xfrm>
              <a:off x="2534686" y="2138976"/>
              <a:ext cx="770468" cy="769699"/>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6</a:t>
              </a:r>
            </a:p>
          </p:txBody>
        </p:sp>
        <p:sp>
          <p:nvSpPr>
            <p:cNvPr id="19" name="Rectangle 18"/>
            <p:cNvSpPr>
              <a:spLocks noChangeAspect="1"/>
            </p:cNvSpPr>
            <p:nvPr/>
          </p:nvSpPr>
          <p:spPr>
            <a:xfrm>
              <a:off x="3305153" y="-170122"/>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20" name="Rectangle 19"/>
            <p:cNvSpPr>
              <a:spLocks noChangeAspect="1"/>
            </p:cNvSpPr>
            <p:nvPr/>
          </p:nvSpPr>
          <p:spPr>
            <a:xfrm>
              <a:off x="4075621" y="-170122"/>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21" name="Rectangle 20"/>
            <p:cNvSpPr>
              <a:spLocks noChangeAspect="1"/>
            </p:cNvSpPr>
            <p:nvPr/>
          </p:nvSpPr>
          <p:spPr>
            <a:xfrm>
              <a:off x="3305153" y="599577"/>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22" name="Rectangle 21"/>
            <p:cNvSpPr>
              <a:spLocks noChangeAspect="1"/>
            </p:cNvSpPr>
            <p:nvPr/>
          </p:nvSpPr>
          <p:spPr>
            <a:xfrm>
              <a:off x="4075621" y="599577"/>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23" name="Rectangle 22"/>
            <p:cNvSpPr>
              <a:spLocks noChangeAspect="1"/>
            </p:cNvSpPr>
            <p:nvPr/>
          </p:nvSpPr>
          <p:spPr>
            <a:xfrm>
              <a:off x="4846089" y="-170122"/>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24" name="Rectangle 23"/>
            <p:cNvSpPr>
              <a:spLocks noChangeAspect="1"/>
            </p:cNvSpPr>
            <p:nvPr/>
          </p:nvSpPr>
          <p:spPr>
            <a:xfrm>
              <a:off x="5616556" y="-170122"/>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25" name="Rectangle 24"/>
            <p:cNvSpPr>
              <a:spLocks noChangeAspect="1"/>
            </p:cNvSpPr>
            <p:nvPr/>
          </p:nvSpPr>
          <p:spPr>
            <a:xfrm>
              <a:off x="4846089" y="599577"/>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26" name="Rectangle 25"/>
            <p:cNvSpPr>
              <a:spLocks noChangeAspect="1"/>
            </p:cNvSpPr>
            <p:nvPr/>
          </p:nvSpPr>
          <p:spPr>
            <a:xfrm>
              <a:off x="5616556" y="599577"/>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27" name="Rectangle 26"/>
            <p:cNvSpPr>
              <a:spLocks noChangeAspect="1"/>
            </p:cNvSpPr>
            <p:nvPr/>
          </p:nvSpPr>
          <p:spPr>
            <a:xfrm>
              <a:off x="3305153" y="1369276"/>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5</a:t>
              </a:r>
            </a:p>
          </p:txBody>
        </p:sp>
        <p:sp>
          <p:nvSpPr>
            <p:cNvPr id="28" name="Rectangle 27"/>
            <p:cNvSpPr>
              <a:spLocks noChangeAspect="1"/>
            </p:cNvSpPr>
            <p:nvPr/>
          </p:nvSpPr>
          <p:spPr>
            <a:xfrm>
              <a:off x="4075621" y="1369276"/>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5</a:t>
              </a:r>
            </a:p>
          </p:txBody>
        </p:sp>
        <p:sp>
          <p:nvSpPr>
            <p:cNvPr id="29" name="Rectangle 28"/>
            <p:cNvSpPr>
              <a:spLocks noChangeAspect="1"/>
            </p:cNvSpPr>
            <p:nvPr/>
          </p:nvSpPr>
          <p:spPr>
            <a:xfrm>
              <a:off x="3305153" y="2138976"/>
              <a:ext cx="770468" cy="769699"/>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6</a:t>
              </a:r>
            </a:p>
          </p:txBody>
        </p:sp>
        <p:sp>
          <p:nvSpPr>
            <p:cNvPr id="30" name="Rectangle 29"/>
            <p:cNvSpPr>
              <a:spLocks noChangeAspect="1"/>
            </p:cNvSpPr>
            <p:nvPr/>
          </p:nvSpPr>
          <p:spPr>
            <a:xfrm>
              <a:off x="4075621" y="2138976"/>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5</a:t>
              </a:r>
            </a:p>
          </p:txBody>
        </p:sp>
        <p:sp>
          <p:nvSpPr>
            <p:cNvPr id="31" name="Rectangle 30"/>
            <p:cNvSpPr>
              <a:spLocks noChangeAspect="1"/>
            </p:cNvSpPr>
            <p:nvPr/>
          </p:nvSpPr>
          <p:spPr>
            <a:xfrm>
              <a:off x="4846089" y="1369276"/>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32" name="Rectangle 31"/>
            <p:cNvSpPr>
              <a:spLocks noChangeAspect="1"/>
            </p:cNvSpPr>
            <p:nvPr/>
          </p:nvSpPr>
          <p:spPr>
            <a:xfrm>
              <a:off x="5616556" y="13692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33" name="Rectangle 32"/>
            <p:cNvSpPr>
              <a:spLocks noChangeAspect="1"/>
            </p:cNvSpPr>
            <p:nvPr/>
          </p:nvSpPr>
          <p:spPr>
            <a:xfrm>
              <a:off x="4846089" y="2138976"/>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34" name="Rectangle 33"/>
            <p:cNvSpPr>
              <a:spLocks noChangeAspect="1"/>
            </p:cNvSpPr>
            <p:nvPr/>
          </p:nvSpPr>
          <p:spPr>
            <a:xfrm>
              <a:off x="5616556" y="2138976"/>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35" name="Rectangle 34"/>
            <p:cNvSpPr>
              <a:spLocks noChangeAspect="1"/>
            </p:cNvSpPr>
            <p:nvPr/>
          </p:nvSpPr>
          <p:spPr>
            <a:xfrm>
              <a:off x="223283" y="2908675"/>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36" name="Rectangle 35"/>
            <p:cNvSpPr>
              <a:spLocks noChangeAspect="1"/>
            </p:cNvSpPr>
            <p:nvPr/>
          </p:nvSpPr>
          <p:spPr>
            <a:xfrm>
              <a:off x="993751" y="2908675"/>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37" name="Rectangle 36"/>
            <p:cNvSpPr>
              <a:spLocks noChangeAspect="1"/>
            </p:cNvSpPr>
            <p:nvPr/>
          </p:nvSpPr>
          <p:spPr>
            <a:xfrm>
              <a:off x="223283" y="3678374"/>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38" name="Rectangle 37"/>
            <p:cNvSpPr>
              <a:spLocks noChangeAspect="1"/>
            </p:cNvSpPr>
            <p:nvPr/>
          </p:nvSpPr>
          <p:spPr>
            <a:xfrm>
              <a:off x="993751" y="3678374"/>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39" name="Rectangle 38"/>
            <p:cNvSpPr>
              <a:spLocks noChangeAspect="1"/>
            </p:cNvSpPr>
            <p:nvPr/>
          </p:nvSpPr>
          <p:spPr>
            <a:xfrm>
              <a:off x="1764218" y="2908675"/>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40" name="Rectangle 39"/>
            <p:cNvSpPr>
              <a:spLocks noChangeAspect="1"/>
            </p:cNvSpPr>
            <p:nvPr/>
          </p:nvSpPr>
          <p:spPr>
            <a:xfrm>
              <a:off x="2534686" y="2908675"/>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5</a:t>
              </a:r>
            </a:p>
          </p:txBody>
        </p:sp>
        <p:sp>
          <p:nvSpPr>
            <p:cNvPr id="41" name="Rectangle 40"/>
            <p:cNvSpPr>
              <a:spLocks noChangeAspect="1"/>
            </p:cNvSpPr>
            <p:nvPr/>
          </p:nvSpPr>
          <p:spPr>
            <a:xfrm>
              <a:off x="1764218" y="3678374"/>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42" name="Rectangle 41"/>
            <p:cNvSpPr>
              <a:spLocks noChangeAspect="1"/>
            </p:cNvSpPr>
            <p:nvPr/>
          </p:nvSpPr>
          <p:spPr>
            <a:xfrm>
              <a:off x="2534686" y="3678374"/>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43" name="Rectangle 42"/>
            <p:cNvSpPr>
              <a:spLocks noChangeAspect="1"/>
            </p:cNvSpPr>
            <p:nvPr/>
          </p:nvSpPr>
          <p:spPr>
            <a:xfrm>
              <a:off x="223283"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44" name="Rectangle 43"/>
            <p:cNvSpPr>
              <a:spLocks noChangeAspect="1"/>
            </p:cNvSpPr>
            <p:nvPr/>
          </p:nvSpPr>
          <p:spPr>
            <a:xfrm>
              <a:off x="993751" y="44480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45" name="Rectangle 44"/>
            <p:cNvSpPr>
              <a:spLocks noChangeAspect="1"/>
            </p:cNvSpPr>
            <p:nvPr/>
          </p:nvSpPr>
          <p:spPr>
            <a:xfrm>
              <a:off x="223283"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46" name="Rectangle 45"/>
            <p:cNvSpPr>
              <a:spLocks noChangeAspect="1"/>
            </p:cNvSpPr>
            <p:nvPr/>
          </p:nvSpPr>
          <p:spPr>
            <a:xfrm>
              <a:off x="993751" y="52177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47" name="Rectangle 46"/>
            <p:cNvSpPr>
              <a:spLocks noChangeAspect="1"/>
            </p:cNvSpPr>
            <p:nvPr/>
          </p:nvSpPr>
          <p:spPr>
            <a:xfrm>
              <a:off x="1764218"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48" name="Rectangle 47"/>
            <p:cNvSpPr>
              <a:spLocks noChangeAspect="1"/>
            </p:cNvSpPr>
            <p:nvPr/>
          </p:nvSpPr>
          <p:spPr>
            <a:xfrm>
              <a:off x="2534686"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49" name="Rectangle 48"/>
            <p:cNvSpPr>
              <a:spLocks noChangeAspect="1"/>
            </p:cNvSpPr>
            <p:nvPr/>
          </p:nvSpPr>
          <p:spPr>
            <a:xfrm>
              <a:off x="1764218" y="52177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50" name="Rectangle 49"/>
            <p:cNvSpPr>
              <a:spLocks noChangeAspect="1"/>
            </p:cNvSpPr>
            <p:nvPr/>
          </p:nvSpPr>
          <p:spPr>
            <a:xfrm>
              <a:off x="2534686"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51" name="Rectangle 50"/>
            <p:cNvSpPr>
              <a:spLocks noChangeAspect="1"/>
            </p:cNvSpPr>
            <p:nvPr/>
          </p:nvSpPr>
          <p:spPr>
            <a:xfrm>
              <a:off x="3305153" y="2908675"/>
              <a:ext cx="770468" cy="769699"/>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6</a:t>
              </a:r>
            </a:p>
          </p:txBody>
        </p:sp>
        <p:sp>
          <p:nvSpPr>
            <p:cNvPr id="52" name="Rectangle 51"/>
            <p:cNvSpPr>
              <a:spLocks noChangeAspect="1"/>
            </p:cNvSpPr>
            <p:nvPr/>
          </p:nvSpPr>
          <p:spPr>
            <a:xfrm>
              <a:off x="4075621" y="2908675"/>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5</a:t>
              </a:r>
            </a:p>
          </p:txBody>
        </p:sp>
        <p:sp>
          <p:nvSpPr>
            <p:cNvPr id="53" name="Rectangle 52"/>
            <p:cNvSpPr>
              <a:spLocks noChangeAspect="1"/>
            </p:cNvSpPr>
            <p:nvPr/>
          </p:nvSpPr>
          <p:spPr>
            <a:xfrm>
              <a:off x="3305153" y="3678374"/>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54" name="Rectangle 53"/>
            <p:cNvSpPr>
              <a:spLocks noChangeAspect="1"/>
            </p:cNvSpPr>
            <p:nvPr/>
          </p:nvSpPr>
          <p:spPr>
            <a:xfrm>
              <a:off x="4075621" y="3678374"/>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5</a:t>
              </a:r>
            </a:p>
          </p:txBody>
        </p:sp>
        <p:sp>
          <p:nvSpPr>
            <p:cNvPr id="55" name="Rectangle 54"/>
            <p:cNvSpPr>
              <a:spLocks noChangeAspect="1"/>
            </p:cNvSpPr>
            <p:nvPr/>
          </p:nvSpPr>
          <p:spPr>
            <a:xfrm>
              <a:off x="4846089" y="2908675"/>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56" name="Rectangle 55"/>
            <p:cNvSpPr>
              <a:spLocks noChangeAspect="1"/>
            </p:cNvSpPr>
            <p:nvPr/>
          </p:nvSpPr>
          <p:spPr>
            <a:xfrm>
              <a:off x="5616556" y="2908675"/>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57" name="Rectangle 56"/>
            <p:cNvSpPr>
              <a:spLocks noChangeAspect="1"/>
            </p:cNvSpPr>
            <p:nvPr/>
          </p:nvSpPr>
          <p:spPr>
            <a:xfrm>
              <a:off x="4846089" y="3678374"/>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5</a:t>
              </a:r>
            </a:p>
          </p:txBody>
        </p:sp>
        <p:sp>
          <p:nvSpPr>
            <p:cNvPr id="58" name="Rectangle 57"/>
            <p:cNvSpPr>
              <a:spLocks noChangeAspect="1"/>
            </p:cNvSpPr>
            <p:nvPr/>
          </p:nvSpPr>
          <p:spPr>
            <a:xfrm>
              <a:off x="5616556" y="3678374"/>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59" name="Rectangle 58"/>
            <p:cNvSpPr>
              <a:spLocks noChangeAspect="1"/>
            </p:cNvSpPr>
            <p:nvPr/>
          </p:nvSpPr>
          <p:spPr>
            <a:xfrm>
              <a:off x="3305153" y="44480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60" name="Rectangle 59"/>
            <p:cNvSpPr>
              <a:spLocks noChangeAspect="1"/>
            </p:cNvSpPr>
            <p:nvPr/>
          </p:nvSpPr>
          <p:spPr>
            <a:xfrm>
              <a:off x="4075621" y="4448073"/>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61" name="Rectangle 60"/>
            <p:cNvSpPr>
              <a:spLocks noChangeAspect="1"/>
            </p:cNvSpPr>
            <p:nvPr/>
          </p:nvSpPr>
          <p:spPr>
            <a:xfrm>
              <a:off x="3305153"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62" name="Rectangle 61"/>
            <p:cNvSpPr>
              <a:spLocks noChangeAspect="1"/>
            </p:cNvSpPr>
            <p:nvPr/>
          </p:nvSpPr>
          <p:spPr>
            <a:xfrm>
              <a:off x="4075621" y="52177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63" name="Rectangle 62"/>
            <p:cNvSpPr>
              <a:spLocks noChangeAspect="1"/>
            </p:cNvSpPr>
            <p:nvPr/>
          </p:nvSpPr>
          <p:spPr>
            <a:xfrm>
              <a:off x="4846089" y="4448073"/>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64" name="Rectangle 63"/>
            <p:cNvSpPr>
              <a:spLocks noChangeAspect="1"/>
            </p:cNvSpPr>
            <p:nvPr/>
          </p:nvSpPr>
          <p:spPr>
            <a:xfrm>
              <a:off x="5616556" y="4448073"/>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65" name="Rectangle 64"/>
            <p:cNvSpPr>
              <a:spLocks noChangeAspect="1"/>
            </p:cNvSpPr>
            <p:nvPr/>
          </p:nvSpPr>
          <p:spPr>
            <a:xfrm>
              <a:off x="4846089" y="52177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66" name="Rectangle 65"/>
            <p:cNvSpPr>
              <a:spLocks noChangeAspect="1"/>
            </p:cNvSpPr>
            <p:nvPr/>
          </p:nvSpPr>
          <p:spPr>
            <a:xfrm>
              <a:off x="5616556" y="52177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67" name="Rectangle 66"/>
            <p:cNvSpPr>
              <a:spLocks noChangeAspect="1"/>
            </p:cNvSpPr>
            <p:nvPr/>
          </p:nvSpPr>
          <p:spPr>
            <a:xfrm>
              <a:off x="6387024"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68" name="Rectangle 67"/>
            <p:cNvSpPr>
              <a:spLocks noChangeAspect="1"/>
            </p:cNvSpPr>
            <p:nvPr/>
          </p:nvSpPr>
          <p:spPr>
            <a:xfrm>
              <a:off x="7157492"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69" name="Rectangle 68"/>
            <p:cNvSpPr>
              <a:spLocks noChangeAspect="1"/>
            </p:cNvSpPr>
            <p:nvPr/>
          </p:nvSpPr>
          <p:spPr>
            <a:xfrm>
              <a:off x="6387024" y="599577"/>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71" name="Rectangle 70"/>
            <p:cNvSpPr>
              <a:spLocks noChangeAspect="1"/>
            </p:cNvSpPr>
            <p:nvPr/>
          </p:nvSpPr>
          <p:spPr>
            <a:xfrm>
              <a:off x="7927959"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72" name="Rectangle 71"/>
            <p:cNvSpPr>
              <a:spLocks noChangeAspect="1"/>
            </p:cNvSpPr>
            <p:nvPr/>
          </p:nvSpPr>
          <p:spPr>
            <a:xfrm>
              <a:off x="8698427"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75" name="Rectangle 74"/>
            <p:cNvSpPr>
              <a:spLocks noChangeAspect="1"/>
            </p:cNvSpPr>
            <p:nvPr/>
          </p:nvSpPr>
          <p:spPr>
            <a:xfrm>
              <a:off x="6387024" y="1369276"/>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76" name="Rectangle 75"/>
            <p:cNvSpPr>
              <a:spLocks noChangeAspect="1"/>
            </p:cNvSpPr>
            <p:nvPr/>
          </p:nvSpPr>
          <p:spPr>
            <a:xfrm>
              <a:off x="7157492" y="13692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77" name="Rectangle 76"/>
            <p:cNvSpPr>
              <a:spLocks noChangeAspect="1"/>
            </p:cNvSpPr>
            <p:nvPr/>
          </p:nvSpPr>
          <p:spPr>
            <a:xfrm>
              <a:off x="6387024" y="2138976"/>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78" name="Rectangle 77"/>
            <p:cNvSpPr>
              <a:spLocks noChangeAspect="1"/>
            </p:cNvSpPr>
            <p:nvPr/>
          </p:nvSpPr>
          <p:spPr>
            <a:xfrm>
              <a:off x="7157492" y="2138976"/>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79" name="Rectangle 78"/>
            <p:cNvSpPr>
              <a:spLocks noChangeAspect="1"/>
            </p:cNvSpPr>
            <p:nvPr/>
          </p:nvSpPr>
          <p:spPr>
            <a:xfrm>
              <a:off x="7927959" y="1369276"/>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80" name="Rectangle 79"/>
            <p:cNvSpPr>
              <a:spLocks noChangeAspect="1"/>
            </p:cNvSpPr>
            <p:nvPr/>
          </p:nvSpPr>
          <p:spPr>
            <a:xfrm>
              <a:off x="8698427" y="13692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81" name="Rectangle 80"/>
            <p:cNvSpPr>
              <a:spLocks noChangeAspect="1"/>
            </p:cNvSpPr>
            <p:nvPr/>
          </p:nvSpPr>
          <p:spPr>
            <a:xfrm>
              <a:off x="7927959" y="2138976"/>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82" name="Rectangle 81"/>
            <p:cNvSpPr>
              <a:spLocks noChangeAspect="1"/>
            </p:cNvSpPr>
            <p:nvPr/>
          </p:nvSpPr>
          <p:spPr>
            <a:xfrm>
              <a:off x="8698427" y="21389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83" name="Rectangle 82"/>
            <p:cNvSpPr>
              <a:spLocks noChangeAspect="1"/>
            </p:cNvSpPr>
            <p:nvPr/>
          </p:nvSpPr>
          <p:spPr>
            <a:xfrm>
              <a:off x="6387024" y="2908675"/>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84" name="Rectangle 83"/>
            <p:cNvSpPr>
              <a:spLocks noChangeAspect="1"/>
            </p:cNvSpPr>
            <p:nvPr/>
          </p:nvSpPr>
          <p:spPr>
            <a:xfrm>
              <a:off x="7157492" y="2908675"/>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85" name="Rectangle 84"/>
            <p:cNvSpPr>
              <a:spLocks noChangeAspect="1"/>
            </p:cNvSpPr>
            <p:nvPr/>
          </p:nvSpPr>
          <p:spPr>
            <a:xfrm>
              <a:off x="6387024" y="3678374"/>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sp>
          <p:nvSpPr>
            <p:cNvPr id="86" name="Rectangle 85"/>
            <p:cNvSpPr>
              <a:spLocks noChangeAspect="1"/>
            </p:cNvSpPr>
            <p:nvPr/>
          </p:nvSpPr>
          <p:spPr>
            <a:xfrm>
              <a:off x="7157492" y="3678374"/>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87" name="Rectangle 86"/>
            <p:cNvSpPr>
              <a:spLocks noChangeAspect="1"/>
            </p:cNvSpPr>
            <p:nvPr/>
          </p:nvSpPr>
          <p:spPr>
            <a:xfrm>
              <a:off x="7927959" y="2908675"/>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4</a:t>
              </a:r>
            </a:p>
          </p:txBody>
        </p:sp>
        <p:sp>
          <p:nvSpPr>
            <p:cNvPr id="88" name="Rectangle 87"/>
            <p:cNvSpPr>
              <a:spLocks noChangeAspect="1"/>
            </p:cNvSpPr>
            <p:nvPr/>
          </p:nvSpPr>
          <p:spPr>
            <a:xfrm>
              <a:off x="8698427" y="2908675"/>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89" name="Rectangle 88"/>
            <p:cNvSpPr>
              <a:spLocks noChangeAspect="1"/>
            </p:cNvSpPr>
            <p:nvPr/>
          </p:nvSpPr>
          <p:spPr>
            <a:xfrm>
              <a:off x="7927959" y="3678374"/>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90" name="Rectangle 89"/>
            <p:cNvSpPr>
              <a:spLocks noChangeAspect="1"/>
            </p:cNvSpPr>
            <p:nvPr/>
          </p:nvSpPr>
          <p:spPr>
            <a:xfrm>
              <a:off x="8698427" y="3678374"/>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91" name="Rectangle 90"/>
            <p:cNvSpPr>
              <a:spLocks noChangeAspect="1"/>
            </p:cNvSpPr>
            <p:nvPr/>
          </p:nvSpPr>
          <p:spPr>
            <a:xfrm>
              <a:off x="6387024"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92" name="Rectangle 91"/>
            <p:cNvSpPr>
              <a:spLocks noChangeAspect="1"/>
            </p:cNvSpPr>
            <p:nvPr/>
          </p:nvSpPr>
          <p:spPr>
            <a:xfrm>
              <a:off x="7157492"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95" name="Rectangle 94"/>
            <p:cNvSpPr>
              <a:spLocks noChangeAspect="1"/>
            </p:cNvSpPr>
            <p:nvPr/>
          </p:nvSpPr>
          <p:spPr>
            <a:xfrm>
              <a:off x="7927959"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96" name="Rectangle 95"/>
            <p:cNvSpPr>
              <a:spLocks noChangeAspect="1"/>
            </p:cNvSpPr>
            <p:nvPr/>
          </p:nvSpPr>
          <p:spPr>
            <a:xfrm>
              <a:off x="8698427"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05" name="Rectangle 104"/>
            <p:cNvSpPr>
              <a:spLocks noChangeAspect="1"/>
            </p:cNvSpPr>
            <p:nvPr/>
          </p:nvSpPr>
          <p:spPr>
            <a:xfrm>
              <a:off x="4846089" y="5987472"/>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106" name="Rectangle 105"/>
            <p:cNvSpPr>
              <a:spLocks noChangeAspect="1"/>
            </p:cNvSpPr>
            <p:nvPr/>
          </p:nvSpPr>
          <p:spPr>
            <a:xfrm>
              <a:off x="5616556" y="598747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schemeClr val="tx1"/>
                </a:solidFill>
              </a:endParaRPr>
            </a:p>
          </p:txBody>
        </p:sp>
        <p:sp>
          <p:nvSpPr>
            <p:cNvPr id="111" name="Rectangle 110"/>
            <p:cNvSpPr>
              <a:spLocks noChangeAspect="1"/>
            </p:cNvSpPr>
            <p:nvPr/>
          </p:nvSpPr>
          <p:spPr>
            <a:xfrm>
              <a:off x="9468894"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13" name="Rectangle 112"/>
            <p:cNvSpPr>
              <a:spLocks noChangeAspect="1"/>
            </p:cNvSpPr>
            <p:nvPr/>
          </p:nvSpPr>
          <p:spPr>
            <a:xfrm>
              <a:off x="9468894" y="13692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14" name="Rectangle 113"/>
            <p:cNvSpPr>
              <a:spLocks noChangeAspect="1"/>
            </p:cNvSpPr>
            <p:nvPr/>
          </p:nvSpPr>
          <p:spPr>
            <a:xfrm>
              <a:off x="9468894" y="21389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15" name="Rectangle 114"/>
            <p:cNvSpPr>
              <a:spLocks noChangeAspect="1"/>
            </p:cNvSpPr>
            <p:nvPr/>
          </p:nvSpPr>
          <p:spPr>
            <a:xfrm>
              <a:off x="9468894" y="2908675"/>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116" name="Rectangle 115"/>
            <p:cNvSpPr>
              <a:spLocks noChangeAspect="1"/>
            </p:cNvSpPr>
            <p:nvPr/>
          </p:nvSpPr>
          <p:spPr>
            <a:xfrm>
              <a:off x="9468894" y="3678374"/>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sp>
          <p:nvSpPr>
            <p:cNvPr id="117" name="Rectangle 116"/>
            <p:cNvSpPr>
              <a:spLocks noChangeAspect="1"/>
            </p:cNvSpPr>
            <p:nvPr/>
          </p:nvSpPr>
          <p:spPr>
            <a:xfrm>
              <a:off x="9468894"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20" name="Rectangle 119"/>
            <p:cNvSpPr>
              <a:spLocks noChangeAspect="1"/>
            </p:cNvSpPr>
            <p:nvPr/>
          </p:nvSpPr>
          <p:spPr>
            <a:xfrm>
              <a:off x="7157491" y="5995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21" name="Rectangle 120"/>
            <p:cNvSpPr>
              <a:spLocks noChangeAspect="1"/>
            </p:cNvSpPr>
            <p:nvPr/>
          </p:nvSpPr>
          <p:spPr>
            <a:xfrm>
              <a:off x="7927958" y="5995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22" name="Rectangle 121"/>
            <p:cNvSpPr>
              <a:spLocks noChangeAspect="1"/>
            </p:cNvSpPr>
            <p:nvPr/>
          </p:nvSpPr>
          <p:spPr>
            <a:xfrm>
              <a:off x="8698426" y="5995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23" name="Rectangle 122"/>
            <p:cNvSpPr>
              <a:spLocks noChangeAspect="1"/>
            </p:cNvSpPr>
            <p:nvPr/>
          </p:nvSpPr>
          <p:spPr>
            <a:xfrm>
              <a:off x="9468893" y="5995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24" name="Rectangle 123"/>
            <p:cNvSpPr>
              <a:spLocks noChangeAspect="1"/>
            </p:cNvSpPr>
            <p:nvPr/>
          </p:nvSpPr>
          <p:spPr>
            <a:xfrm>
              <a:off x="6387022"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25" name="Rectangle 124"/>
            <p:cNvSpPr>
              <a:spLocks noChangeAspect="1"/>
            </p:cNvSpPr>
            <p:nvPr/>
          </p:nvSpPr>
          <p:spPr>
            <a:xfrm>
              <a:off x="7157490"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26" name="Rectangle 125"/>
            <p:cNvSpPr>
              <a:spLocks noChangeAspect="1"/>
            </p:cNvSpPr>
            <p:nvPr/>
          </p:nvSpPr>
          <p:spPr>
            <a:xfrm>
              <a:off x="6387022" y="598747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27" name="Rectangle 126"/>
            <p:cNvSpPr>
              <a:spLocks noChangeAspect="1"/>
            </p:cNvSpPr>
            <p:nvPr/>
          </p:nvSpPr>
          <p:spPr>
            <a:xfrm>
              <a:off x="7927957"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28" name="Rectangle 127"/>
            <p:cNvSpPr>
              <a:spLocks noChangeAspect="1"/>
            </p:cNvSpPr>
            <p:nvPr/>
          </p:nvSpPr>
          <p:spPr>
            <a:xfrm>
              <a:off x="8698425"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29" name="Rectangle 128"/>
            <p:cNvSpPr>
              <a:spLocks noChangeAspect="1"/>
            </p:cNvSpPr>
            <p:nvPr/>
          </p:nvSpPr>
          <p:spPr>
            <a:xfrm>
              <a:off x="9468892"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30" name="Rectangle 129"/>
            <p:cNvSpPr>
              <a:spLocks noChangeAspect="1"/>
            </p:cNvSpPr>
            <p:nvPr/>
          </p:nvSpPr>
          <p:spPr>
            <a:xfrm>
              <a:off x="7157489"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31" name="Rectangle 130"/>
            <p:cNvSpPr>
              <a:spLocks noChangeAspect="1"/>
            </p:cNvSpPr>
            <p:nvPr/>
          </p:nvSpPr>
          <p:spPr>
            <a:xfrm>
              <a:off x="7927956"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32" name="Rectangle 131"/>
            <p:cNvSpPr>
              <a:spLocks noChangeAspect="1"/>
            </p:cNvSpPr>
            <p:nvPr/>
          </p:nvSpPr>
          <p:spPr>
            <a:xfrm>
              <a:off x="8698424"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33" name="Rectangle 132"/>
            <p:cNvSpPr>
              <a:spLocks noChangeAspect="1"/>
            </p:cNvSpPr>
            <p:nvPr/>
          </p:nvSpPr>
          <p:spPr>
            <a:xfrm>
              <a:off x="9468891"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34" name="Rectangle 133"/>
            <p:cNvSpPr>
              <a:spLocks noChangeAspect="1"/>
            </p:cNvSpPr>
            <p:nvPr/>
          </p:nvSpPr>
          <p:spPr>
            <a:xfrm>
              <a:off x="223285"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35" name="Rectangle 134"/>
            <p:cNvSpPr>
              <a:spLocks noChangeAspect="1"/>
            </p:cNvSpPr>
            <p:nvPr/>
          </p:nvSpPr>
          <p:spPr>
            <a:xfrm>
              <a:off x="993751"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36" name="Rectangle 135"/>
            <p:cNvSpPr>
              <a:spLocks noChangeAspect="1"/>
            </p:cNvSpPr>
            <p:nvPr/>
          </p:nvSpPr>
          <p:spPr>
            <a:xfrm>
              <a:off x="1764218" y="5987470"/>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37" name="Rectangle 136"/>
            <p:cNvSpPr>
              <a:spLocks noChangeAspect="1"/>
            </p:cNvSpPr>
            <p:nvPr/>
          </p:nvSpPr>
          <p:spPr>
            <a:xfrm>
              <a:off x="2534685" y="5987470"/>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38" name="Rectangle 137"/>
            <p:cNvSpPr>
              <a:spLocks noChangeAspect="1"/>
            </p:cNvSpPr>
            <p:nvPr/>
          </p:nvSpPr>
          <p:spPr>
            <a:xfrm>
              <a:off x="3305153" y="5987470"/>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sp>
          <p:nvSpPr>
            <p:cNvPr id="139" name="Rectangle 138"/>
            <p:cNvSpPr>
              <a:spLocks noChangeAspect="1"/>
            </p:cNvSpPr>
            <p:nvPr/>
          </p:nvSpPr>
          <p:spPr>
            <a:xfrm>
              <a:off x="4075620" y="5987470"/>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1</a:t>
              </a:r>
            </a:p>
          </p:txBody>
        </p:sp>
      </p:grpSp>
      <p:cxnSp>
        <p:nvCxnSpPr>
          <p:cNvPr id="142" name="Straight Arrow Connector 141"/>
          <p:cNvCxnSpPr/>
          <p:nvPr/>
        </p:nvCxnSpPr>
        <p:spPr>
          <a:xfrm>
            <a:off x="9716690" y="797441"/>
            <a:ext cx="51036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rot="5400000">
            <a:off x="9971872" y="1060413"/>
            <a:ext cx="51036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109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6"/>
          <p:cNvSpPr/>
          <p:nvPr/>
        </p:nvSpPr>
        <p:spPr>
          <a:xfrm>
            <a:off x="-50" y="5068900"/>
            <a:ext cx="9144000" cy="74700"/>
          </a:xfrm>
          <a:prstGeom prst="rect">
            <a:avLst/>
          </a:prstGeom>
          <a:solidFill>
            <a:srgbClr val="A08C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7" name="Google Shape;427;p56"/>
          <p:cNvPicPr preferRelativeResize="0"/>
          <p:nvPr/>
        </p:nvPicPr>
        <p:blipFill>
          <a:blip r:embed="rId3">
            <a:alphaModFix/>
          </a:blip>
          <a:stretch>
            <a:fillRect/>
          </a:stretch>
        </p:blipFill>
        <p:spPr>
          <a:xfrm>
            <a:off x="960646" y="-74600"/>
            <a:ext cx="7596429" cy="5143499"/>
          </a:xfrm>
          <a:prstGeom prst="rect">
            <a:avLst/>
          </a:prstGeom>
          <a:noFill/>
          <a:ln>
            <a:noFill/>
          </a:ln>
        </p:spPr>
      </p:pic>
      <p:grpSp>
        <p:nvGrpSpPr>
          <p:cNvPr id="428" name="Google Shape;428;p56"/>
          <p:cNvGrpSpPr/>
          <p:nvPr/>
        </p:nvGrpSpPr>
        <p:grpSpPr>
          <a:xfrm>
            <a:off x="1373300" y="306775"/>
            <a:ext cx="6599975" cy="4327875"/>
            <a:chOff x="1373300" y="306775"/>
            <a:chExt cx="6599975" cy="4327875"/>
          </a:xfrm>
        </p:grpSpPr>
        <p:sp>
          <p:nvSpPr>
            <p:cNvPr id="429" name="Google Shape;429;p56"/>
            <p:cNvSpPr/>
            <p:nvPr/>
          </p:nvSpPr>
          <p:spPr>
            <a:xfrm>
              <a:off x="1373300" y="1122425"/>
              <a:ext cx="1955850" cy="2322050"/>
            </a:xfrm>
            <a:custGeom>
              <a:avLst/>
              <a:gdLst/>
              <a:ahLst/>
              <a:cxnLst/>
              <a:rect l="0" t="0" r="0" b="0"/>
              <a:pathLst>
                <a:path w="78234" h="92882" extrusionOk="0">
                  <a:moveTo>
                    <a:pt x="0" y="17977"/>
                  </a:moveTo>
                  <a:lnTo>
                    <a:pt x="50935" y="0"/>
                  </a:lnTo>
                  <a:lnTo>
                    <a:pt x="78234" y="22638"/>
                  </a:lnTo>
                  <a:lnTo>
                    <a:pt x="77235" y="34956"/>
                  </a:lnTo>
                  <a:lnTo>
                    <a:pt x="64917" y="34290"/>
                  </a:lnTo>
                  <a:lnTo>
                    <a:pt x="47939" y="42946"/>
                  </a:lnTo>
                  <a:lnTo>
                    <a:pt x="60257" y="65251"/>
                  </a:lnTo>
                  <a:lnTo>
                    <a:pt x="42945" y="75904"/>
                  </a:lnTo>
                  <a:lnTo>
                    <a:pt x="27298" y="92882"/>
                  </a:lnTo>
                  <a:lnTo>
                    <a:pt x="665" y="33624"/>
                  </a:lnTo>
                  <a:close/>
                </a:path>
              </a:pathLst>
            </a:custGeom>
            <a:noFill/>
            <a:ln w="28575" cap="flat" cmpd="sng">
              <a:solidFill>
                <a:srgbClr val="CC0000"/>
              </a:solidFill>
              <a:prstDash val="solid"/>
              <a:round/>
              <a:headEnd type="none" w="med" len="med"/>
              <a:tailEnd type="none" w="med" len="med"/>
            </a:ln>
          </p:spPr>
        </p:sp>
        <p:sp>
          <p:nvSpPr>
            <p:cNvPr id="430" name="Google Shape;430;p56"/>
            <p:cNvSpPr/>
            <p:nvPr/>
          </p:nvSpPr>
          <p:spPr>
            <a:xfrm>
              <a:off x="2580100" y="689625"/>
              <a:ext cx="1864300" cy="2496850"/>
            </a:xfrm>
            <a:custGeom>
              <a:avLst/>
              <a:gdLst/>
              <a:ahLst/>
              <a:cxnLst/>
              <a:rect l="0" t="0" r="0" b="0"/>
              <a:pathLst>
                <a:path w="74572" h="99874" extrusionOk="0">
                  <a:moveTo>
                    <a:pt x="12651" y="82896"/>
                  </a:moveTo>
                  <a:lnTo>
                    <a:pt x="17644" y="90220"/>
                  </a:lnTo>
                  <a:lnTo>
                    <a:pt x="26633" y="87556"/>
                  </a:lnTo>
                  <a:lnTo>
                    <a:pt x="35289" y="99874"/>
                  </a:lnTo>
                  <a:lnTo>
                    <a:pt x="51601" y="91551"/>
                  </a:lnTo>
                  <a:lnTo>
                    <a:pt x="42613" y="69246"/>
                  </a:lnTo>
                  <a:lnTo>
                    <a:pt x="74572" y="58260"/>
                  </a:lnTo>
                  <a:lnTo>
                    <a:pt x="73241" y="47940"/>
                  </a:lnTo>
                  <a:lnTo>
                    <a:pt x="70244" y="36954"/>
                  </a:lnTo>
                  <a:lnTo>
                    <a:pt x="61922" y="26966"/>
                  </a:lnTo>
                  <a:lnTo>
                    <a:pt x="51268" y="0"/>
                  </a:lnTo>
                  <a:lnTo>
                    <a:pt x="3662" y="16979"/>
                  </a:lnTo>
                  <a:lnTo>
                    <a:pt x="30628" y="40616"/>
                  </a:lnTo>
                  <a:lnTo>
                    <a:pt x="28963" y="53266"/>
                  </a:lnTo>
                  <a:lnTo>
                    <a:pt x="18976" y="51269"/>
                  </a:lnTo>
                  <a:lnTo>
                    <a:pt x="0" y="59592"/>
                  </a:lnTo>
                  <a:close/>
                </a:path>
              </a:pathLst>
            </a:custGeom>
            <a:noFill/>
            <a:ln w="28575" cap="flat" cmpd="sng">
              <a:solidFill>
                <a:srgbClr val="CC0000"/>
              </a:solidFill>
              <a:prstDash val="solid"/>
              <a:round/>
              <a:headEnd type="none" w="med" len="med"/>
              <a:tailEnd type="none" w="med" len="med"/>
            </a:ln>
          </p:spPr>
        </p:sp>
        <p:sp>
          <p:nvSpPr>
            <p:cNvPr id="431" name="Google Shape;431;p56"/>
            <p:cNvSpPr/>
            <p:nvPr/>
          </p:nvSpPr>
          <p:spPr>
            <a:xfrm>
              <a:off x="2055750" y="2154450"/>
              <a:ext cx="2871375" cy="2480200"/>
            </a:xfrm>
            <a:custGeom>
              <a:avLst/>
              <a:gdLst/>
              <a:ahLst/>
              <a:cxnLst/>
              <a:rect l="0" t="0" r="0" b="0"/>
              <a:pathLst>
                <a:path w="114855" h="99208" extrusionOk="0">
                  <a:moveTo>
                    <a:pt x="52933" y="95546"/>
                  </a:moveTo>
                  <a:lnTo>
                    <a:pt x="46941" y="85891"/>
                  </a:lnTo>
                  <a:lnTo>
                    <a:pt x="45609" y="79899"/>
                  </a:lnTo>
                  <a:lnTo>
                    <a:pt x="66250" y="59591"/>
                  </a:lnTo>
                  <a:lnTo>
                    <a:pt x="84560" y="52267"/>
                  </a:lnTo>
                  <a:lnTo>
                    <a:pt x="114855" y="40615"/>
                  </a:lnTo>
                  <a:lnTo>
                    <a:pt x="94880" y="0"/>
                  </a:lnTo>
                  <a:lnTo>
                    <a:pt x="64585" y="10653"/>
                  </a:lnTo>
                  <a:lnTo>
                    <a:pt x="72908" y="32625"/>
                  </a:lnTo>
                  <a:lnTo>
                    <a:pt x="56596" y="41947"/>
                  </a:lnTo>
                  <a:lnTo>
                    <a:pt x="47607" y="29296"/>
                  </a:lnTo>
                  <a:lnTo>
                    <a:pt x="37952" y="31294"/>
                  </a:lnTo>
                  <a:lnTo>
                    <a:pt x="32959" y="24636"/>
                  </a:lnTo>
                  <a:lnTo>
                    <a:pt x="14649" y="35289"/>
                  </a:lnTo>
                  <a:lnTo>
                    <a:pt x="0" y="51934"/>
                  </a:lnTo>
                  <a:lnTo>
                    <a:pt x="14316" y="91218"/>
                  </a:lnTo>
                  <a:lnTo>
                    <a:pt x="25968" y="99208"/>
                  </a:lnTo>
                  <a:close/>
                </a:path>
              </a:pathLst>
            </a:custGeom>
            <a:noFill/>
            <a:ln w="28575" cap="flat" cmpd="sng">
              <a:solidFill>
                <a:srgbClr val="CC0000"/>
              </a:solidFill>
              <a:prstDash val="solid"/>
              <a:round/>
              <a:headEnd type="none" w="med" len="med"/>
              <a:tailEnd type="none" w="med" len="med"/>
            </a:ln>
          </p:spPr>
        </p:sp>
        <p:sp>
          <p:nvSpPr>
            <p:cNvPr id="432" name="Google Shape;432;p56"/>
            <p:cNvSpPr/>
            <p:nvPr/>
          </p:nvSpPr>
          <p:spPr>
            <a:xfrm>
              <a:off x="3204300" y="2828600"/>
              <a:ext cx="2779825" cy="1714500"/>
            </a:xfrm>
            <a:custGeom>
              <a:avLst/>
              <a:gdLst/>
              <a:ahLst/>
              <a:cxnLst/>
              <a:rect l="0" t="0" r="0" b="0"/>
              <a:pathLst>
                <a:path w="111193" h="68580" extrusionOk="0">
                  <a:moveTo>
                    <a:pt x="8323" y="68580"/>
                  </a:moveTo>
                  <a:lnTo>
                    <a:pt x="1332" y="57927"/>
                  </a:lnTo>
                  <a:lnTo>
                    <a:pt x="0" y="52933"/>
                  </a:lnTo>
                  <a:lnTo>
                    <a:pt x="19975" y="32625"/>
                  </a:lnTo>
                  <a:lnTo>
                    <a:pt x="68247" y="13649"/>
                  </a:lnTo>
                  <a:lnTo>
                    <a:pt x="79566" y="9654"/>
                  </a:lnTo>
                  <a:lnTo>
                    <a:pt x="88555" y="3662"/>
                  </a:lnTo>
                  <a:lnTo>
                    <a:pt x="95546" y="0"/>
                  </a:lnTo>
                  <a:lnTo>
                    <a:pt x="110194" y="7324"/>
                  </a:lnTo>
                  <a:lnTo>
                    <a:pt x="93549" y="26300"/>
                  </a:lnTo>
                  <a:lnTo>
                    <a:pt x="111193" y="42280"/>
                  </a:lnTo>
                  <a:lnTo>
                    <a:pt x="111193" y="47606"/>
                  </a:lnTo>
                  <a:close/>
                </a:path>
              </a:pathLst>
            </a:custGeom>
            <a:noFill/>
            <a:ln w="28575" cap="flat" cmpd="sng">
              <a:solidFill>
                <a:srgbClr val="CC0000"/>
              </a:solidFill>
              <a:prstDash val="solid"/>
              <a:round/>
              <a:headEnd type="none" w="med" len="med"/>
              <a:tailEnd type="none" w="med" len="med"/>
            </a:ln>
          </p:spPr>
        </p:sp>
        <p:sp>
          <p:nvSpPr>
            <p:cNvPr id="433" name="Google Shape;433;p56"/>
            <p:cNvSpPr/>
            <p:nvPr/>
          </p:nvSpPr>
          <p:spPr>
            <a:xfrm>
              <a:off x="5551350" y="2071225"/>
              <a:ext cx="2421925" cy="1947525"/>
            </a:xfrm>
            <a:custGeom>
              <a:avLst/>
              <a:gdLst/>
              <a:ahLst/>
              <a:cxnLst/>
              <a:rect l="0" t="0" r="0" b="0"/>
              <a:pathLst>
                <a:path w="96877" h="77901" extrusionOk="0">
                  <a:moveTo>
                    <a:pt x="17977" y="77901"/>
                  </a:moveTo>
                  <a:lnTo>
                    <a:pt x="50269" y="58925"/>
                  </a:lnTo>
                  <a:lnTo>
                    <a:pt x="96211" y="37286"/>
                  </a:lnTo>
                  <a:lnTo>
                    <a:pt x="96877" y="0"/>
                  </a:lnTo>
                  <a:lnTo>
                    <a:pt x="91551" y="2663"/>
                  </a:lnTo>
                  <a:lnTo>
                    <a:pt x="73240" y="9321"/>
                  </a:lnTo>
                  <a:lnTo>
                    <a:pt x="40948" y="15314"/>
                  </a:lnTo>
                  <a:lnTo>
                    <a:pt x="16645" y="37286"/>
                  </a:lnTo>
                  <a:lnTo>
                    <a:pt x="0" y="56595"/>
                  </a:lnTo>
                  <a:lnTo>
                    <a:pt x="16978" y="71909"/>
                  </a:lnTo>
                  <a:close/>
                </a:path>
              </a:pathLst>
            </a:custGeom>
            <a:noFill/>
            <a:ln w="28575" cap="flat" cmpd="sng">
              <a:solidFill>
                <a:srgbClr val="CC0000"/>
              </a:solidFill>
              <a:prstDash val="solid"/>
              <a:round/>
              <a:headEnd type="none" w="med" len="med"/>
              <a:tailEnd type="none" w="med" len="med"/>
            </a:ln>
          </p:spPr>
        </p:sp>
        <p:sp>
          <p:nvSpPr>
            <p:cNvPr id="434" name="Google Shape;434;p56"/>
            <p:cNvSpPr/>
            <p:nvPr/>
          </p:nvSpPr>
          <p:spPr>
            <a:xfrm>
              <a:off x="5659550" y="315100"/>
              <a:ext cx="2313725" cy="2688275"/>
            </a:xfrm>
            <a:custGeom>
              <a:avLst/>
              <a:gdLst/>
              <a:ahLst/>
              <a:cxnLst/>
              <a:rect l="0" t="0" r="0" b="0"/>
              <a:pathLst>
                <a:path w="92549" h="107531" extrusionOk="0">
                  <a:moveTo>
                    <a:pt x="55596" y="333"/>
                  </a:moveTo>
                  <a:lnTo>
                    <a:pt x="45276" y="5660"/>
                  </a:lnTo>
                  <a:lnTo>
                    <a:pt x="34290" y="9655"/>
                  </a:lnTo>
                  <a:lnTo>
                    <a:pt x="21972" y="21307"/>
                  </a:lnTo>
                  <a:lnTo>
                    <a:pt x="17977" y="34290"/>
                  </a:lnTo>
                  <a:lnTo>
                    <a:pt x="18310" y="46608"/>
                  </a:lnTo>
                  <a:lnTo>
                    <a:pt x="20640" y="54931"/>
                  </a:lnTo>
                  <a:lnTo>
                    <a:pt x="25967" y="60258"/>
                  </a:lnTo>
                  <a:lnTo>
                    <a:pt x="0" y="100873"/>
                  </a:lnTo>
                  <a:lnTo>
                    <a:pt x="12317" y="107531"/>
                  </a:lnTo>
                  <a:lnTo>
                    <a:pt x="35621" y="85226"/>
                  </a:lnTo>
                  <a:lnTo>
                    <a:pt x="68912" y="79899"/>
                  </a:lnTo>
                  <a:lnTo>
                    <a:pt x="92549" y="70245"/>
                  </a:lnTo>
                  <a:lnTo>
                    <a:pt x="92216" y="0"/>
                  </a:lnTo>
                  <a:close/>
                </a:path>
              </a:pathLst>
            </a:custGeom>
            <a:noFill/>
            <a:ln w="28575" cap="flat" cmpd="sng">
              <a:solidFill>
                <a:srgbClr val="CC0000"/>
              </a:solidFill>
              <a:prstDash val="solid"/>
              <a:round/>
              <a:headEnd type="none" w="med" len="med"/>
              <a:tailEnd type="none" w="med" len="med"/>
            </a:ln>
          </p:spPr>
        </p:sp>
        <p:sp>
          <p:nvSpPr>
            <p:cNvPr id="435" name="Google Shape;435;p56"/>
            <p:cNvSpPr/>
            <p:nvPr/>
          </p:nvSpPr>
          <p:spPr>
            <a:xfrm>
              <a:off x="4436075" y="306775"/>
              <a:ext cx="2605050" cy="2863050"/>
            </a:xfrm>
            <a:custGeom>
              <a:avLst/>
              <a:gdLst/>
              <a:ahLst/>
              <a:cxnLst/>
              <a:rect l="0" t="0" r="0" b="0"/>
              <a:pathLst>
                <a:path w="104202" h="114522" extrusionOk="0">
                  <a:moveTo>
                    <a:pt x="0" y="74573"/>
                  </a:moveTo>
                  <a:lnTo>
                    <a:pt x="24636" y="52934"/>
                  </a:lnTo>
                  <a:lnTo>
                    <a:pt x="46275" y="26633"/>
                  </a:lnTo>
                  <a:lnTo>
                    <a:pt x="69579" y="666"/>
                  </a:lnTo>
                  <a:lnTo>
                    <a:pt x="104202" y="0"/>
                  </a:lnTo>
                  <a:lnTo>
                    <a:pt x="84893" y="8323"/>
                  </a:lnTo>
                  <a:lnTo>
                    <a:pt x="70911" y="19975"/>
                  </a:lnTo>
                  <a:lnTo>
                    <a:pt x="67249" y="32959"/>
                  </a:lnTo>
                  <a:lnTo>
                    <a:pt x="66583" y="48606"/>
                  </a:lnTo>
                  <a:lnTo>
                    <a:pt x="74573" y="61589"/>
                  </a:lnTo>
                  <a:lnTo>
                    <a:pt x="48273" y="101206"/>
                  </a:lnTo>
                  <a:lnTo>
                    <a:pt x="44611" y="101206"/>
                  </a:lnTo>
                  <a:lnTo>
                    <a:pt x="18643" y="114522"/>
                  </a:lnTo>
                  <a:close/>
                </a:path>
              </a:pathLst>
            </a:custGeom>
            <a:noFill/>
            <a:ln w="28575" cap="flat" cmpd="sng">
              <a:solidFill>
                <a:srgbClr val="CC0000"/>
              </a:solidFill>
              <a:prstDash val="solid"/>
              <a:round/>
              <a:headEnd type="none" w="med" len="med"/>
              <a:tailEnd type="none" w="med" len="med"/>
            </a:ln>
          </p:spPr>
        </p:sp>
        <p:sp>
          <p:nvSpPr>
            <p:cNvPr id="436" name="Google Shape;436;p56"/>
            <p:cNvSpPr/>
            <p:nvPr/>
          </p:nvSpPr>
          <p:spPr>
            <a:xfrm>
              <a:off x="3861800" y="315100"/>
              <a:ext cx="2297100" cy="1831025"/>
            </a:xfrm>
            <a:custGeom>
              <a:avLst/>
              <a:gdLst/>
              <a:ahLst/>
              <a:cxnLst/>
              <a:rect l="0" t="0" r="0" b="0"/>
              <a:pathLst>
                <a:path w="91884" h="73241" extrusionOk="0">
                  <a:moveTo>
                    <a:pt x="0" y="14981"/>
                  </a:moveTo>
                  <a:lnTo>
                    <a:pt x="32959" y="333"/>
                  </a:lnTo>
                  <a:lnTo>
                    <a:pt x="91884" y="0"/>
                  </a:lnTo>
                  <a:lnTo>
                    <a:pt x="41282" y="58260"/>
                  </a:lnTo>
                  <a:lnTo>
                    <a:pt x="23637" y="73241"/>
                  </a:lnTo>
                  <a:lnTo>
                    <a:pt x="19975" y="51935"/>
                  </a:lnTo>
                  <a:lnTo>
                    <a:pt x="10654" y="41282"/>
                  </a:lnTo>
                  <a:close/>
                </a:path>
              </a:pathLst>
            </a:custGeom>
            <a:noFill/>
            <a:ln w="28575" cap="flat" cmpd="sng">
              <a:solidFill>
                <a:srgbClr val="CC0000"/>
              </a:solidFill>
              <a:prstDash val="solid"/>
              <a:round/>
              <a:headEnd type="none" w="med" len="med"/>
              <a:tailEnd type="none" w="med" len="med"/>
            </a:ln>
          </p:spPr>
        </p:sp>
      </p:grpSp>
      <p:sp>
        <p:nvSpPr>
          <p:cNvPr id="437" name="Google Shape;437;p56"/>
          <p:cNvSpPr txBox="1"/>
          <p:nvPr/>
        </p:nvSpPr>
        <p:spPr>
          <a:xfrm>
            <a:off x="1930925" y="1804900"/>
            <a:ext cx="507600" cy="349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sv" dirty="0">
                <a:solidFill>
                  <a:srgbClr val="FFFFFF"/>
                </a:solidFill>
              </a:rPr>
              <a:t>300</a:t>
            </a:r>
            <a:endParaRPr dirty="0">
              <a:solidFill>
                <a:srgbClr val="FFFFFF"/>
              </a:solidFill>
            </a:endParaRPr>
          </a:p>
        </p:txBody>
      </p:sp>
      <p:sp>
        <p:nvSpPr>
          <p:cNvPr id="438" name="Google Shape;438;p56"/>
          <p:cNvSpPr txBox="1"/>
          <p:nvPr/>
        </p:nvSpPr>
        <p:spPr>
          <a:xfrm>
            <a:off x="3589750" y="1690975"/>
            <a:ext cx="507600" cy="349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sv">
                <a:solidFill>
                  <a:srgbClr val="FFFFFF"/>
                </a:solidFill>
              </a:rPr>
              <a:t>600</a:t>
            </a:r>
            <a:endParaRPr>
              <a:solidFill>
                <a:srgbClr val="FFFFFF"/>
              </a:solidFill>
            </a:endParaRPr>
          </a:p>
        </p:txBody>
      </p:sp>
      <p:sp>
        <p:nvSpPr>
          <p:cNvPr id="439" name="Google Shape;439;p56"/>
          <p:cNvSpPr txBox="1"/>
          <p:nvPr/>
        </p:nvSpPr>
        <p:spPr>
          <a:xfrm>
            <a:off x="2909875" y="3408075"/>
            <a:ext cx="507600" cy="349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sv">
                <a:solidFill>
                  <a:srgbClr val="FFFFFF"/>
                </a:solidFill>
              </a:rPr>
              <a:t>700</a:t>
            </a:r>
            <a:endParaRPr>
              <a:solidFill>
                <a:srgbClr val="FFFFFF"/>
              </a:solidFill>
            </a:endParaRPr>
          </a:p>
        </p:txBody>
      </p:sp>
      <p:sp>
        <p:nvSpPr>
          <p:cNvPr id="440" name="Google Shape;440;p56"/>
          <p:cNvSpPr txBox="1"/>
          <p:nvPr/>
        </p:nvSpPr>
        <p:spPr>
          <a:xfrm>
            <a:off x="4097350" y="3585450"/>
            <a:ext cx="507600" cy="349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sv">
                <a:solidFill>
                  <a:srgbClr val="FFFFFF"/>
                </a:solidFill>
              </a:rPr>
              <a:t>600</a:t>
            </a:r>
            <a:endParaRPr>
              <a:solidFill>
                <a:srgbClr val="FFFFFF"/>
              </a:solidFill>
            </a:endParaRPr>
          </a:p>
        </p:txBody>
      </p:sp>
      <p:sp>
        <p:nvSpPr>
          <p:cNvPr id="441" name="Google Shape;441;p56"/>
          <p:cNvSpPr txBox="1"/>
          <p:nvPr/>
        </p:nvSpPr>
        <p:spPr>
          <a:xfrm>
            <a:off x="5206875" y="1804900"/>
            <a:ext cx="507600" cy="349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sv">
                <a:solidFill>
                  <a:srgbClr val="FFFFFF"/>
                </a:solidFill>
              </a:rPr>
              <a:t>500</a:t>
            </a:r>
            <a:endParaRPr>
              <a:solidFill>
                <a:srgbClr val="FFFFFF"/>
              </a:solidFill>
            </a:endParaRPr>
          </a:p>
        </p:txBody>
      </p:sp>
      <p:sp>
        <p:nvSpPr>
          <p:cNvPr id="442" name="Google Shape;442;p56"/>
          <p:cNvSpPr txBox="1"/>
          <p:nvPr/>
        </p:nvSpPr>
        <p:spPr>
          <a:xfrm>
            <a:off x="4604950" y="742175"/>
            <a:ext cx="507600" cy="349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sv">
                <a:solidFill>
                  <a:srgbClr val="FFFFFF"/>
                </a:solidFill>
              </a:rPr>
              <a:t>400</a:t>
            </a:r>
            <a:endParaRPr>
              <a:solidFill>
                <a:srgbClr val="FFFFFF"/>
              </a:solidFill>
            </a:endParaRPr>
          </a:p>
        </p:txBody>
      </p:sp>
      <p:sp>
        <p:nvSpPr>
          <p:cNvPr id="443" name="Google Shape;443;p56"/>
          <p:cNvSpPr txBox="1"/>
          <p:nvPr/>
        </p:nvSpPr>
        <p:spPr>
          <a:xfrm>
            <a:off x="6909925" y="1724275"/>
            <a:ext cx="507600" cy="349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sv">
                <a:solidFill>
                  <a:srgbClr val="FFFFFF"/>
                </a:solidFill>
              </a:rPr>
              <a:t>600</a:t>
            </a:r>
            <a:endParaRPr>
              <a:solidFill>
                <a:srgbClr val="FFFFFF"/>
              </a:solidFill>
            </a:endParaRPr>
          </a:p>
        </p:txBody>
      </p:sp>
      <p:sp>
        <p:nvSpPr>
          <p:cNvPr id="444" name="Google Shape;444;p56"/>
          <p:cNvSpPr txBox="1"/>
          <p:nvPr/>
        </p:nvSpPr>
        <p:spPr>
          <a:xfrm>
            <a:off x="6845925" y="2786425"/>
            <a:ext cx="507600" cy="349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sv">
                <a:solidFill>
                  <a:srgbClr val="FFFFFF"/>
                </a:solidFill>
              </a:rPr>
              <a:t>250</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1393031" y="300038"/>
            <a:ext cx="7079447" cy="4646398"/>
            <a:chOff x="223283" y="-170122"/>
            <a:chExt cx="10016079" cy="6927293"/>
          </a:xfrm>
        </p:grpSpPr>
        <p:sp>
          <p:nvSpPr>
            <p:cNvPr id="3" name="Rectangle 2"/>
            <p:cNvSpPr>
              <a:spLocks noChangeAspect="1"/>
            </p:cNvSpPr>
            <p:nvPr/>
          </p:nvSpPr>
          <p:spPr>
            <a:xfrm>
              <a:off x="223283"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4" name="Rectangle 3"/>
            <p:cNvSpPr>
              <a:spLocks noChangeAspect="1"/>
            </p:cNvSpPr>
            <p:nvPr/>
          </p:nvSpPr>
          <p:spPr>
            <a:xfrm>
              <a:off x="993751"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5" name="Rectangle 4"/>
            <p:cNvSpPr>
              <a:spLocks noChangeAspect="1"/>
            </p:cNvSpPr>
            <p:nvPr/>
          </p:nvSpPr>
          <p:spPr>
            <a:xfrm>
              <a:off x="223283" y="599577"/>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6" name="Rectangle 5"/>
            <p:cNvSpPr>
              <a:spLocks noChangeAspect="1"/>
            </p:cNvSpPr>
            <p:nvPr/>
          </p:nvSpPr>
          <p:spPr>
            <a:xfrm>
              <a:off x="993751" y="599577"/>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7" name="Rectangle 6"/>
            <p:cNvSpPr>
              <a:spLocks noChangeAspect="1"/>
            </p:cNvSpPr>
            <p:nvPr/>
          </p:nvSpPr>
          <p:spPr>
            <a:xfrm>
              <a:off x="1764218"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8" name="Rectangle 7"/>
            <p:cNvSpPr>
              <a:spLocks noChangeAspect="1"/>
            </p:cNvSpPr>
            <p:nvPr/>
          </p:nvSpPr>
          <p:spPr>
            <a:xfrm>
              <a:off x="2534686" y="-170122"/>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9" name="Rectangle 8"/>
            <p:cNvSpPr>
              <a:spLocks noChangeAspect="1"/>
            </p:cNvSpPr>
            <p:nvPr/>
          </p:nvSpPr>
          <p:spPr>
            <a:xfrm>
              <a:off x="1764218" y="599577"/>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0" name="Rectangle 9"/>
            <p:cNvSpPr>
              <a:spLocks noChangeAspect="1"/>
            </p:cNvSpPr>
            <p:nvPr/>
          </p:nvSpPr>
          <p:spPr>
            <a:xfrm>
              <a:off x="2534686" y="599577"/>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11" name="Rectangle 10"/>
            <p:cNvSpPr>
              <a:spLocks noChangeAspect="1"/>
            </p:cNvSpPr>
            <p:nvPr/>
          </p:nvSpPr>
          <p:spPr>
            <a:xfrm>
              <a:off x="223283" y="1369276"/>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12" name="Rectangle 11"/>
            <p:cNvSpPr>
              <a:spLocks noChangeAspect="1"/>
            </p:cNvSpPr>
            <p:nvPr/>
          </p:nvSpPr>
          <p:spPr>
            <a:xfrm>
              <a:off x="993751" y="13692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3" name="Rectangle 12"/>
            <p:cNvSpPr>
              <a:spLocks noChangeAspect="1"/>
            </p:cNvSpPr>
            <p:nvPr/>
          </p:nvSpPr>
          <p:spPr>
            <a:xfrm>
              <a:off x="223283" y="2138976"/>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14" name="Rectangle 13"/>
            <p:cNvSpPr>
              <a:spLocks noChangeAspect="1"/>
            </p:cNvSpPr>
            <p:nvPr/>
          </p:nvSpPr>
          <p:spPr>
            <a:xfrm>
              <a:off x="993751" y="2138976"/>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15" name="Rectangle 14"/>
            <p:cNvSpPr>
              <a:spLocks noChangeAspect="1"/>
            </p:cNvSpPr>
            <p:nvPr/>
          </p:nvSpPr>
          <p:spPr>
            <a:xfrm>
              <a:off x="1764218" y="1369276"/>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16" name="Rectangle 15"/>
            <p:cNvSpPr>
              <a:spLocks noChangeAspect="1"/>
            </p:cNvSpPr>
            <p:nvPr/>
          </p:nvSpPr>
          <p:spPr>
            <a:xfrm>
              <a:off x="2534686" y="1369276"/>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5</a:t>
              </a:r>
            </a:p>
          </p:txBody>
        </p:sp>
        <p:sp>
          <p:nvSpPr>
            <p:cNvPr id="17" name="Rectangle 16"/>
            <p:cNvSpPr>
              <a:spLocks noChangeAspect="1"/>
            </p:cNvSpPr>
            <p:nvPr/>
          </p:nvSpPr>
          <p:spPr>
            <a:xfrm>
              <a:off x="1764218" y="2138976"/>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18" name="Rectangle 17"/>
            <p:cNvSpPr>
              <a:spLocks noChangeAspect="1"/>
            </p:cNvSpPr>
            <p:nvPr/>
          </p:nvSpPr>
          <p:spPr>
            <a:xfrm>
              <a:off x="2534686" y="2138976"/>
              <a:ext cx="770468" cy="769699"/>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6</a:t>
              </a:r>
            </a:p>
          </p:txBody>
        </p:sp>
        <p:sp>
          <p:nvSpPr>
            <p:cNvPr id="19" name="Rectangle 18"/>
            <p:cNvSpPr>
              <a:spLocks noChangeAspect="1"/>
            </p:cNvSpPr>
            <p:nvPr/>
          </p:nvSpPr>
          <p:spPr>
            <a:xfrm>
              <a:off x="3305153" y="-170122"/>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20" name="Rectangle 19"/>
            <p:cNvSpPr>
              <a:spLocks noChangeAspect="1"/>
            </p:cNvSpPr>
            <p:nvPr/>
          </p:nvSpPr>
          <p:spPr>
            <a:xfrm>
              <a:off x="4075621" y="-170122"/>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21" name="Rectangle 20"/>
            <p:cNvSpPr>
              <a:spLocks noChangeAspect="1"/>
            </p:cNvSpPr>
            <p:nvPr/>
          </p:nvSpPr>
          <p:spPr>
            <a:xfrm>
              <a:off x="3305153" y="599577"/>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22" name="Rectangle 21"/>
            <p:cNvSpPr>
              <a:spLocks noChangeAspect="1"/>
            </p:cNvSpPr>
            <p:nvPr/>
          </p:nvSpPr>
          <p:spPr>
            <a:xfrm>
              <a:off x="4075621" y="599577"/>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23" name="Rectangle 22"/>
            <p:cNvSpPr>
              <a:spLocks noChangeAspect="1"/>
            </p:cNvSpPr>
            <p:nvPr/>
          </p:nvSpPr>
          <p:spPr>
            <a:xfrm>
              <a:off x="4846089" y="-170122"/>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24" name="Rectangle 23"/>
            <p:cNvSpPr>
              <a:spLocks noChangeAspect="1"/>
            </p:cNvSpPr>
            <p:nvPr/>
          </p:nvSpPr>
          <p:spPr>
            <a:xfrm>
              <a:off x="5616556" y="-170122"/>
              <a:ext cx="770468" cy="769699"/>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25" name="Rectangle 24"/>
            <p:cNvSpPr>
              <a:spLocks noChangeAspect="1"/>
            </p:cNvSpPr>
            <p:nvPr/>
          </p:nvSpPr>
          <p:spPr>
            <a:xfrm>
              <a:off x="4846089" y="599577"/>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26" name="Rectangle 25"/>
            <p:cNvSpPr>
              <a:spLocks noChangeAspect="1"/>
            </p:cNvSpPr>
            <p:nvPr/>
          </p:nvSpPr>
          <p:spPr>
            <a:xfrm>
              <a:off x="5616556" y="599577"/>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27" name="Rectangle 26"/>
            <p:cNvSpPr>
              <a:spLocks noChangeAspect="1"/>
            </p:cNvSpPr>
            <p:nvPr/>
          </p:nvSpPr>
          <p:spPr>
            <a:xfrm>
              <a:off x="3305153" y="1369276"/>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5</a:t>
              </a:r>
            </a:p>
          </p:txBody>
        </p:sp>
        <p:sp>
          <p:nvSpPr>
            <p:cNvPr id="28" name="Rectangle 27"/>
            <p:cNvSpPr>
              <a:spLocks noChangeAspect="1"/>
            </p:cNvSpPr>
            <p:nvPr/>
          </p:nvSpPr>
          <p:spPr>
            <a:xfrm>
              <a:off x="4075621" y="1369276"/>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5</a:t>
              </a:r>
            </a:p>
          </p:txBody>
        </p:sp>
        <p:sp>
          <p:nvSpPr>
            <p:cNvPr id="29" name="Rectangle 28"/>
            <p:cNvSpPr>
              <a:spLocks noChangeAspect="1"/>
            </p:cNvSpPr>
            <p:nvPr/>
          </p:nvSpPr>
          <p:spPr>
            <a:xfrm>
              <a:off x="3305153" y="2138976"/>
              <a:ext cx="770468" cy="769699"/>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6</a:t>
              </a:r>
            </a:p>
          </p:txBody>
        </p:sp>
        <p:sp>
          <p:nvSpPr>
            <p:cNvPr id="30" name="Rectangle 29"/>
            <p:cNvSpPr>
              <a:spLocks noChangeAspect="1"/>
            </p:cNvSpPr>
            <p:nvPr/>
          </p:nvSpPr>
          <p:spPr>
            <a:xfrm>
              <a:off x="4075621" y="2138976"/>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5</a:t>
              </a:r>
            </a:p>
          </p:txBody>
        </p:sp>
        <p:sp>
          <p:nvSpPr>
            <p:cNvPr id="31" name="Rectangle 30"/>
            <p:cNvSpPr>
              <a:spLocks noChangeAspect="1"/>
            </p:cNvSpPr>
            <p:nvPr/>
          </p:nvSpPr>
          <p:spPr>
            <a:xfrm>
              <a:off x="4846089" y="1369276"/>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32" name="Rectangle 31"/>
            <p:cNvSpPr>
              <a:spLocks noChangeAspect="1"/>
            </p:cNvSpPr>
            <p:nvPr/>
          </p:nvSpPr>
          <p:spPr>
            <a:xfrm>
              <a:off x="5616556" y="13692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33" name="Rectangle 32"/>
            <p:cNvSpPr>
              <a:spLocks noChangeAspect="1"/>
            </p:cNvSpPr>
            <p:nvPr/>
          </p:nvSpPr>
          <p:spPr>
            <a:xfrm>
              <a:off x="4846089" y="2138976"/>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34" name="Rectangle 33"/>
            <p:cNvSpPr>
              <a:spLocks noChangeAspect="1"/>
            </p:cNvSpPr>
            <p:nvPr/>
          </p:nvSpPr>
          <p:spPr>
            <a:xfrm>
              <a:off x="5616556" y="2138976"/>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35" name="Rectangle 34"/>
            <p:cNvSpPr>
              <a:spLocks noChangeAspect="1"/>
            </p:cNvSpPr>
            <p:nvPr/>
          </p:nvSpPr>
          <p:spPr>
            <a:xfrm>
              <a:off x="223283" y="2908675"/>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36" name="Rectangle 35"/>
            <p:cNvSpPr>
              <a:spLocks noChangeAspect="1"/>
            </p:cNvSpPr>
            <p:nvPr/>
          </p:nvSpPr>
          <p:spPr>
            <a:xfrm>
              <a:off x="993751" y="2908675"/>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37" name="Rectangle 36"/>
            <p:cNvSpPr>
              <a:spLocks noChangeAspect="1"/>
            </p:cNvSpPr>
            <p:nvPr/>
          </p:nvSpPr>
          <p:spPr>
            <a:xfrm>
              <a:off x="223283" y="3678374"/>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38" name="Rectangle 37"/>
            <p:cNvSpPr>
              <a:spLocks noChangeAspect="1"/>
            </p:cNvSpPr>
            <p:nvPr/>
          </p:nvSpPr>
          <p:spPr>
            <a:xfrm>
              <a:off x="993751" y="3678374"/>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39" name="Rectangle 38"/>
            <p:cNvSpPr>
              <a:spLocks noChangeAspect="1"/>
            </p:cNvSpPr>
            <p:nvPr/>
          </p:nvSpPr>
          <p:spPr>
            <a:xfrm>
              <a:off x="1764218" y="2908675"/>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40" name="Rectangle 39"/>
            <p:cNvSpPr>
              <a:spLocks noChangeAspect="1"/>
            </p:cNvSpPr>
            <p:nvPr/>
          </p:nvSpPr>
          <p:spPr>
            <a:xfrm>
              <a:off x="2534686" y="2908675"/>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5</a:t>
              </a:r>
            </a:p>
          </p:txBody>
        </p:sp>
        <p:sp>
          <p:nvSpPr>
            <p:cNvPr id="41" name="Rectangle 40"/>
            <p:cNvSpPr>
              <a:spLocks noChangeAspect="1"/>
            </p:cNvSpPr>
            <p:nvPr/>
          </p:nvSpPr>
          <p:spPr>
            <a:xfrm>
              <a:off x="1764218" y="3678374"/>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42" name="Rectangle 41"/>
            <p:cNvSpPr>
              <a:spLocks noChangeAspect="1"/>
            </p:cNvSpPr>
            <p:nvPr/>
          </p:nvSpPr>
          <p:spPr>
            <a:xfrm>
              <a:off x="2534686" y="3678374"/>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43" name="Rectangle 42"/>
            <p:cNvSpPr>
              <a:spLocks noChangeAspect="1"/>
            </p:cNvSpPr>
            <p:nvPr/>
          </p:nvSpPr>
          <p:spPr>
            <a:xfrm>
              <a:off x="223283"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44" name="Rectangle 43"/>
            <p:cNvSpPr>
              <a:spLocks noChangeAspect="1"/>
            </p:cNvSpPr>
            <p:nvPr/>
          </p:nvSpPr>
          <p:spPr>
            <a:xfrm>
              <a:off x="993751" y="44480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45" name="Rectangle 44"/>
            <p:cNvSpPr>
              <a:spLocks noChangeAspect="1"/>
            </p:cNvSpPr>
            <p:nvPr/>
          </p:nvSpPr>
          <p:spPr>
            <a:xfrm>
              <a:off x="223283"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46" name="Rectangle 45"/>
            <p:cNvSpPr>
              <a:spLocks noChangeAspect="1"/>
            </p:cNvSpPr>
            <p:nvPr/>
          </p:nvSpPr>
          <p:spPr>
            <a:xfrm>
              <a:off x="993751" y="52177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47" name="Rectangle 46"/>
            <p:cNvSpPr>
              <a:spLocks noChangeAspect="1"/>
            </p:cNvSpPr>
            <p:nvPr/>
          </p:nvSpPr>
          <p:spPr>
            <a:xfrm>
              <a:off x="1764218"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48" name="Rectangle 47"/>
            <p:cNvSpPr>
              <a:spLocks noChangeAspect="1"/>
            </p:cNvSpPr>
            <p:nvPr/>
          </p:nvSpPr>
          <p:spPr>
            <a:xfrm>
              <a:off x="2534686"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49" name="Rectangle 48"/>
            <p:cNvSpPr>
              <a:spLocks noChangeAspect="1"/>
            </p:cNvSpPr>
            <p:nvPr/>
          </p:nvSpPr>
          <p:spPr>
            <a:xfrm>
              <a:off x="1764218" y="52177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50" name="Rectangle 49"/>
            <p:cNvSpPr>
              <a:spLocks noChangeAspect="1"/>
            </p:cNvSpPr>
            <p:nvPr/>
          </p:nvSpPr>
          <p:spPr>
            <a:xfrm>
              <a:off x="2534686"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51" name="Rectangle 50"/>
            <p:cNvSpPr>
              <a:spLocks noChangeAspect="1"/>
            </p:cNvSpPr>
            <p:nvPr/>
          </p:nvSpPr>
          <p:spPr>
            <a:xfrm>
              <a:off x="3305153" y="2908675"/>
              <a:ext cx="770468" cy="769699"/>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6</a:t>
              </a:r>
            </a:p>
          </p:txBody>
        </p:sp>
        <p:sp>
          <p:nvSpPr>
            <p:cNvPr id="52" name="Rectangle 51"/>
            <p:cNvSpPr>
              <a:spLocks noChangeAspect="1"/>
            </p:cNvSpPr>
            <p:nvPr/>
          </p:nvSpPr>
          <p:spPr>
            <a:xfrm>
              <a:off x="4075621" y="2908675"/>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5</a:t>
              </a:r>
            </a:p>
          </p:txBody>
        </p:sp>
        <p:sp>
          <p:nvSpPr>
            <p:cNvPr id="53" name="Rectangle 52"/>
            <p:cNvSpPr>
              <a:spLocks noChangeAspect="1"/>
            </p:cNvSpPr>
            <p:nvPr/>
          </p:nvSpPr>
          <p:spPr>
            <a:xfrm>
              <a:off x="3305153" y="3678374"/>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54" name="Rectangle 53"/>
            <p:cNvSpPr>
              <a:spLocks noChangeAspect="1"/>
            </p:cNvSpPr>
            <p:nvPr/>
          </p:nvSpPr>
          <p:spPr>
            <a:xfrm>
              <a:off x="4075621" y="3678374"/>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5</a:t>
              </a:r>
            </a:p>
          </p:txBody>
        </p:sp>
        <p:sp>
          <p:nvSpPr>
            <p:cNvPr id="55" name="Rectangle 54"/>
            <p:cNvSpPr>
              <a:spLocks noChangeAspect="1"/>
            </p:cNvSpPr>
            <p:nvPr/>
          </p:nvSpPr>
          <p:spPr>
            <a:xfrm>
              <a:off x="4846089" y="2908675"/>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56" name="Rectangle 55"/>
            <p:cNvSpPr>
              <a:spLocks noChangeAspect="1"/>
            </p:cNvSpPr>
            <p:nvPr/>
          </p:nvSpPr>
          <p:spPr>
            <a:xfrm>
              <a:off x="5616556" y="2908675"/>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57" name="Rectangle 56"/>
            <p:cNvSpPr>
              <a:spLocks noChangeAspect="1"/>
            </p:cNvSpPr>
            <p:nvPr/>
          </p:nvSpPr>
          <p:spPr>
            <a:xfrm>
              <a:off x="4846089" y="3678374"/>
              <a:ext cx="770468" cy="769699"/>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5</a:t>
              </a:r>
            </a:p>
          </p:txBody>
        </p:sp>
        <p:sp>
          <p:nvSpPr>
            <p:cNvPr id="58" name="Rectangle 57"/>
            <p:cNvSpPr>
              <a:spLocks noChangeAspect="1"/>
            </p:cNvSpPr>
            <p:nvPr/>
          </p:nvSpPr>
          <p:spPr>
            <a:xfrm>
              <a:off x="5616556" y="3678374"/>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59" name="Rectangle 58"/>
            <p:cNvSpPr>
              <a:spLocks noChangeAspect="1"/>
            </p:cNvSpPr>
            <p:nvPr/>
          </p:nvSpPr>
          <p:spPr>
            <a:xfrm>
              <a:off x="3305153" y="44480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60" name="Rectangle 59"/>
            <p:cNvSpPr>
              <a:spLocks noChangeAspect="1"/>
            </p:cNvSpPr>
            <p:nvPr/>
          </p:nvSpPr>
          <p:spPr>
            <a:xfrm>
              <a:off x="4075621" y="4448073"/>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61" name="Rectangle 60"/>
            <p:cNvSpPr>
              <a:spLocks noChangeAspect="1"/>
            </p:cNvSpPr>
            <p:nvPr/>
          </p:nvSpPr>
          <p:spPr>
            <a:xfrm>
              <a:off x="3305153"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62" name="Rectangle 61"/>
            <p:cNvSpPr>
              <a:spLocks noChangeAspect="1"/>
            </p:cNvSpPr>
            <p:nvPr/>
          </p:nvSpPr>
          <p:spPr>
            <a:xfrm>
              <a:off x="4075621" y="52177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63" name="Rectangle 62"/>
            <p:cNvSpPr>
              <a:spLocks noChangeAspect="1"/>
            </p:cNvSpPr>
            <p:nvPr/>
          </p:nvSpPr>
          <p:spPr>
            <a:xfrm>
              <a:off x="4846089" y="4448073"/>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64" name="Rectangle 63"/>
            <p:cNvSpPr>
              <a:spLocks noChangeAspect="1"/>
            </p:cNvSpPr>
            <p:nvPr/>
          </p:nvSpPr>
          <p:spPr>
            <a:xfrm>
              <a:off x="5616556" y="4448073"/>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65" name="Rectangle 64"/>
            <p:cNvSpPr>
              <a:spLocks noChangeAspect="1"/>
            </p:cNvSpPr>
            <p:nvPr/>
          </p:nvSpPr>
          <p:spPr>
            <a:xfrm>
              <a:off x="4846089" y="52177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66" name="Rectangle 65"/>
            <p:cNvSpPr>
              <a:spLocks noChangeAspect="1"/>
            </p:cNvSpPr>
            <p:nvPr/>
          </p:nvSpPr>
          <p:spPr>
            <a:xfrm>
              <a:off x="5616556" y="5217773"/>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67" name="Rectangle 66"/>
            <p:cNvSpPr>
              <a:spLocks noChangeAspect="1"/>
            </p:cNvSpPr>
            <p:nvPr/>
          </p:nvSpPr>
          <p:spPr>
            <a:xfrm>
              <a:off x="6387024"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68" name="Rectangle 67"/>
            <p:cNvSpPr>
              <a:spLocks noChangeAspect="1"/>
            </p:cNvSpPr>
            <p:nvPr/>
          </p:nvSpPr>
          <p:spPr>
            <a:xfrm>
              <a:off x="7157492"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69" name="Rectangle 68"/>
            <p:cNvSpPr>
              <a:spLocks noChangeAspect="1"/>
            </p:cNvSpPr>
            <p:nvPr/>
          </p:nvSpPr>
          <p:spPr>
            <a:xfrm>
              <a:off x="6387024" y="599577"/>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71" name="Rectangle 70"/>
            <p:cNvSpPr>
              <a:spLocks noChangeAspect="1"/>
            </p:cNvSpPr>
            <p:nvPr/>
          </p:nvSpPr>
          <p:spPr>
            <a:xfrm>
              <a:off x="7927959"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72" name="Rectangle 71"/>
            <p:cNvSpPr>
              <a:spLocks noChangeAspect="1"/>
            </p:cNvSpPr>
            <p:nvPr/>
          </p:nvSpPr>
          <p:spPr>
            <a:xfrm>
              <a:off x="8698427"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75" name="Rectangle 74"/>
            <p:cNvSpPr>
              <a:spLocks noChangeAspect="1"/>
            </p:cNvSpPr>
            <p:nvPr/>
          </p:nvSpPr>
          <p:spPr>
            <a:xfrm>
              <a:off x="6387024" y="1369276"/>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76" name="Rectangle 75"/>
            <p:cNvSpPr>
              <a:spLocks noChangeAspect="1"/>
            </p:cNvSpPr>
            <p:nvPr/>
          </p:nvSpPr>
          <p:spPr>
            <a:xfrm>
              <a:off x="7157492" y="13692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77" name="Rectangle 76"/>
            <p:cNvSpPr>
              <a:spLocks noChangeAspect="1"/>
            </p:cNvSpPr>
            <p:nvPr/>
          </p:nvSpPr>
          <p:spPr>
            <a:xfrm>
              <a:off x="6387024" y="2138976"/>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78" name="Rectangle 77"/>
            <p:cNvSpPr>
              <a:spLocks noChangeAspect="1"/>
            </p:cNvSpPr>
            <p:nvPr/>
          </p:nvSpPr>
          <p:spPr>
            <a:xfrm>
              <a:off x="7157492" y="2138976"/>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79" name="Rectangle 78"/>
            <p:cNvSpPr>
              <a:spLocks noChangeAspect="1"/>
            </p:cNvSpPr>
            <p:nvPr/>
          </p:nvSpPr>
          <p:spPr>
            <a:xfrm>
              <a:off x="7927959" y="1369276"/>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80" name="Rectangle 79"/>
            <p:cNvSpPr>
              <a:spLocks noChangeAspect="1"/>
            </p:cNvSpPr>
            <p:nvPr/>
          </p:nvSpPr>
          <p:spPr>
            <a:xfrm>
              <a:off x="8698427" y="13692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81" name="Rectangle 80"/>
            <p:cNvSpPr>
              <a:spLocks noChangeAspect="1"/>
            </p:cNvSpPr>
            <p:nvPr/>
          </p:nvSpPr>
          <p:spPr>
            <a:xfrm>
              <a:off x="7927959" y="2138976"/>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82" name="Rectangle 81"/>
            <p:cNvSpPr>
              <a:spLocks noChangeAspect="1"/>
            </p:cNvSpPr>
            <p:nvPr/>
          </p:nvSpPr>
          <p:spPr>
            <a:xfrm>
              <a:off x="8698427" y="21389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83" name="Rectangle 82"/>
            <p:cNvSpPr>
              <a:spLocks noChangeAspect="1"/>
            </p:cNvSpPr>
            <p:nvPr/>
          </p:nvSpPr>
          <p:spPr>
            <a:xfrm>
              <a:off x="6387024" y="2908675"/>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84" name="Rectangle 83"/>
            <p:cNvSpPr>
              <a:spLocks noChangeAspect="1"/>
            </p:cNvSpPr>
            <p:nvPr/>
          </p:nvSpPr>
          <p:spPr>
            <a:xfrm>
              <a:off x="7157492" y="2908675"/>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85" name="Rectangle 84"/>
            <p:cNvSpPr>
              <a:spLocks noChangeAspect="1"/>
            </p:cNvSpPr>
            <p:nvPr/>
          </p:nvSpPr>
          <p:spPr>
            <a:xfrm>
              <a:off x="6387024" y="3678374"/>
              <a:ext cx="770468" cy="769699"/>
            </a:xfrm>
            <a:prstGeom prst="rect">
              <a:avLst/>
            </a:prstGeom>
            <a:solidFill>
              <a:srgbClr val="D0303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3</a:t>
              </a:r>
            </a:p>
          </p:txBody>
        </p:sp>
        <p:sp>
          <p:nvSpPr>
            <p:cNvPr id="86" name="Rectangle 85"/>
            <p:cNvSpPr>
              <a:spLocks noChangeAspect="1"/>
            </p:cNvSpPr>
            <p:nvPr/>
          </p:nvSpPr>
          <p:spPr>
            <a:xfrm>
              <a:off x="7157492" y="3678374"/>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87" name="Rectangle 86"/>
            <p:cNvSpPr>
              <a:spLocks noChangeAspect="1"/>
            </p:cNvSpPr>
            <p:nvPr/>
          </p:nvSpPr>
          <p:spPr>
            <a:xfrm>
              <a:off x="7927959" y="2908675"/>
              <a:ext cx="770468" cy="769699"/>
            </a:xfrm>
            <a:prstGeom prst="rect">
              <a:avLst/>
            </a:prstGeom>
            <a:solidFill>
              <a:srgbClr val="C20E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bg1"/>
                  </a:solidFill>
                </a:rPr>
                <a:t>4</a:t>
              </a:r>
            </a:p>
          </p:txBody>
        </p:sp>
        <p:sp>
          <p:nvSpPr>
            <p:cNvPr id="88" name="Rectangle 87"/>
            <p:cNvSpPr>
              <a:spLocks noChangeAspect="1"/>
            </p:cNvSpPr>
            <p:nvPr/>
          </p:nvSpPr>
          <p:spPr>
            <a:xfrm>
              <a:off x="8698427" y="2908675"/>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89" name="Rectangle 88"/>
            <p:cNvSpPr>
              <a:spLocks noChangeAspect="1"/>
            </p:cNvSpPr>
            <p:nvPr/>
          </p:nvSpPr>
          <p:spPr>
            <a:xfrm>
              <a:off x="7927959" y="3678374"/>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90" name="Rectangle 89"/>
            <p:cNvSpPr>
              <a:spLocks noChangeAspect="1"/>
            </p:cNvSpPr>
            <p:nvPr/>
          </p:nvSpPr>
          <p:spPr>
            <a:xfrm>
              <a:off x="8698427" y="3678374"/>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91" name="Rectangle 90"/>
            <p:cNvSpPr>
              <a:spLocks noChangeAspect="1"/>
            </p:cNvSpPr>
            <p:nvPr/>
          </p:nvSpPr>
          <p:spPr>
            <a:xfrm>
              <a:off x="6387024"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92" name="Rectangle 91"/>
            <p:cNvSpPr>
              <a:spLocks noChangeAspect="1"/>
            </p:cNvSpPr>
            <p:nvPr/>
          </p:nvSpPr>
          <p:spPr>
            <a:xfrm>
              <a:off x="7157492"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95" name="Rectangle 94"/>
            <p:cNvSpPr>
              <a:spLocks noChangeAspect="1"/>
            </p:cNvSpPr>
            <p:nvPr/>
          </p:nvSpPr>
          <p:spPr>
            <a:xfrm>
              <a:off x="7927959"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96" name="Rectangle 95"/>
            <p:cNvSpPr>
              <a:spLocks noChangeAspect="1"/>
            </p:cNvSpPr>
            <p:nvPr/>
          </p:nvSpPr>
          <p:spPr>
            <a:xfrm>
              <a:off x="8698427"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05" name="Rectangle 104"/>
            <p:cNvSpPr>
              <a:spLocks noChangeAspect="1"/>
            </p:cNvSpPr>
            <p:nvPr/>
          </p:nvSpPr>
          <p:spPr>
            <a:xfrm>
              <a:off x="4846089" y="5987472"/>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106" name="Rectangle 105"/>
            <p:cNvSpPr>
              <a:spLocks noChangeAspect="1"/>
            </p:cNvSpPr>
            <p:nvPr/>
          </p:nvSpPr>
          <p:spPr>
            <a:xfrm>
              <a:off x="5616556" y="598747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a:solidFill>
                  <a:schemeClr val="tx1"/>
                </a:solidFill>
              </a:endParaRPr>
            </a:p>
          </p:txBody>
        </p:sp>
        <p:sp>
          <p:nvSpPr>
            <p:cNvPr id="111" name="Rectangle 110"/>
            <p:cNvSpPr>
              <a:spLocks noChangeAspect="1"/>
            </p:cNvSpPr>
            <p:nvPr/>
          </p:nvSpPr>
          <p:spPr>
            <a:xfrm>
              <a:off x="9468894" y="-17012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13" name="Rectangle 112"/>
            <p:cNvSpPr>
              <a:spLocks noChangeAspect="1"/>
            </p:cNvSpPr>
            <p:nvPr/>
          </p:nvSpPr>
          <p:spPr>
            <a:xfrm>
              <a:off x="9468894" y="13692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14" name="Rectangle 113"/>
            <p:cNvSpPr>
              <a:spLocks noChangeAspect="1"/>
            </p:cNvSpPr>
            <p:nvPr/>
          </p:nvSpPr>
          <p:spPr>
            <a:xfrm>
              <a:off x="9468894" y="21389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15" name="Rectangle 114"/>
            <p:cNvSpPr>
              <a:spLocks noChangeAspect="1"/>
            </p:cNvSpPr>
            <p:nvPr/>
          </p:nvSpPr>
          <p:spPr>
            <a:xfrm>
              <a:off x="9468894" y="2908675"/>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116" name="Rectangle 115"/>
            <p:cNvSpPr>
              <a:spLocks noChangeAspect="1"/>
            </p:cNvSpPr>
            <p:nvPr/>
          </p:nvSpPr>
          <p:spPr>
            <a:xfrm>
              <a:off x="9468894" y="3678374"/>
              <a:ext cx="770468" cy="76969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2</a:t>
              </a:r>
            </a:p>
          </p:txBody>
        </p:sp>
        <p:sp>
          <p:nvSpPr>
            <p:cNvPr id="117" name="Rectangle 116"/>
            <p:cNvSpPr>
              <a:spLocks noChangeAspect="1"/>
            </p:cNvSpPr>
            <p:nvPr/>
          </p:nvSpPr>
          <p:spPr>
            <a:xfrm>
              <a:off x="9468894" y="44480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20" name="Rectangle 119"/>
            <p:cNvSpPr>
              <a:spLocks noChangeAspect="1"/>
            </p:cNvSpPr>
            <p:nvPr/>
          </p:nvSpPr>
          <p:spPr>
            <a:xfrm>
              <a:off x="7157491" y="5995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21" name="Rectangle 120"/>
            <p:cNvSpPr>
              <a:spLocks noChangeAspect="1"/>
            </p:cNvSpPr>
            <p:nvPr/>
          </p:nvSpPr>
          <p:spPr>
            <a:xfrm>
              <a:off x="7927958" y="5995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22" name="Rectangle 121"/>
            <p:cNvSpPr>
              <a:spLocks noChangeAspect="1"/>
            </p:cNvSpPr>
            <p:nvPr/>
          </p:nvSpPr>
          <p:spPr>
            <a:xfrm>
              <a:off x="8698426" y="5995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23" name="Rectangle 122"/>
            <p:cNvSpPr>
              <a:spLocks noChangeAspect="1"/>
            </p:cNvSpPr>
            <p:nvPr/>
          </p:nvSpPr>
          <p:spPr>
            <a:xfrm>
              <a:off x="9468893" y="599576"/>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24" name="Rectangle 123"/>
            <p:cNvSpPr>
              <a:spLocks noChangeAspect="1"/>
            </p:cNvSpPr>
            <p:nvPr/>
          </p:nvSpPr>
          <p:spPr>
            <a:xfrm>
              <a:off x="6387022"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25" name="Rectangle 124"/>
            <p:cNvSpPr>
              <a:spLocks noChangeAspect="1"/>
            </p:cNvSpPr>
            <p:nvPr/>
          </p:nvSpPr>
          <p:spPr>
            <a:xfrm>
              <a:off x="7157490"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26" name="Rectangle 125"/>
            <p:cNvSpPr>
              <a:spLocks noChangeAspect="1"/>
            </p:cNvSpPr>
            <p:nvPr/>
          </p:nvSpPr>
          <p:spPr>
            <a:xfrm>
              <a:off x="6387022" y="5987472"/>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27" name="Rectangle 126"/>
            <p:cNvSpPr>
              <a:spLocks noChangeAspect="1"/>
            </p:cNvSpPr>
            <p:nvPr/>
          </p:nvSpPr>
          <p:spPr>
            <a:xfrm>
              <a:off x="7927957"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28" name="Rectangle 127"/>
            <p:cNvSpPr>
              <a:spLocks noChangeAspect="1"/>
            </p:cNvSpPr>
            <p:nvPr/>
          </p:nvSpPr>
          <p:spPr>
            <a:xfrm>
              <a:off x="8698425"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29" name="Rectangle 128"/>
            <p:cNvSpPr>
              <a:spLocks noChangeAspect="1"/>
            </p:cNvSpPr>
            <p:nvPr/>
          </p:nvSpPr>
          <p:spPr>
            <a:xfrm>
              <a:off x="9468892" y="5217773"/>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30" name="Rectangle 129"/>
            <p:cNvSpPr>
              <a:spLocks noChangeAspect="1"/>
            </p:cNvSpPr>
            <p:nvPr/>
          </p:nvSpPr>
          <p:spPr>
            <a:xfrm>
              <a:off x="7157489"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31" name="Rectangle 130"/>
            <p:cNvSpPr>
              <a:spLocks noChangeAspect="1"/>
            </p:cNvSpPr>
            <p:nvPr/>
          </p:nvSpPr>
          <p:spPr>
            <a:xfrm>
              <a:off x="7927956"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32" name="Rectangle 131"/>
            <p:cNvSpPr>
              <a:spLocks noChangeAspect="1"/>
            </p:cNvSpPr>
            <p:nvPr/>
          </p:nvSpPr>
          <p:spPr>
            <a:xfrm>
              <a:off x="8698424"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33" name="Rectangle 132"/>
            <p:cNvSpPr>
              <a:spLocks noChangeAspect="1"/>
            </p:cNvSpPr>
            <p:nvPr/>
          </p:nvSpPr>
          <p:spPr>
            <a:xfrm>
              <a:off x="9468891"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34" name="Rectangle 133"/>
            <p:cNvSpPr>
              <a:spLocks noChangeAspect="1"/>
            </p:cNvSpPr>
            <p:nvPr/>
          </p:nvSpPr>
          <p:spPr>
            <a:xfrm>
              <a:off x="223285"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35" name="Rectangle 134"/>
            <p:cNvSpPr>
              <a:spLocks noChangeAspect="1"/>
            </p:cNvSpPr>
            <p:nvPr/>
          </p:nvSpPr>
          <p:spPr>
            <a:xfrm>
              <a:off x="993751" y="5987471"/>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36" name="Rectangle 135"/>
            <p:cNvSpPr>
              <a:spLocks noChangeAspect="1"/>
            </p:cNvSpPr>
            <p:nvPr/>
          </p:nvSpPr>
          <p:spPr>
            <a:xfrm>
              <a:off x="1764218" y="5987470"/>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37" name="Rectangle 136"/>
            <p:cNvSpPr>
              <a:spLocks noChangeAspect="1"/>
            </p:cNvSpPr>
            <p:nvPr/>
          </p:nvSpPr>
          <p:spPr>
            <a:xfrm>
              <a:off x="2534685" y="5987470"/>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38" name="Rectangle 137"/>
            <p:cNvSpPr>
              <a:spLocks noChangeAspect="1"/>
            </p:cNvSpPr>
            <p:nvPr/>
          </p:nvSpPr>
          <p:spPr>
            <a:xfrm>
              <a:off x="3305153" y="5987470"/>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sp>
          <p:nvSpPr>
            <p:cNvPr id="139" name="Rectangle 138"/>
            <p:cNvSpPr>
              <a:spLocks noChangeAspect="1"/>
            </p:cNvSpPr>
            <p:nvPr/>
          </p:nvSpPr>
          <p:spPr>
            <a:xfrm>
              <a:off x="4075620" y="5987470"/>
              <a:ext cx="770468" cy="76969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 dirty="0">
                  <a:solidFill>
                    <a:schemeClr val="tx1"/>
                  </a:solidFill>
                </a:rPr>
                <a:t>1</a:t>
              </a:r>
            </a:p>
          </p:txBody>
        </p:sp>
      </p:grpSp>
      <p:sp>
        <p:nvSpPr>
          <p:cNvPr id="2" name="TextBox 1">
            <a:extLst>
              <a:ext uri="{FF2B5EF4-FFF2-40B4-BE49-F238E27FC236}">
                <a16:creationId xmlns:a16="http://schemas.microsoft.com/office/drawing/2014/main" id="{77CE0D73-AF18-4120-BD3B-458E68A6E5C8}"/>
              </a:ext>
            </a:extLst>
          </p:cNvPr>
          <p:cNvSpPr txBox="1"/>
          <p:nvPr/>
        </p:nvSpPr>
        <p:spPr>
          <a:xfrm>
            <a:off x="107576" y="1332570"/>
            <a:ext cx="952821" cy="523220"/>
          </a:xfrm>
          <a:prstGeom prst="rect">
            <a:avLst/>
          </a:prstGeom>
          <a:noFill/>
        </p:spPr>
        <p:txBody>
          <a:bodyPr wrap="square" rtlCol="0">
            <a:spAutoFit/>
          </a:bodyPr>
          <a:lstStyle/>
          <a:p>
            <a:r>
              <a:rPr lang="en-GB" dirty="0"/>
              <a:t>100 people</a:t>
            </a:r>
          </a:p>
        </p:txBody>
      </p:sp>
      <p:sp>
        <p:nvSpPr>
          <p:cNvPr id="141" name="TextBox 140">
            <a:extLst>
              <a:ext uri="{FF2B5EF4-FFF2-40B4-BE49-F238E27FC236}">
                <a16:creationId xmlns:a16="http://schemas.microsoft.com/office/drawing/2014/main" id="{3228DD1E-38B2-44BA-BB62-9830E020FAA4}"/>
              </a:ext>
            </a:extLst>
          </p:cNvPr>
          <p:cNvSpPr txBox="1"/>
          <p:nvPr/>
        </p:nvSpPr>
        <p:spPr>
          <a:xfrm>
            <a:off x="107576" y="2709357"/>
            <a:ext cx="952821" cy="523220"/>
          </a:xfrm>
          <a:prstGeom prst="rect">
            <a:avLst/>
          </a:prstGeom>
          <a:noFill/>
        </p:spPr>
        <p:txBody>
          <a:bodyPr wrap="square" rtlCol="0">
            <a:spAutoFit/>
          </a:bodyPr>
          <a:lstStyle/>
          <a:p>
            <a:r>
              <a:rPr lang="en-GB" dirty="0"/>
              <a:t>100 people</a:t>
            </a:r>
          </a:p>
        </p:txBody>
      </p:sp>
      <p:sp>
        <p:nvSpPr>
          <p:cNvPr id="142" name="TextBox 141">
            <a:extLst>
              <a:ext uri="{FF2B5EF4-FFF2-40B4-BE49-F238E27FC236}">
                <a16:creationId xmlns:a16="http://schemas.microsoft.com/office/drawing/2014/main" id="{99858A6F-D2E0-4134-A3E0-B5E20DF34DAD}"/>
              </a:ext>
            </a:extLst>
          </p:cNvPr>
          <p:cNvSpPr txBox="1"/>
          <p:nvPr/>
        </p:nvSpPr>
        <p:spPr>
          <a:xfrm>
            <a:off x="107575" y="2048530"/>
            <a:ext cx="952821" cy="523220"/>
          </a:xfrm>
          <a:prstGeom prst="rect">
            <a:avLst/>
          </a:prstGeom>
          <a:noFill/>
        </p:spPr>
        <p:txBody>
          <a:bodyPr wrap="square" rtlCol="0">
            <a:spAutoFit/>
          </a:bodyPr>
          <a:lstStyle/>
          <a:p>
            <a:r>
              <a:rPr lang="en-GB" dirty="0"/>
              <a:t>150 people</a:t>
            </a:r>
          </a:p>
        </p:txBody>
      </p:sp>
      <p:cxnSp>
        <p:nvCxnSpPr>
          <p:cNvPr id="73" name="Straight Connector 72">
            <a:extLst>
              <a:ext uri="{FF2B5EF4-FFF2-40B4-BE49-F238E27FC236}">
                <a16:creationId xmlns:a16="http://schemas.microsoft.com/office/drawing/2014/main" id="{2B413F99-33E9-4D18-9D6F-F8F64BA32170}"/>
              </a:ext>
            </a:extLst>
          </p:cNvPr>
          <p:cNvCxnSpPr/>
          <p:nvPr/>
        </p:nvCxnSpPr>
        <p:spPr>
          <a:xfrm>
            <a:off x="891348" y="1590704"/>
            <a:ext cx="18631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877FF3F-EE7D-45E4-80ED-D90B4EE9DE31}"/>
              </a:ext>
            </a:extLst>
          </p:cNvPr>
          <p:cNvCxnSpPr>
            <a:cxnSpLocks/>
          </p:cNvCxnSpPr>
          <p:nvPr/>
        </p:nvCxnSpPr>
        <p:spPr>
          <a:xfrm flipV="1">
            <a:off x="891347" y="1590704"/>
            <a:ext cx="2407688" cy="748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E4B2C3A-1060-435C-907F-4356067F6249}"/>
              </a:ext>
            </a:extLst>
          </p:cNvPr>
          <p:cNvCxnSpPr>
            <a:cxnSpLocks/>
            <a:stCxn id="141" idx="3"/>
          </p:cNvCxnSpPr>
          <p:nvPr/>
        </p:nvCxnSpPr>
        <p:spPr>
          <a:xfrm flipV="1">
            <a:off x="1060397" y="2048530"/>
            <a:ext cx="1723835" cy="9224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557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8"/>
          <p:cNvSpPr/>
          <p:nvPr/>
        </p:nvSpPr>
        <p:spPr>
          <a:xfrm>
            <a:off x="-50" y="5068900"/>
            <a:ext cx="9144000" cy="74700"/>
          </a:xfrm>
          <a:prstGeom prst="rect">
            <a:avLst/>
          </a:prstGeom>
          <a:solidFill>
            <a:srgbClr val="A08C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4" name="Google Shape;354;p48"/>
          <p:cNvPicPr preferRelativeResize="0"/>
          <p:nvPr/>
        </p:nvPicPr>
        <p:blipFill>
          <a:blip r:embed="rId3">
            <a:alphaModFix/>
          </a:blip>
          <a:stretch>
            <a:fillRect/>
          </a:stretch>
        </p:blipFill>
        <p:spPr>
          <a:xfrm>
            <a:off x="960646" y="-74600"/>
            <a:ext cx="7596429" cy="5143499"/>
          </a:xfrm>
          <a:prstGeom prst="rect">
            <a:avLst/>
          </a:prstGeom>
          <a:noFill/>
          <a:ln>
            <a:noFill/>
          </a:ln>
        </p:spPr>
      </p:pic>
      <p:cxnSp>
        <p:nvCxnSpPr>
          <p:cNvPr id="355" name="Google Shape;355;p48"/>
          <p:cNvCxnSpPr/>
          <p:nvPr/>
        </p:nvCxnSpPr>
        <p:spPr>
          <a:xfrm rot="10800000" flipH="1">
            <a:off x="1281725" y="2346075"/>
            <a:ext cx="1473300" cy="366000"/>
          </a:xfrm>
          <a:prstGeom prst="straightConnector1">
            <a:avLst/>
          </a:prstGeom>
          <a:noFill/>
          <a:ln w="28575" cap="flat" cmpd="sng">
            <a:solidFill>
              <a:srgbClr val="CC0000"/>
            </a:solidFill>
            <a:prstDash val="solid"/>
            <a:round/>
            <a:headEnd type="none" w="med" len="med"/>
            <a:tailEnd type="triangle" w="med" len="med"/>
          </a:ln>
        </p:spPr>
      </p:cxnSp>
      <p:cxnSp>
        <p:nvCxnSpPr>
          <p:cNvPr id="356" name="Google Shape;356;p48"/>
          <p:cNvCxnSpPr/>
          <p:nvPr/>
        </p:nvCxnSpPr>
        <p:spPr>
          <a:xfrm rot="10800000" flipH="1">
            <a:off x="1065350" y="4121350"/>
            <a:ext cx="2782500" cy="255300"/>
          </a:xfrm>
          <a:prstGeom prst="straightConnector1">
            <a:avLst/>
          </a:prstGeom>
          <a:noFill/>
          <a:ln w="28575" cap="flat" cmpd="sng">
            <a:solidFill>
              <a:srgbClr val="CC0000"/>
            </a:solidFill>
            <a:prstDash val="solid"/>
            <a:round/>
            <a:headEnd type="none" w="med" len="med"/>
            <a:tailEnd type="triangle" w="med" len="med"/>
          </a:ln>
        </p:spPr>
      </p:cxnSp>
      <p:cxnSp>
        <p:nvCxnSpPr>
          <p:cNvPr id="357" name="Google Shape;357;p48"/>
          <p:cNvCxnSpPr/>
          <p:nvPr/>
        </p:nvCxnSpPr>
        <p:spPr>
          <a:xfrm flipH="1">
            <a:off x="5093550" y="4043725"/>
            <a:ext cx="3012900" cy="591000"/>
          </a:xfrm>
          <a:prstGeom prst="straightConnector1">
            <a:avLst/>
          </a:prstGeom>
          <a:noFill/>
          <a:ln w="28575" cap="flat" cmpd="sng">
            <a:solidFill>
              <a:srgbClr val="CC0000"/>
            </a:solidFill>
            <a:prstDash val="solid"/>
            <a:round/>
            <a:headEnd type="none" w="med" len="med"/>
            <a:tailEnd type="triangle" w="med" len="med"/>
          </a:ln>
        </p:spPr>
      </p:cxnSp>
      <p:sp>
        <p:nvSpPr>
          <p:cNvPr id="358" name="Google Shape;358;p48"/>
          <p:cNvSpPr txBox="1"/>
          <p:nvPr/>
        </p:nvSpPr>
        <p:spPr>
          <a:xfrm>
            <a:off x="91575" y="2497150"/>
            <a:ext cx="1539600" cy="55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sv"/>
              <a:t>Tall buildings</a:t>
            </a:r>
            <a:endParaRPr/>
          </a:p>
        </p:txBody>
      </p:sp>
      <p:sp>
        <p:nvSpPr>
          <p:cNvPr id="359" name="Google Shape;359;p48"/>
          <p:cNvSpPr txBox="1"/>
          <p:nvPr/>
        </p:nvSpPr>
        <p:spPr>
          <a:xfrm>
            <a:off x="158150" y="4059625"/>
            <a:ext cx="1004400" cy="5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a:t>High building density</a:t>
            </a:r>
            <a:endParaRPr/>
          </a:p>
        </p:txBody>
      </p:sp>
      <p:sp>
        <p:nvSpPr>
          <p:cNvPr id="360" name="Google Shape;360;p48"/>
          <p:cNvSpPr txBox="1"/>
          <p:nvPr/>
        </p:nvSpPr>
        <p:spPr>
          <a:xfrm>
            <a:off x="7781725" y="3612800"/>
            <a:ext cx="1473300" cy="5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dirty="0"/>
              <a:t>Non-residential buildings?</a:t>
            </a:r>
            <a:endParaRPr dirty="0"/>
          </a:p>
        </p:txBody>
      </p:sp>
      <p:cxnSp>
        <p:nvCxnSpPr>
          <p:cNvPr id="361" name="Google Shape;361;p48"/>
          <p:cNvCxnSpPr/>
          <p:nvPr/>
        </p:nvCxnSpPr>
        <p:spPr>
          <a:xfrm rot="10800000">
            <a:off x="6502575" y="1174900"/>
            <a:ext cx="1578900" cy="630000"/>
          </a:xfrm>
          <a:prstGeom prst="straightConnector1">
            <a:avLst/>
          </a:prstGeom>
          <a:noFill/>
          <a:ln w="28575" cap="flat" cmpd="sng">
            <a:solidFill>
              <a:srgbClr val="CC0000"/>
            </a:solidFill>
            <a:prstDash val="solid"/>
            <a:round/>
            <a:headEnd type="none" w="med" len="med"/>
            <a:tailEnd type="triangle" w="med" len="med"/>
          </a:ln>
        </p:spPr>
      </p:cxnSp>
      <p:sp>
        <p:nvSpPr>
          <p:cNvPr id="362" name="Google Shape;362;p48"/>
          <p:cNvSpPr txBox="1"/>
          <p:nvPr/>
        </p:nvSpPr>
        <p:spPr>
          <a:xfrm>
            <a:off x="7884325" y="1734425"/>
            <a:ext cx="1370700" cy="5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a:t>No buildings</a:t>
            </a:r>
            <a:endParaRPr/>
          </a:p>
        </p:txBody>
      </p:sp>
      <p:sp>
        <p:nvSpPr>
          <p:cNvPr id="2" name="Rectangle: Rounded Corners 1">
            <a:extLst>
              <a:ext uri="{FF2B5EF4-FFF2-40B4-BE49-F238E27FC236}">
                <a16:creationId xmlns:a16="http://schemas.microsoft.com/office/drawing/2014/main" id="{671AA00C-1A67-4330-9A17-EFDA40D5EDC4}"/>
              </a:ext>
            </a:extLst>
          </p:cNvPr>
          <p:cNvSpPr/>
          <p:nvPr/>
        </p:nvSpPr>
        <p:spPr>
          <a:xfrm>
            <a:off x="161615" y="172609"/>
            <a:ext cx="3243263" cy="1064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What datasets could help us more accurately define our covariate?</a:t>
            </a:r>
          </a:p>
        </p:txBody>
      </p:sp>
      <p:sp>
        <p:nvSpPr>
          <p:cNvPr id="3" name="Rectangle: Rounded Corners 2">
            <a:extLst>
              <a:ext uri="{FF2B5EF4-FFF2-40B4-BE49-F238E27FC236}">
                <a16:creationId xmlns:a16="http://schemas.microsoft.com/office/drawing/2014/main" id="{2F9AC2A0-FAC5-4AC5-9685-DEA6AFB01D43}"/>
              </a:ext>
            </a:extLst>
          </p:cNvPr>
          <p:cNvSpPr/>
          <p:nvPr/>
        </p:nvSpPr>
        <p:spPr>
          <a:xfrm>
            <a:off x="7280825" y="2086109"/>
            <a:ext cx="1771600" cy="9071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Land cover/use: Parks to use as mask</a:t>
            </a:r>
          </a:p>
        </p:txBody>
      </p:sp>
      <p:sp>
        <p:nvSpPr>
          <p:cNvPr id="14" name="Rectangle: Rounded Corners 13">
            <a:extLst>
              <a:ext uri="{FF2B5EF4-FFF2-40B4-BE49-F238E27FC236}">
                <a16:creationId xmlns:a16="http://schemas.microsoft.com/office/drawing/2014/main" id="{CA57FA18-8E5E-46C8-AB2A-8A416B8B89F6}"/>
              </a:ext>
            </a:extLst>
          </p:cNvPr>
          <p:cNvSpPr/>
          <p:nvPr/>
        </p:nvSpPr>
        <p:spPr>
          <a:xfrm>
            <a:off x="179549" y="2860025"/>
            <a:ext cx="1771600" cy="569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Building heights, floors</a:t>
            </a:r>
          </a:p>
        </p:txBody>
      </p:sp>
      <p:sp>
        <p:nvSpPr>
          <p:cNvPr id="15" name="Rectangle: Rounded Corners 14">
            <a:extLst>
              <a:ext uri="{FF2B5EF4-FFF2-40B4-BE49-F238E27FC236}">
                <a16:creationId xmlns:a16="http://schemas.microsoft.com/office/drawing/2014/main" id="{D6B8376E-AB82-4466-96EB-8966CCEFFB62}"/>
              </a:ext>
            </a:extLst>
          </p:cNvPr>
          <p:cNvSpPr/>
          <p:nvPr/>
        </p:nvSpPr>
        <p:spPr>
          <a:xfrm>
            <a:off x="1037550" y="4446413"/>
            <a:ext cx="1771600" cy="569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Neighbourhood types, land use</a:t>
            </a:r>
          </a:p>
        </p:txBody>
      </p:sp>
      <p:sp>
        <p:nvSpPr>
          <p:cNvPr id="16" name="Rectangle: Rounded Corners 15">
            <a:extLst>
              <a:ext uri="{FF2B5EF4-FFF2-40B4-BE49-F238E27FC236}">
                <a16:creationId xmlns:a16="http://schemas.microsoft.com/office/drawing/2014/main" id="{8CEF5270-246D-4BB1-925B-951513207E47}"/>
              </a:ext>
            </a:extLst>
          </p:cNvPr>
          <p:cNvSpPr/>
          <p:nvPr/>
        </p:nvSpPr>
        <p:spPr>
          <a:xfrm>
            <a:off x="7297554" y="4215286"/>
            <a:ext cx="1771600" cy="569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Building use</a:t>
            </a:r>
          </a:p>
        </p:txBody>
      </p:sp>
    </p:spTree>
    <p:extLst>
      <p:ext uri="{BB962C8B-B14F-4D97-AF65-F5344CB8AC3E}">
        <p14:creationId xmlns:p14="http://schemas.microsoft.com/office/powerpoint/2010/main" val="1409315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p:nvPr/>
        </p:nvSpPr>
        <p:spPr>
          <a:xfrm>
            <a:off x="-50" y="5068900"/>
            <a:ext cx="9144000" cy="74700"/>
          </a:xfrm>
          <a:prstGeom prst="rect">
            <a:avLst/>
          </a:prstGeom>
          <a:solidFill>
            <a:srgbClr val="A08C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2" name="Google Shape;392;p52"/>
          <p:cNvPicPr preferRelativeResize="0"/>
          <p:nvPr/>
        </p:nvPicPr>
        <p:blipFill>
          <a:blip r:embed="rId3">
            <a:alphaModFix/>
          </a:blip>
          <a:stretch>
            <a:fillRect/>
          </a:stretch>
        </p:blipFill>
        <p:spPr>
          <a:xfrm>
            <a:off x="960646" y="-74600"/>
            <a:ext cx="7596429" cy="5143499"/>
          </a:xfrm>
          <a:prstGeom prst="rect">
            <a:avLst/>
          </a:prstGeom>
          <a:noFill/>
          <a:ln>
            <a:noFill/>
          </a:ln>
        </p:spPr>
      </p:pic>
      <p:sp>
        <p:nvSpPr>
          <p:cNvPr id="393" name="Google Shape;393;p52"/>
          <p:cNvSpPr/>
          <p:nvPr/>
        </p:nvSpPr>
        <p:spPr>
          <a:xfrm>
            <a:off x="3220950" y="2978400"/>
            <a:ext cx="2480200" cy="1531400"/>
          </a:xfrm>
          <a:custGeom>
            <a:avLst/>
            <a:gdLst/>
            <a:ahLst/>
            <a:cxnLst/>
            <a:rect l="0" t="0" r="0" b="0"/>
            <a:pathLst>
              <a:path w="99208" h="61256" extrusionOk="0">
                <a:moveTo>
                  <a:pt x="6325" y="61256"/>
                </a:moveTo>
                <a:lnTo>
                  <a:pt x="0" y="50270"/>
                </a:lnTo>
                <a:lnTo>
                  <a:pt x="4328" y="41614"/>
                </a:lnTo>
                <a:lnTo>
                  <a:pt x="14648" y="32626"/>
                </a:lnTo>
                <a:lnTo>
                  <a:pt x="21639" y="24636"/>
                </a:lnTo>
                <a:lnTo>
                  <a:pt x="31960" y="21640"/>
                </a:lnTo>
                <a:lnTo>
                  <a:pt x="47274" y="17978"/>
                </a:lnTo>
                <a:lnTo>
                  <a:pt x="62588" y="11652"/>
                </a:lnTo>
                <a:lnTo>
                  <a:pt x="79899" y="1998"/>
                </a:lnTo>
                <a:lnTo>
                  <a:pt x="89221" y="0"/>
                </a:lnTo>
                <a:lnTo>
                  <a:pt x="90885" y="4994"/>
                </a:lnTo>
                <a:lnTo>
                  <a:pt x="47607" y="25635"/>
                </a:lnTo>
                <a:lnTo>
                  <a:pt x="53266" y="34623"/>
                </a:lnTo>
                <a:lnTo>
                  <a:pt x="51935" y="39284"/>
                </a:lnTo>
                <a:lnTo>
                  <a:pt x="55597" y="43945"/>
                </a:lnTo>
                <a:lnTo>
                  <a:pt x="84893" y="22306"/>
                </a:lnTo>
                <a:lnTo>
                  <a:pt x="80898" y="17312"/>
                </a:lnTo>
                <a:lnTo>
                  <a:pt x="89221" y="11652"/>
                </a:lnTo>
                <a:lnTo>
                  <a:pt x="99208" y="26966"/>
                </a:lnTo>
                <a:lnTo>
                  <a:pt x="76903" y="47940"/>
                </a:lnTo>
                <a:lnTo>
                  <a:pt x="24969" y="60590"/>
                </a:lnTo>
                <a:close/>
              </a:path>
            </a:pathLst>
          </a:custGeom>
          <a:solidFill>
            <a:srgbClr val="9ADDEB">
              <a:alpha val="50000"/>
            </a:srgbClr>
          </a:solidFill>
          <a:ln w="38100" cap="flat" cmpd="sng">
            <a:solidFill>
              <a:schemeClr val="accent5"/>
            </a:solidFill>
            <a:prstDash val="solid"/>
            <a:round/>
            <a:headEnd type="none" w="med" len="med"/>
            <a:tailEnd type="none" w="med" len="med"/>
          </a:ln>
        </p:spPr>
      </p:sp>
      <p:sp>
        <p:nvSpPr>
          <p:cNvPr id="394" name="Google Shape;394;p52"/>
          <p:cNvSpPr/>
          <p:nvPr/>
        </p:nvSpPr>
        <p:spPr>
          <a:xfrm>
            <a:off x="2754875" y="697950"/>
            <a:ext cx="1689525" cy="1689550"/>
          </a:xfrm>
          <a:custGeom>
            <a:avLst/>
            <a:gdLst/>
            <a:ahLst/>
            <a:cxnLst/>
            <a:rect l="0" t="0" r="0" b="0"/>
            <a:pathLst>
              <a:path w="67581" h="67582" extrusionOk="0">
                <a:moveTo>
                  <a:pt x="0" y="15647"/>
                </a:moveTo>
                <a:lnTo>
                  <a:pt x="43612" y="0"/>
                </a:lnTo>
                <a:lnTo>
                  <a:pt x="63586" y="38285"/>
                </a:lnTo>
                <a:lnTo>
                  <a:pt x="67581" y="50270"/>
                </a:lnTo>
                <a:lnTo>
                  <a:pt x="66915" y="58926"/>
                </a:lnTo>
                <a:lnTo>
                  <a:pt x="55596" y="61922"/>
                </a:lnTo>
                <a:lnTo>
                  <a:pt x="35955" y="67582"/>
                </a:lnTo>
                <a:lnTo>
                  <a:pt x="23637" y="52601"/>
                </a:lnTo>
                <a:lnTo>
                  <a:pt x="25634" y="39284"/>
                </a:lnTo>
                <a:close/>
              </a:path>
            </a:pathLst>
          </a:custGeom>
          <a:solidFill>
            <a:srgbClr val="92D050">
              <a:alpha val="50000"/>
            </a:srgbClr>
          </a:solidFill>
          <a:ln w="38100" cap="flat" cmpd="sng">
            <a:solidFill>
              <a:srgbClr val="6AA84F"/>
            </a:solidFill>
            <a:prstDash val="solid"/>
            <a:round/>
            <a:headEnd type="none" w="med" len="med"/>
            <a:tailEnd type="none" w="med" len="med"/>
          </a:ln>
        </p:spPr>
      </p:sp>
      <p:sp>
        <p:nvSpPr>
          <p:cNvPr id="395" name="Google Shape;395;p52"/>
          <p:cNvSpPr/>
          <p:nvPr/>
        </p:nvSpPr>
        <p:spPr>
          <a:xfrm>
            <a:off x="1406575" y="1338825"/>
            <a:ext cx="4893825" cy="3312475"/>
          </a:xfrm>
          <a:custGeom>
            <a:avLst/>
            <a:gdLst/>
            <a:ahLst/>
            <a:cxnLst/>
            <a:rect l="0" t="0" r="0" b="0"/>
            <a:pathLst>
              <a:path w="195753" h="132499" extrusionOk="0">
                <a:moveTo>
                  <a:pt x="21972" y="3329"/>
                </a:moveTo>
                <a:lnTo>
                  <a:pt x="37286" y="19974"/>
                </a:lnTo>
                <a:lnTo>
                  <a:pt x="29296" y="25967"/>
                </a:lnTo>
                <a:lnTo>
                  <a:pt x="35955" y="37286"/>
                </a:lnTo>
                <a:lnTo>
                  <a:pt x="45609" y="34290"/>
                </a:lnTo>
                <a:lnTo>
                  <a:pt x="60923" y="58925"/>
                </a:lnTo>
                <a:lnTo>
                  <a:pt x="67914" y="65250"/>
                </a:lnTo>
                <a:lnTo>
                  <a:pt x="73241" y="63253"/>
                </a:lnTo>
                <a:lnTo>
                  <a:pt x="82230" y="72575"/>
                </a:lnTo>
                <a:lnTo>
                  <a:pt x="85559" y="74239"/>
                </a:lnTo>
                <a:lnTo>
                  <a:pt x="99208" y="63253"/>
                </a:lnTo>
                <a:lnTo>
                  <a:pt x="96878" y="56595"/>
                </a:lnTo>
                <a:lnTo>
                  <a:pt x="105866" y="51268"/>
                </a:lnTo>
                <a:lnTo>
                  <a:pt x="103203" y="44610"/>
                </a:lnTo>
                <a:lnTo>
                  <a:pt x="114189" y="41947"/>
                </a:lnTo>
                <a:lnTo>
                  <a:pt x="111526" y="36287"/>
                </a:lnTo>
                <a:lnTo>
                  <a:pt x="127506" y="29629"/>
                </a:lnTo>
                <a:lnTo>
                  <a:pt x="131834" y="37286"/>
                </a:lnTo>
                <a:lnTo>
                  <a:pt x="149478" y="23636"/>
                </a:lnTo>
                <a:lnTo>
                  <a:pt x="172449" y="0"/>
                </a:lnTo>
                <a:lnTo>
                  <a:pt x="195753" y="17977"/>
                </a:lnTo>
                <a:lnTo>
                  <a:pt x="184101" y="35288"/>
                </a:lnTo>
                <a:lnTo>
                  <a:pt x="169120" y="53266"/>
                </a:lnTo>
                <a:lnTo>
                  <a:pt x="161796" y="64918"/>
                </a:lnTo>
                <a:lnTo>
                  <a:pt x="138159" y="74239"/>
                </a:lnTo>
                <a:lnTo>
                  <a:pt x="118184" y="83561"/>
                </a:lnTo>
                <a:lnTo>
                  <a:pt x="97876" y="88554"/>
                </a:lnTo>
                <a:lnTo>
                  <a:pt x="93216" y="90885"/>
                </a:lnTo>
                <a:lnTo>
                  <a:pt x="78568" y="104534"/>
                </a:lnTo>
                <a:lnTo>
                  <a:pt x="72242" y="113856"/>
                </a:lnTo>
                <a:lnTo>
                  <a:pt x="77569" y="126839"/>
                </a:lnTo>
                <a:lnTo>
                  <a:pt x="62255" y="132166"/>
                </a:lnTo>
                <a:lnTo>
                  <a:pt x="48938" y="132499"/>
                </a:lnTo>
                <a:lnTo>
                  <a:pt x="36288" y="111858"/>
                </a:lnTo>
                <a:lnTo>
                  <a:pt x="26300" y="84226"/>
                </a:lnTo>
                <a:lnTo>
                  <a:pt x="39284" y="71909"/>
                </a:lnTo>
                <a:lnTo>
                  <a:pt x="47274" y="63919"/>
                </a:lnTo>
                <a:lnTo>
                  <a:pt x="42613" y="50269"/>
                </a:lnTo>
                <a:lnTo>
                  <a:pt x="29962" y="56262"/>
                </a:lnTo>
                <a:lnTo>
                  <a:pt x="17312" y="39283"/>
                </a:lnTo>
                <a:lnTo>
                  <a:pt x="8656" y="42612"/>
                </a:lnTo>
                <a:lnTo>
                  <a:pt x="0" y="21639"/>
                </a:lnTo>
                <a:lnTo>
                  <a:pt x="12651" y="17977"/>
                </a:lnTo>
                <a:lnTo>
                  <a:pt x="9322" y="8988"/>
                </a:lnTo>
                <a:close/>
              </a:path>
            </a:pathLst>
          </a:custGeom>
          <a:solidFill>
            <a:srgbClr val="EC9FB6">
              <a:alpha val="50000"/>
            </a:srgbClr>
          </a:solidFill>
          <a:ln w="38100" cap="flat" cmpd="sng">
            <a:solidFill>
              <a:srgbClr val="E06666"/>
            </a:solidFill>
            <a:prstDash val="solid"/>
            <a:round/>
            <a:headEnd type="none" w="med" len="med"/>
            <a:tailEnd type="none" w="med" len="med"/>
          </a:ln>
        </p:spPr>
      </p:sp>
      <p:sp>
        <p:nvSpPr>
          <p:cNvPr id="396" name="Google Shape;396;p52"/>
          <p:cNvSpPr/>
          <p:nvPr/>
        </p:nvSpPr>
        <p:spPr>
          <a:xfrm>
            <a:off x="2571775" y="1846500"/>
            <a:ext cx="1273400" cy="1290050"/>
          </a:xfrm>
          <a:custGeom>
            <a:avLst/>
            <a:gdLst/>
            <a:ahLst/>
            <a:cxnLst/>
            <a:rect l="0" t="0" r="0" b="0"/>
            <a:pathLst>
              <a:path w="50936" h="51602" extrusionOk="0">
                <a:moveTo>
                  <a:pt x="0" y="13983"/>
                </a:moveTo>
                <a:lnTo>
                  <a:pt x="17311" y="4328"/>
                </a:lnTo>
                <a:lnTo>
                  <a:pt x="25634" y="0"/>
                </a:lnTo>
                <a:lnTo>
                  <a:pt x="30628" y="7990"/>
                </a:lnTo>
                <a:lnTo>
                  <a:pt x="41947" y="21972"/>
                </a:lnTo>
                <a:lnTo>
                  <a:pt x="43612" y="29629"/>
                </a:lnTo>
                <a:lnTo>
                  <a:pt x="50936" y="42613"/>
                </a:lnTo>
                <a:lnTo>
                  <a:pt x="38618" y="51602"/>
                </a:lnTo>
                <a:lnTo>
                  <a:pt x="26633" y="42946"/>
                </a:lnTo>
                <a:lnTo>
                  <a:pt x="19642" y="42946"/>
                </a:lnTo>
                <a:close/>
              </a:path>
            </a:pathLst>
          </a:custGeom>
          <a:solidFill>
            <a:srgbClr val="BEA3EC">
              <a:alpha val="50000"/>
            </a:srgbClr>
          </a:solidFill>
          <a:ln w="38100" cap="flat" cmpd="sng">
            <a:solidFill>
              <a:srgbClr val="B4A7D6"/>
            </a:solidFill>
            <a:prstDash val="solid"/>
            <a:round/>
            <a:headEnd type="none" w="med" len="med"/>
            <a:tailEnd type="none" w="med" len="med"/>
          </a:ln>
        </p:spPr>
      </p:sp>
      <p:sp>
        <p:nvSpPr>
          <p:cNvPr id="8" name="Rectangle: Rounded Corners 7">
            <a:extLst>
              <a:ext uri="{FF2B5EF4-FFF2-40B4-BE49-F238E27FC236}">
                <a16:creationId xmlns:a16="http://schemas.microsoft.com/office/drawing/2014/main" id="{42BE511E-DFA4-42AF-9F3E-111B2550B33F}"/>
              </a:ext>
            </a:extLst>
          </p:cNvPr>
          <p:cNvSpPr/>
          <p:nvPr/>
        </p:nvSpPr>
        <p:spPr>
          <a:xfrm>
            <a:off x="161615" y="172609"/>
            <a:ext cx="3243263" cy="1064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What datasets could help us more accurately define our covariate?</a:t>
            </a:r>
          </a:p>
        </p:txBody>
      </p:sp>
      <p:sp>
        <p:nvSpPr>
          <p:cNvPr id="9" name="Rectangle: Rounded Corners 8">
            <a:extLst>
              <a:ext uri="{FF2B5EF4-FFF2-40B4-BE49-F238E27FC236}">
                <a16:creationId xmlns:a16="http://schemas.microsoft.com/office/drawing/2014/main" id="{6D94A514-BB4C-4A02-B6FD-4F54ADBE1677}"/>
              </a:ext>
            </a:extLst>
          </p:cNvPr>
          <p:cNvSpPr/>
          <p:nvPr/>
        </p:nvSpPr>
        <p:spPr>
          <a:xfrm>
            <a:off x="83202" y="3940724"/>
            <a:ext cx="1771600" cy="569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Neighbourhood types, land use</a:t>
            </a:r>
          </a:p>
        </p:txBody>
      </p:sp>
    </p:spTree>
    <p:extLst>
      <p:ext uri="{BB962C8B-B14F-4D97-AF65-F5344CB8AC3E}">
        <p14:creationId xmlns:p14="http://schemas.microsoft.com/office/powerpoint/2010/main" val="916902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57350" y="0"/>
            <a:ext cx="5819828" cy="5143500"/>
          </a:xfrm>
          <a:prstGeom prst="rect">
            <a:avLst/>
          </a:prstGeom>
        </p:spPr>
      </p:pic>
    </p:spTree>
    <p:extLst>
      <p:ext uri="{BB962C8B-B14F-4D97-AF65-F5344CB8AC3E}">
        <p14:creationId xmlns:p14="http://schemas.microsoft.com/office/powerpoint/2010/main" val="149768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g185577db7cb_0_2068"/>
          <p:cNvSpPr txBox="1"/>
          <p:nvPr/>
        </p:nvSpPr>
        <p:spPr>
          <a:xfrm>
            <a:off x="5264850" y="4533025"/>
            <a:ext cx="3801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30302F"/>
                </a:solidFill>
                <a:latin typeface="Lato Black"/>
                <a:ea typeface="Lato Black"/>
                <a:cs typeface="Lato Black"/>
                <a:sym typeface="Lato Black"/>
              </a:rPr>
              <a:t>Geospatial covariate stack</a:t>
            </a:r>
            <a:endParaRPr sz="2300" b="1">
              <a:solidFill>
                <a:srgbClr val="30302F"/>
              </a:solidFill>
              <a:latin typeface="Lato Black"/>
              <a:ea typeface="Lato Black"/>
              <a:cs typeface="Lato Black"/>
              <a:sym typeface="Lato Black"/>
            </a:endParaRPr>
          </a:p>
        </p:txBody>
      </p:sp>
      <p:sp>
        <p:nvSpPr>
          <p:cNvPr id="779" name="Google Shape;779;g185577db7cb_0_2068"/>
          <p:cNvSpPr txBox="1">
            <a:spLocks noGrp="1"/>
          </p:cNvSpPr>
          <p:nvPr>
            <p:ph type="title"/>
          </p:nvPr>
        </p:nvSpPr>
        <p:spPr>
          <a:xfrm>
            <a:off x="377602" y="318225"/>
            <a:ext cx="8500200" cy="965400"/>
          </a:xfrm>
          <a:prstGeom prst="rect">
            <a:avLst/>
          </a:prstGeom>
          <a:noFill/>
          <a:ln>
            <a:noFill/>
          </a:ln>
        </p:spPr>
        <p:txBody>
          <a:bodyPr spcFirstLastPara="1" wrap="square" lIns="0" tIns="11100" rIns="0" bIns="0" anchor="t" anchorCtr="0">
            <a:spAutoFit/>
          </a:bodyPr>
          <a:lstStyle/>
          <a:p>
            <a:pPr marL="0" lvl="0" indent="0" algn="l" rtl="0">
              <a:lnSpc>
                <a:spcPct val="100000"/>
              </a:lnSpc>
              <a:spcBef>
                <a:spcPts val="0"/>
              </a:spcBef>
              <a:spcAft>
                <a:spcPts val="0"/>
              </a:spcAft>
              <a:buSzPts val="2800"/>
              <a:buNone/>
            </a:pPr>
            <a:r>
              <a:rPr lang="en" sz="3100">
                <a:solidFill>
                  <a:srgbClr val="30302F"/>
                </a:solidFill>
              </a:rPr>
              <a:t>Deriving a weighting layer</a:t>
            </a:r>
            <a:endParaRPr sz="3100">
              <a:solidFill>
                <a:srgbClr val="30302F"/>
              </a:solidFill>
            </a:endParaRPr>
          </a:p>
          <a:p>
            <a:pPr marL="0" lvl="0" indent="0" algn="l" rtl="0">
              <a:spcBef>
                <a:spcPts val="0"/>
              </a:spcBef>
              <a:spcAft>
                <a:spcPts val="0"/>
              </a:spcAft>
              <a:buSzPts val="1100"/>
              <a:buNone/>
            </a:pPr>
            <a:endParaRPr sz="3100">
              <a:solidFill>
                <a:srgbClr val="30302F"/>
              </a:solidFill>
            </a:endParaRPr>
          </a:p>
        </p:txBody>
      </p:sp>
      <p:sp>
        <p:nvSpPr>
          <p:cNvPr id="780" name="Google Shape;780;g185577db7cb_0_2068"/>
          <p:cNvSpPr txBox="1"/>
          <p:nvPr/>
        </p:nvSpPr>
        <p:spPr>
          <a:xfrm>
            <a:off x="377600" y="1138825"/>
            <a:ext cx="5881500" cy="3394200"/>
          </a:xfrm>
          <a:prstGeom prst="rect">
            <a:avLst/>
          </a:prstGeom>
          <a:noFill/>
          <a:ln>
            <a:noFill/>
          </a:ln>
        </p:spPr>
        <p:txBody>
          <a:bodyPr spcFirstLastPara="1" wrap="square" lIns="68575" tIns="34275" rIns="68575" bIns="34275" anchor="t" anchorCtr="0">
            <a:noAutofit/>
          </a:bodyPr>
          <a:lstStyle/>
          <a:p>
            <a:pPr marL="457200" lvl="0" indent="-349250" algn="l" rtl="0">
              <a:lnSpc>
                <a:spcPct val="115000"/>
              </a:lnSpc>
              <a:spcBef>
                <a:spcPts val="0"/>
              </a:spcBef>
              <a:spcAft>
                <a:spcPts val="0"/>
              </a:spcAft>
              <a:buClr>
                <a:schemeClr val="dk1"/>
              </a:buClr>
              <a:buSzPts val="1900"/>
              <a:buFont typeface="Lato"/>
              <a:buChar char="●"/>
            </a:pPr>
            <a:r>
              <a:rPr lang="en" sz="1700" b="1" dirty="0">
                <a:solidFill>
                  <a:srgbClr val="3A3838"/>
                </a:solidFill>
                <a:latin typeface="Lato"/>
                <a:ea typeface="Lato"/>
                <a:cs typeface="Lato"/>
                <a:sym typeface="Lato"/>
              </a:rPr>
              <a:t>The weighting layer needs to be created from predictive variables (geospatial covariates) related to population density, and associated with the </a:t>
            </a:r>
            <a:r>
              <a:rPr lang="en" sz="1700" b="1" dirty="0">
                <a:solidFill>
                  <a:srgbClr val="AB3933"/>
                </a:solidFill>
                <a:latin typeface="Lato"/>
                <a:ea typeface="Lato"/>
                <a:cs typeface="Lato"/>
                <a:sym typeface="Lato"/>
              </a:rPr>
              <a:t>built</a:t>
            </a:r>
            <a:r>
              <a:rPr lang="en" sz="1700" b="1" dirty="0">
                <a:solidFill>
                  <a:srgbClr val="3A3838"/>
                </a:solidFill>
                <a:latin typeface="Lato"/>
                <a:ea typeface="Lato"/>
                <a:cs typeface="Lato"/>
                <a:sym typeface="Lato"/>
              </a:rPr>
              <a:t> and </a:t>
            </a:r>
            <a:r>
              <a:rPr lang="en" sz="1700" b="1" dirty="0">
                <a:solidFill>
                  <a:srgbClr val="AB3933"/>
                </a:solidFill>
                <a:latin typeface="Lato"/>
                <a:ea typeface="Lato"/>
                <a:cs typeface="Lato"/>
                <a:sym typeface="Lato"/>
              </a:rPr>
              <a:t>natural environment</a:t>
            </a:r>
            <a:r>
              <a:rPr lang="en" sz="1700" b="1" dirty="0">
                <a:solidFill>
                  <a:srgbClr val="3A3838"/>
                </a:solidFill>
                <a:latin typeface="Lato"/>
                <a:ea typeface="Lato"/>
                <a:cs typeface="Lato"/>
                <a:sym typeface="Lato"/>
              </a:rPr>
              <a:t> </a:t>
            </a:r>
            <a:endParaRPr sz="1700" b="1" dirty="0">
              <a:solidFill>
                <a:srgbClr val="3A3838"/>
              </a:solidFill>
              <a:latin typeface="Lato"/>
              <a:ea typeface="Lato"/>
              <a:cs typeface="Lato"/>
              <a:sym typeface="Lato"/>
            </a:endParaRPr>
          </a:p>
          <a:p>
            <a:pPr marL="457200" lvl="0" indent="-336550" algn="l" rtl="0">
              <a:lnSpc>
                <a:spcPct val="115000"/>
              </a:lnSpc>
              <a:spcBef>
                <a:spcPts val="1000"/>
              </a:spcBef>
              <a:spcAft>
                <a:spcPts val="0"/>
              </a:spcAft>
              <a:buClr>
                <a:srgbClr val="3A3838"/>
              </a:buClr>
              <a:buSzPts val="1700"/>
              <a:buFont typeface="Lato"/>
              <a:buChar char="●"/>
            </a:pPr>
            <a:r>
              <a:rPr lang="en" sz="1700" b="1" dirty="0">
                <a:solidFill>
                  <a:srgbClr val="3A3838"/>
                </a:solidFill>
                <a:latin typeface="Lato"/>
                <a:ea typeface="Lato"/>
                <a:cs typeface="Lato"/>
                <a:sym typeface="Lato"/>
              </a:rPr>
              <a:t>Geospatial covariates are </a:t>
            </a:r>
            <a:r>
              <a:rPr lang="en" sz="1700" b="1" dirty="0">
                <a:solidFill>
                  <a:srgbClr val="AB3933"/>
                </a:solidFill>
                <a:latin typeface="Lato"/>
                <a:ea typeface="Lato"/>
                <a:cs typeface="Lato"/>
                <a:sym typeface="Lato"/>
              </a:rPr>
              <a:t>spatially harmonised </a:t>
            </a:r>
            <a:r>
              <a:rPr lang="en" sz="1700" b="1" dirty="0">
                <a:solidFill>
                  <a:srgbClr val="3A3838"/>
                </a:solidFill>
                <a:latin typeface="Lato"/>
                <a:ea typeface="Lato"/>
                <a:cs typeface="Lato"/>
                <a:sym typeface="Lato"/>
              </a:rPr>
              <a:t>so that all variables have the same spatial resolution and grid cell alignment → geospatial covariate stack</a:t>
            </a:r>
            <a:endParaRPr sz="1700" b="1" dirty="0">
              <a:solidFill>
                <a:srgbClr val="3A3838"/>
              </a:solidFill>
              <a:latin typeface="Lato"/>
              <a:ea typeface="Lato"/>
              <a:cs typeface="Lato"/>
              <a:sym typeface="Lato"/>
            </a:endParaRPr>
          </a:p>
          <a:p>
            <a:pPr marL="457200" lvl="0" indent="-336550" algn="l" rtl="0">
              <a:lnSpc>
                <a:spcPct val="115000"/>
              </a:lnSpc>
              <a:spcBef>
                <a:spcPts val="1000"/>
              </a:spcBef>
              <a:spcAft>
                <a:spcPts val="0"/>
              </a:spcAft>
              <a:buClr>
                <a:srgbClr val="3A3838"/>
              </a:buClr>
              <a:buSzPts val="1700"/>
              <a:buFont typeface="Lato"/>
              <a:buChar char="●"/>
            </a:pPr>
            <a:r>
              <a:rPr lang="en" sz="1700" b="1" dirty="0">
                <a:solidFill>
                  <a:srgbClr val="3A3838"/>
                </a:solidFill>
                <a:latin typeface="Lato"/>
                <a:ea typeface="Lato"/>
                <a:cs typeface="Lato"/>
                <a:sym typeface="Lato"/>
              </a:rPr>
              <a:t>Select the </a:t>
            </a:r>
            <a:r>
              <a:rPr lang="en" sz="1700" b="1" dirty="0">
                <a:solidFill>
                  <a:srgbClr val="AB3933"/>
                </a:solidFill>
                <a:latin typeface="Lato"/>
                <a:ea typeface="Lato"/>
                <a:cs typeface="Lato"/>
                <a:sym typeface="Lato"/>
              </a:rPr>
              <a:t>subset </a:t>
            </a:r>
            <a:r>
              <a:rPr lang="en" sz="1700" b="1" dirty="0">
                <a:solidFill>
                  <a:srgbClr val="3A3838"/>
                </a:solidFill>
                <a:latin typeface="Lato"/>
                <a:ea typeface="Lato"/>
                <a:cs typeface="Lato"/>
                <a:sym typeface="Lato"/>
              </a:rPr>
              <a:t>of geospatial covariates that are </a:t>
            </a:r>
            <a:r>
              <a:rPr lang="en" sz="1700" b="1" dirty="0">
                <a:solidFill>
                  <a:srgbClr val="AB3933"/>
                </a:solidFill>
                <a:latin typeface="Lato"/>
                <a:ea typeface="Lato"/>
                <a:cs typeface="Lato"/>
                <a:sym typeface="Lato"/>
              </a:rPr>
              <a:t>most strongly correlated with population density</a:t>
            </a:r>
          </a:p>
          <a:p>
            <a:pPr marL="457200" lvl="0" indent="-336550" algn="l" rtl="0">
              <a:lnSpc>
                <a:spcPct val="115000"/>
              </a:lnSpc>
              <a:spcBef>
                <a:spcPts val="1000"/>
              </a:spcBef>
              <a:spcAft>
                <a:spcPts val="0"/>
              </a:spcAft>
              <a:buClr>
                <a:srgbClr val="3A3838"/>
              </a:buClr>
              <a:buSzPts val="1700"/>
              <a:buFont typeface="Lato"/>
              <a:buChar char="●"/>
            </a:pPr>
            <a:r>
              <a:rPr lang="en" sz="1700" b="1" dirty="0">
                <a:solidFill>
                  <a:schemeClr val="tx1"/>
                </a:solidFill>
                <a:latin typeface="Lato"/>
                <a:ea typeface="Lato"/>
                <a:cs typeface="Lato"/>
                <a:sym typeface="Lato"/>
              </a:rPr>
              <a:t>In WorldPop, we use a Random Forests algorithm to do this</a:t>
            </a:r>
            <a:endParaRPr sz="1700" b="1" dirty="0">
              <a:solidFill>
                <a:schemeClr val="tx1"/>
              </a:solidFill>
              <a:latin typeface="Lato"/>
              <a:ea typeface="Lato"/>
              <a:cs typeface="Lato"/>
              <a:sym typeface="Lato"/>
            </a:endParaRPr>
          </a:p>
          <a:p>
            <a:pPr marL="0" marR="0" lvl="0" indent="0" algn="l" rtl="0">
              <a:lnSpc>
                <a:spcPct val="115000"/>
              </a:lnSpc>
              <a:spcBef>
                <a:spcPts val="1000"/>
              </a:spcBef>
              <a:spcAft>
                <a:spcPts val="0"/>
              </a:spcAft>
              <a:buNone/>
            </a:pPr>
            <a:endParaRPr sz="1500" b="1" dirty="0">
              <a:solidFill>
                <a:srgbClr val="F16623"/>
              </a:solidFill>
              <a:latin typeface="Lato"/>
              <a:ea typeface="Lato"/>
              <a:cs typeface="Lato"/>
              <a:sym typeface="Lato"/>
            </a:endParaRPr>
          </a:p>
          <a:p>
            <a:pPr marL="0" marR="0" lvl="0" indent="0" algn="l" rtl="0">
              <a:lnSpc>
                <a:spcPct val="115000"/>
              </a:lnSpc>
              <a:spcBef>
                <a:spcPts val="0"/>
              </a:spcBef>
              <a:spcAft>
                <a:spcPts val="0"/>
              </a:spcAft>
              <a:buClr>
                <a:srgbClr val="000000"/>
              </a:buClr>
              <a:buSzPts val="1500"/>
              <a:buFont typeface="Arial"/>
              <a:buNone/>
            </a:pPr>
            <a:endParaRPr sz="1500" b="1" dirty="0">
              <a:solidFill>
                <a:srgbClr val="F16623"/>
              </a:solidFill>
              <a:latin typeface="Lato"/>
              <a:ea typeface="Lato"/>
              <a:cs typeface="Lato"/>
              <a:sym typeface="Lato"/>
            </a:endParaRPr>
          </a:p>
          <a:p>
            <a:pPr marL="0" marR="0" lvl="0" indent="0" algn="l" rtl="0">
              <a:lnSpc>
                <a:spcPct val="115000"/>
              </a:lnSpc>
              <a:spcBef>
                <a:spcPts val="0"/>
              </a:spcBef>
              <a:spcAft>
                <a:spcPts val="0"/>
              </a:spcAft>
              <a:buClr>
                <a:srgbClr val="000000"/>
              </a:buClr>
              <a:buSzPts val="1500"/>
              <a:buFont typeface="Arial"/>
              <a:buNone/>
            </a:pPr>
            <a:endParaRPr sz="1500" b="1" dirty="0">
              <a:solidFill>
                <a:srgbClr val="F16623"/>
              </a:solidFill>
              <a:latin typeface="Lato"/>
              <a:ea typeface="Lato"/>
              <a:cs typeface="Lato"/>
              <a:sym typeface="Lato"/>
            </a:endParaRPr>
          </a:p>
        </p:txBody>
      </p:sp>
      <p:pic>
        <p:nvPicPr>
          <p:cNvPr id="781" name="Google Shape;781;g185577db7cb_0_2068"/>
          <p:cNvPicPr preferRelativeResize="0"/>
          <p:nvPr/>
        </p:nvPicPr>
        <p:blipFill rotWithShape="1">
          <a:blip r:embed="rId3">
            <a:alphaModFix/>
          </a:blip>
          <a:srcRect l="67693" t="52959" r="1251" b="899"/>
          <a:stretch/>
        </p:blipFill>
        <p:spPr>
          <a:xfrm>
            <a:off x="6708275" y="129175"/>
            <a:ext cx="2169526" cy="4484675"/>
          </a:xfrm>
          <a:prstGeom prst="rect">
            <a:avLst/>
          </a:prstGeom>
          <a:noFill/>
          <a:ln>
            <a:noFill/>
          </a:ln>
        </p:spPr>
      </p:pic>
    </p:spTree>
    <p:extLst>
      <p:ext uri="{BB962C8B-B14F-4D97-AF65-F5344CB8AC3E}">
        <p14:creationId xmlns:p14="http://schemas.microsoft.com/office/powerpoint/2010/main" val="306014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g185577db7cb_0_1924"/>
          <p:cNvPicPr preferRelativeResize="0"/>
          <p:nvPr/>
        </p:nvPicPr>
        <p:blipFill>
          <a:blip r:embed="rId3">
            <a:alphaModFix/>
          </a:blip>
          <a:stretch>
            <a:fillRect/>
          </a:stretch>
        </p:blipFill>
        <p:spPr>
          <a:xfrm>
            <a:off x="173666" y="975575"/>
            <a:ext cx="4219429" cy="1310960"/>
          </a:xfrm>
          <a:prstGeom prst="rect">
            <a:avLst/>
          </a:prstGeom>
          <a:noFill/>
          <a:ln>
            <a:noFill/>
          </a:ln>
        </p:spPr>
      </p:pic>
      <p:pic>
        <p:nvPicPr>
          <p:cNvPr id="213" name="Google Shape;213;g185577db7cb_0_1924"/>
          <p:cNvPicPr preferRelativeResize="0"/>
          <p:nvPr/>
        </p:nvPicPr>
        <p:blipFill>
          <a:blip r:embed="rId4">
            <a:alphaModFix/>
          </a:blip>
          <a:stretch>
            <a:fillRect/>
          </a:stretch>
        </p:blipFill>
        <p:spPr>
          <a:xfrm>
            <a:off x="164425" y="2628211"/>
            <a:ext cx="4219430" cy="1305739"/>
          </a:xfrm>
          <a:prstGeom prst="rect">
            <a:avLst/>
          </a:prstGeom>
          <a:noFill/>
          <a:ln>
            <a:noFill/>
          </a:ln>
        </p:spPr>
      </p:pic>
      <p:pic>
        <p:nvPicPr>
          <p:cNvPr id="214" name="Google Shape;214;g185577db7cb_0_1924"/>
          <p:cNvPicPr preferRelativeResize="0"/>
          <p:nvPr/>
        </p:nvPicPr>
        <p:blipFill>
          <a:blip r:embed="rId5">
            <a:alphaModFix/>
          </a:blip>
          <a:stretch>
            <a:fillRect/>
          </a:stretch>
        </p:blipFill>
        <p:spPr>
          <a:xfrm>
            <a:off x="4705369" y="975565"/>
            <a:ext cx="4219432" cy="1318651"/>
          </a:xfrm>
          <a:prstGeom prst="rect">
            <a:avLst/>
          </a:prstGeom>
          <a:noFill/>
          <a:ln>
            <a:noFill/>
          </a:ln>
        </p:spPr>
      </p:pic>
      <p:pic>
        <p:nvPicPr>
          <p:cNvPr id="215" name="Google Shape;215;g185577db7cb_0_1924"/>
          <p:cNvPicPr preferRelativeResize="0"/>
          <p:nvPr/>
        </p:nvPicPr>
        <p:blipFill>
          <a:blip r:embed="rId6">
            <a:alphaModFix/>
          </a:blip>
          <a:stretch>
            <a:fillRect/>
          </a:stretch>
        </p:blipFill>
        <p:spPr>
          <a:xfrm>
            <a:off x="4705368" y="2624919"/>
            <a:ext cx="4219430" cy="1308280"/>
          </a:xfrm>
          <a:prstGeom prst="rect">
            <a:avLst/>
          </a:prstGeom>
          <a:noFill/>
          <a:ln>
            <a:noFill/>
          </a:ln>
        </p:spPr>
      </p:pic>
      <p:sp>
        <p:nvSpPr>
          <p:cNvPr id="216" name="Google Shape;216;g185577db7cb_0_1924"/>
          <p:cNvSpPr/>
          <p:nvPr/>
        </p:nvSpPr>
        <p:spPr>
          <a:xfrm>
            <a:off x="86550" y="64650"/>
            <a:ext cx="4422900" cy="5014200"/>
          </a:xfrm>
          <a:prstGeom prst="rect">
            <a:avLst/>
          </a:prstGeom>
          <a:noFill/>
          <a:ln w="19050" cap="flat" cmpd="sng">
            <a:solidFill>
              <a:srgbClr val="F166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185577db7cb_0_1924"/>
          <p:cNvSpPr/>
          <p:nvPr/>
        </p:nvSpPr>
        <p:spPr>
          <a:xfrm>
            <a:off x="4579775" y="64650"/>
            <a:ext cx="4422900" cy="5014200"/>
          </a:xfrm>
          <a:prstGeom prst="rect">
            <a:avLst/>
          </a:prstGeom>
          <a:noFill/>
          <a:ln w="19050" cap="flat" cmpd="sng">
            <a:solidFill>
              <a:srgbClr val="F166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g185577db7cb_0_1924"/>
          <p:cNvSpPr txBox="1"/>
          <p:nvPr/>
        </p:nvSpPr>
        <p:spPr>
          <a:xfrm>
            <a:off x="189250" y="61200"/>
            <a:ext cx="4188300" cy="7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595959"/>
                </a:solidFill>
                <a:latin typeface="Lato"/>
                <a:ea typeface="Lato"/>
                <a:cs typeface="Lato"/>
                <a:sym typeface="Lato"/>
              </a:rPr>
              <a:t>Part 1 and 2:</a:t>
            </a:r>
            <a:endParaRPr sz="2000" b="1">
              <a:solidFill>
                <a:srgbClr val="595959"/>
              </a:solidFill>
              <a:latin typeface="Lato"/>
              <a:ea typeface="Lato"/>
              <a:cs typeface="Lato"/>
              <a:sym typeface="Lato"/>
            </a:endParaRPr>
          </a:p>
          <a:p>
            <a:pPr marL="0" lvl="0" indent="0" algn="l" rtl="0">
              <a:spcBef>
                <a:spcPts val="0"/>
              </a:spcBef>
              <a:spcAft>
                <a:spcPts val="0"/>
              </a:spcAft>
              <a:buNone/>
            </a:pPr>
            <a:r>
              <a:rPr lang="en" sz="1700" b="1" i="1">
                <a:solidFill>
                  <a:schemeClr val="dk2"/>
                </a:solidFill>
                <a:latin typeface="Lato"/>
                <a:ea typeface="Lato"/>
                <a:cs typeface="Lato"/>
                <a:sym typeface="Lato"/>
              </a:rPr>
              <a:t>Data processing to create weighting layer</a:t>
            </a:r>
            <a:endParaRPr sz="1700" b="1" i="1">
              <a:solidFill>
                <a:schemeClr val="dk2"/>
              </a:solidFill>
              <a:latin typeface="Lato"/>
              <a:ea typeface="Lato"/>
              <a:cs typeface="Lato"/>
              <a:sym typeface="Lato"/>
            </a:endParaRPr>
          </a:p>
          <a:p>
            <a:pPr marL="0" lvl="0" indent="0" algn="l" rtl="0">
              <a:spcBef>
                <a:spcPts val="0"/>
              </a:spcBef>
              <a:spcAft>
                <a:spcPts val="0"/>
              </a:spcAft>
              <a:buNone/>
            </a:pPr>
            <a:endParaRPr sz="2200" b="1">
              <a:solidFill>
                <a:srgbClr val="595959"/>
              </a:solidFill>
              <a:latin typeface="Lato"/>
              <a:ea typeface="Lato"/>
              <a:cs typeface="Lato"/>
              <a:sym typeface="Lato"/>
            </a:endParaRPr>
          </a:p>
          <a:p>
            <a:pPr marL="0" lvl="0" indent="0" algn="l" rtl="0">
              <a:spcBef>
                <a:spcPts val="0"/>
              </a:spcBef>
              <a:spcAft>
                <a:spcPts val="0"/>
              </a:spcAft>
              <a:buNone/>
            </a:pPr>
            <a:endParaRPr sz="2000" b="1">
              <a:solidFill>
                <a:srgbClr val="595959"/>
              </a:solidFill>
              <a:latin typeface="Lato"/>
              <a:ea typeface="Lato"/>
              <a:cs typeface="Lato"/>
              <a:sym typeface="Lato"/>
            </a:endParaRPr>
          </a:p>
        </p:txBody>
      </p:sp>
      <p:sp>
        <p:nvSpPr>
          <p:cNvPr id="219" name="Google Shape;219;g185577db7cb_0_1924"/>
          <p:cNvSpPr txBox="1"/>
          <p:nvPr/>
        </p:nvSpPr>
        <p:spPr>
          <a:xfrm>
            <a:off x="4627475" y="61200"/>
            <a:ext cx="4375200" cy="7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595959"/>
                </a:solidFill>
                <a:latin typeface="Lato"/>
                <a:ea typeface="Lato"/>
                <a:cs typeface="Lato"/>
                <a:sym typeface="Lato"/>
              </a:rPr>
              <a:t>Part 3 and 4:</a:t>
            </a:r>
            <a:endParaRPr sz="2000" b="1">
              <a:solidFill>
                <a:srgbClr val="595959"/>
              </a:solidFill>
              <a:latin typeface="Lato"/>
              <a:ea typeface="Lato"/>
              <a:cs typeface="Lato"/>
              <a:sym typeface="Lato"/>
            </a:endParaRPr>
          </a:p>
          <a:p>
            <a:pPr marL="0" lvl="0" indent="0" algn="l" rtl="0">
              <a:spcBef>
                <a:spcPts val="0"/>
              </a:spcBef>
              <a:spcAft>
                <a:spcPts val="0"/>
              </a:spcAft>
              <a:buNone/>
            </a:pPr>
            <a:r>
              <a:rPr lang="en" sz="1700" b="1" i="1">
                <a:solidFill>
                  <a:schemeClr val="dk2"/>
                </a:solidFill>
                <a:latin typeface="Lato"/>
                <a:ea typeface="Lato"/>
                <a:cs typeface="Lato"/>
                <a:sym typeface="Lato"/>
              </a:rPr>
              <a:t>Apply weighting layer to spatially disaggregate</a:t>
            </a:r>
            <a:endParaRPr sz="1700" b="1" i="1">
              <a:solidFill>
                <a:schemeClr val="dk2"/>
              </a:solidFill>
              <a:latin typeface="Lato"/>
              <a:ea typeface="Lato"/>
              <a:cs typeface="Lato"/>
              <a:sym typeface="Lato"/>
            </a:endParaRPr>
          </a:p>
          <a:p>
            <a:pPr marL="0" lvl="0" indent="0" algn="l" rtl="0">
              <a:spcBef>
                <a:spcPts val="0"/>
              </a:spcBef>
              <a:spcAft>
                <a:spcPts val="0"/>
              </a:spcAft>
              <a:buNone/>
            </a:pPr>
            <a:endParaRPr sz="1700" b="1" i="1">
              <a:solidFill>
                <a:schemeClr val="dk2"/>
              </a:solidFill>
              <a:latin typeface="Lato"/>
              <a:ea typeface="Lato"/>
              <a:cs typeface="Lato"/>
              <a:sym typeface="Lato"/>
            </a:endParaRPr>
          </a:p>
          <a:p>
            <a:pPr marL="0" lvl="0" indent="0" algn="l" rtl="0">
              <a:spcBef>
                <a:spcPts val="0"/>
              </a:spcBef>
              <a:spcAft>
                <a:spcPts val="0"/>
              </a:spcAft>
              <a:buNone/>
            </a:pPr>
            <a:endParaRPr sz="2200" b="1">
              <a:solidFill>
                <a:srgbClr val="595959"/>
              </a:solidFill>
              <a:latin typeface="Lato"/>
              <a:ea typeface="Lato"/>
              <a:cs typeface="Lato"/>
              <a:sym typeface="Lato"/>
            </a:endParaRPr>
          </a:p>
          <a:p>
            <a:pPr marL="0" lvl="0" indent="0" algn="l" rtl="0">
              <a:spcBef>
                <a:spcPts val="0"/>
              </a:spcBef>
              <a:spcAft>
                <a:spcPts val="0"/>
              </a:spcAft>
              <a:buNone/>
            </a:pPr>
            <a:endParaRPr sz="2000" b="1">
              <a:solidFill>
                <a:srgbClr val="595959"/>
              </a:solidFill>
              <a:latin typeface="Lato"/>
              <a:ea typeface="Lato"/>
              <a:cs typeface="Lato"/>
              <a:sym typeface="Lato"/>
            </a:endParaRPr>
          </a:p>
        </p:txBody>
      </p:sp>
      <p:sp>
        <p:nvSpPr>
          <p:cNvPr id="220" name="Google Shape;220;g185577db7cb_0_1924"/>
          <p:cNvSpPr txBox="1"/>
          <p:nvPr/>
        </p:nvSpPr>
        <p:spPr>
          <a:xfrm>
            <a:off x="189250" y="3998675"/>
            <a:ext cx="41883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95959"/>
                </a:solidFill>
                <a:latin typeface="Lato"/>
                <a:ea typeface="Lato"/>
                <a:cs typeface="Lato"/>
                <a:sym typeface="Lato"/>
              </a:rPr>
              <a:t>Aim: </a:t>
            </a:r>
            <a:r>
              <a:rPr lang="en">
                <a:solidFill>
                  <a:srgbClr val="595959"/>
                </a:solidFill>
                <a:latin typeface="Lato"/>
                <a:ea typeface="Lato"/>
                <a:cs typeface="Lato"/>
                <a:sym typeface="Lato"/>
              </a:rPr>
              <a:t>Determine relative spatial distribution of population within each input region </a:t>
            </a:r>
            <a:endParaRPr>
              <a:solidFill>
                <a:srgbClr val="595959"/>
              </a:solidFill>
              <a:latin typeface="Lato"/>
              <a:ea typeface="Lato"/>
              <a:cs typeface="Lato"/>
              <a:sym typeface="Lato"/>
            </a:endParaRPr>
          </a:p>
          <a:p>
            <a:pPr marL="0" lvl="0" indent="0" algn="l" rtl="0">
              <a:spcBef>
                <a:spcPts val="0"/>
              </a:spcBef>
              <a:spcAft>
                <a:spcPts val="0"/>
              </a:spcAft>
              <a:buNone/>
            </a:pPr>
            <a:endParaRPr sz="1000" b="1">
              <a:solidFill>
                <a:srgbClr val="595959"/>
              </a:solidFill>
              <a:latin typeface="Lato"/>
              <a:ea typeface="Lato"/>
              <a:cs typeface="Lato"/>
              <a:sym typeface="Lato"/>
            </a:endParaRPr>
          </a:p>
          <a:p>
            <a:pPr marL="0" lvl="0" indent="0" algn="l" rtl="0">
              <a:spcBef>
                <a:spcPts val="0"/>
              </a:spcBef>
              <a:spcAft>
                <a:spcPts val="0"/>
              </a:spcAft>
              <a:buNone/>
            </a:pPr>
            <a:r>
              <a:rPr lang="en" b="1">
                <a:solidFill>
                  <a:srgbClr val="595959"/>
                </a:solidFill>
                <a:latin typeface="Lato"/>
                <a:ea typeface="Lato"/>
                <a:cs typeface="Lato"/>
                <a:sym typeface="Lato"/>
              </a:rPr>
              <a:t>Output: </a:t>
            </a:r>
            <a:r>
              <a:rPr lang="en">
                <a:solidFill>
                  <a:srgbClr val="595959"/>
                </a:solidFill>
                <a:latin typeface="Lato"/>
                <a:ea typeface="Lato"/>
                <a:cs typeface="Lato"/>
                <a:sym typeface="Lato"/>
              </a:rPr>
              <a:t>weighting layer</a:t>
            </a:r>
            <a:endParaRPr>
              <a:solidFill>
                <a:srgbClr val="595959"/>
              </a:solidFill>
              <a:latin typeface="Lato"/>
              <a:ea typeface="Lato"/>
              <a:cs typeface="Lato"/>
              <a:sym typeface="Lato"/>
            </a:endParaRPr>
          </a:p>
        </p:txBody>
      </p:sp>
      <p:sp>
        <p:nvSpPr>
          <p:cNvPr id="221" name="Google Shape;221;g185577db7cb_0_1924"/>
          <p:cNvSpPr txBox="1"/>
          <p:nvPr/>
        </p:nvSpPr>
        <p:spPr>
          <a:xfrm>
            <a:off x="4627500" y="3998675"/>
            <a:ext cx="44229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95959"/>
                </a:solidFill>
                <a:latin typeface="Lato"/>
                <a:ea typeface="Lato"/>
                <a:cs typeface="Lato"/>
                <a:sym typeface="Lato"/>
              </a:rPr>
              <a:t>Aim: </a:t>
            </a:r>
            <a:r>
              <a:rPr lang="en" sz="1350">
                <a:solidFill>
                  <a:srgbClr val="595959"/>
                </a:solidFill>
                <a:latin typeface="Lato"/>
                <a:ea typeface="Lato"/>
                <a:cs typeface="Lato"/>
                <a:sym typeface="Lato"/>
              </a:rPr>
              <a:t>Apply the weighting layer to allocate population within each input region, to grid cells within that region</a:t>
            </a:r>
            <a:endParaRPr sz="1350">
              <a:solidFill>
                <a:srgbClr val="595959"/>
              </a:solidFill>
              <a:latin typeface="Lato"/>
              <a:ea typeface="Lato"/>
              <a:cs typeface="Lato"/>
              <a:sym typeface="Lato"/>
            </a:endParaRPr>
          </a:p>
          <a:p>
            <a:pPr marL="0" lvl="0" indent="0" algn="l" rtl="0">
              <a:spcBef>
                <a:spcPts val="0"/>
              </a:spcBef>
              <a:spcAft>
                <a:spcPts val="0"/>
              </a:spcAft>
              <a:buNone/>
            </a:pPr>
            <a:endParaRPr sz="1000" b="1">
              <a:solidFill>
                <a:srgbClr val="595959"/>
              </a:solidFill>
              <a:latin typeface="Lato"/>
              <a:ea typeface="Lato"/>
              <a:cs typeface="Lato"/>
              <a:sym typeface="Lato"/>
            </a:endParaRPr>
          </a:p>
          <a:p>
            <a:pPr marL="0" lvl="0" indent="0" algn="l" rtl="0">
              <a:spcBef>
                <a:spcPts val="0"/>
              </a:spcBef>
              <a:spcAft>
                <a:spcPts val="0"/>
              </a:spcAft>
              <a:buNone/>
            </a:pPr>
            <a:r>
              <a:rPr lang="en" b="1">
                <a:solidFill>
                  <a:srgbClr val="595959"/>
                </a:solidFill>
                <a:latin typeface="Lato"/>
                <a:ea typeface="Lato"/>
                <a:cs typeface="Lato"/>
                <a:sym typeface="Lato"/>
              </a:rPr>
              <a:t>Output: </a:t>
            </a:r>
            <a:r>
              <a:rPr lang="en">
                <a:solidFill>
                  <a:srgbClr val="595959"/>
                </a:solidFill>
                <a:latin typeface="Lato"/>
                <a:ea typeface="Lato"/>
                <a:cs typeface="Lato"/>
                <a:sym typeface="Lato"/>
              </a:rPr>
              <a:t>gridded population dataset</a:t>
            </a:r>
            <a:endParaRPr>
              <a:solidFill>
                <a:srgbClr val="595959"/>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17dac72aa9e_0_588"/>
          <p:cNvSpPr/>
          <p:nvPr/>
        </p:nvSpPr>
        <p:spPr>
          <a:xfrm>
            <a:off x="3028925" y="0"/>
            <a:ext cx="3060000" cy="959700"/>
          </a:xfrm>
          <a:prstGeom prst="roundRect">
            <a:avLst>
              <a:gd name="adj" fmla="val 16667"/>
            </a:avLst>
          </a:prstGeom>
          <a:solidFill>
            <a:srgbClr val="F26422"/>
          </a:solidFill>
          <a:ln>
            <a:noFill/>
          </a:ln>
        </p:spPr>
        <p:txBody>
          <a:bodyPr spcFirstLastPara="1" wrap="square" lIns="68575" tIns="68575" rIns="68575" bIns="68575" anchor="ctr" anchorCtr="0">
            <a:noAutofit/>
          </a:bodyPr>
          <a:lstStyle/>
          <a:p>
            <a:pPr algn="ctr"/>
            <a:r>
              <a:rPr lang="en" sz="1800" b="1">
                <a:solidFill>
                  <a:schemeClr val="lt1"/>
                </a:solidFill>
                <a:latin typeface="Lato"/>
                <a:ea typeface="Lato"/>
                <a:cs typeface="Lato"/>
                <a:sym typeface="Lato"/>
              </a:rPr>
              <a:t>Settlement extents</a:t>
            </a:r>
            <a:endParaRPr sz="1100"/>
          </a:p>
        </p:txBody>
      </p:sp>
      <p:sp>
        <p:nvSpPr>
          <p:cNvPr id="487" name="Google Shape;487;g17dac72aa9e_0_588"/>
          <p:cNvSpPr/>
          <p:nvPr/>
        </p:nvSpPr>
        <p:spPr>
          <a:xfrm>
            <a:off x="6088844" y="0"/>
            <a:ext cx="3060000" cy="959700"/>
          </a:xfrm>
          <a:prstGeom prst="roundRect">
            <a:avLst>
              <a:gd name="adj" fmla="val 16667"/>
            </a:avLst>
          </a:prstGeom>
          <a:solidFill>
            <a:srgbClr val="F7B00C"/>
          </a:solidFill>
          <a:ln>
            <a:noFill/>
          </a:ln>
        </p:spPr>
        <p:txBody>
          <a:bodyPr spcFirstLastPara="1" wrap="square" lIns="68575" tIns="68575" rIns="68575" bIns="68575" anchor="ctr" anchorCtr="0">
            <a:noAutofit/>
          </a:bodyPr>
          <a:lstStyle/>
          <a:p>
            <a:pPr algn="ctr"/>
            <a:r>
              <a:rPr lang="en" sz="1800" b="1">
                <a:solidFill>
                  <a:schemeClr val="lt1"/>
                </a:solidFill>
                <a:latin typeface="Lato"/>
                <a:ea typeface="Lato"/>
                <a:cs typeface="Lato"/>
                <a:sym typeface="Lato"/>
              </a:rPr>
              <a:t>Custom e.g. specified proximity/distance</a:t>
            </a:r>
            <a:endParaRPr sz="1100"/>
          </a:p>
        </p:txBody>
      </p:sp>
      <p:sp>
        <p:nvSpPr>
          <p:cNvPr id="488" name="Google Shape;488;g17dac72aa9e_0_588"/>
          <p:cNvSpPr txBox="1"/>
          <p:nvPr/>
        </p:nvSpPr>
        <p:spPr>
          <a:xfrm>
            <a:off x="860900" y="4488650"/>
            <a:ext cx="7435283" cy="543000"/>
          </a:xfrm>
          <a:prstGeom prst="rect">
            <a:avLst/>
          </a:prstGeom>
          <a:noFill/>
          <a:ln>
            <a:noFill/>
          </a:ln>
        </p:spPr>
        <p:txBody>
          <a:bodyPr spcFirstLastPara="1" wrap="square" lIns="68575" tIns="34275" rIns="68575" bIns="34275" anchor="t" anchorCtr="0">
            <a:noAutofit/>
          </a:bodyPr>
          <a:lstStyle/>
          <a:p>
            <a:pPr>
              <a:buClr>
                <a:srgbClr val="3A3838"/>
              </a:buClr>
              <a:buSzPts val="2400"/>
            </a:pPr>
            <a:r>
              <a:rPr lang="en" sz="2400" b="1" dirty="0">
                <a:solidFill>
                  <a:srgbClr val="3A3838"/>
                </a:solidFill>
                <a:latin typeface="Lato"/>
                <a:ea typeface="Lato"/>
                <a:cs typeface="Lato"/>
                <a:sym typeface="Lato"/>
              </a:rPr>
              <a:t>Flexibility in aggregation of population estimates</a:t>
            </a:r>
            <a:endParaRPr sz="3000" dirty="0">
              <a:solidFill>
                <a:srgbClr val="3A3838"/>
              </a:solidFill>
              <a:latin typeface="Lato"/>
              <a:ea typeface="Lato"/>
              <a:cs typeface="Lato"/>
              <a:sym typeface="Lato"/>
            </a:endParaRPr>
          </a:p>
        </p:txBody>
      </p:sp>
      <p:pic>
        <p:nvPicPr>
          <p:cNvPr id="489" name="Google Shape;489;g17dac72aa9e_0_588"/>
          <p:cNvPicPr preferRelativeResize="0"/>
          <p:nvPr/>
        </p:nvPicPr>
        <p:blipFill rotWithShape="1">
          <a:blip r:embed="rId3">
            <a:alphaModFix/>
          </a:blip>
          <a:srcRect/>
          <a:stretch/>
        </p:blipFill>
        <p:spPr>
          <a:xfrm>
            <a:off x="3012040" y="-56440"/>
            <a:ext cx="34562" cy="4510044"/>
          </a:xfrm>
          <a:prstGeom prst="rect">
            <a:avLst/>
          </a:prstGeom>
          <a:noFill/>
          <a:ln>
            <a:noFill/>
          </a:ln>
        </p:spPr>
      </p:pic>
      <p:pic>
        <p:nvPicPr>
          <p:cNvPr id="490" name="Google Shape;490;g17dac72aa9e_0_588"/>
          <p:cNvPicPr preferRelativeResize="0"/>
          <p:nvPr/>
        </p:nvPicPr>
        <p:blipFill rotWithShape="1">
          <a:blip r:embed="rId3">
            <a:alphaModFix/>
          </a:blip>
          <a:srcRect/>
          <a:stretch/>
        </p:blipFill>
        <p:spPr>
          <a:xfrm>
            <a:off x="6077044" y="-56440"/>
            <a:ext cx="34562" cy="4510044"/>
          </a:xfrm>
          <a:prstGeom prst="rect">
            <a:avLst/>
          </a:prstGeom>
          <a:noFill/>
          <a:ln>
            <a:noFill/>
          </a:ln>
        </p:spPr>
      </p:pic>
      <p:sp>
        <p:nvSpPr>
          <p:cNvPr id="491" name="Google Shape;491;g17dac72aa9e_0_588"/>
          <p:cNvSpPr/>
          <p:nvPr/>
        </p:nvSpPr>
        <p:spPr>
          <a:xfrm>
            <a:off x="1" y="1937385"/>
            <a:ext cx="2915400" cy="879900"/>
          </a:xfrm>
          <a:prstGeom prst="rect">
            <a:avLst/>
          </a:prstGeom>
          <a:noFill/>
          <a:ln>
            <a:noFill/>
          </a:ln>
        </p:spPr>
        <p:txBody>
          <a:bodyPr spcFirstLastPara="1" wrap="square" lIns="68575" tIns="34275" rIns="68575" bIns="34275" anchor="ctr" anchorCtr="0">
            <a:noAutofit/>
          </a:bodyPr>
          <a:lstStyle/>
          <a:p>
            <a:pPr algn="ctr"/>
            <a:r>
              <a:rPr lang="en" sz="1800" b="1">
                <a:solidFill>
                  <a:srgbClr val="FFFFFF"/>
                </a:solidFill>
                <a:latin typeface="Lato"/>
                <a:ea typeface="Lato"/>
                <a:cs typeface="Lato"/>
                <a:sym typeface="Lato"/>
              </a:rPr>
              <a:t>Image 1</a:t>
            </a:r>
            <a:endParaRPr sz="1100">
              <a:latin typeface="Lato"/>
              <a:ea typeface="Lato"/>
              <a:cs typeface="Lato"/>
              <a:sym typeface="Lato"/>
            </a:endParaRPr>
          </a:p>
        </p:txBody>
      </p:sp>
      <p:sp>
        <p:nvSpPr>
          <p:cNvPr id="492" name="Google Shape;492;g17dac72aa9e_0_588"/>
          <p:cNvSpPr/>
          <p:nvPr/>
        </p:nvSpPr>
        <p:spPr>
          <a:xfrm>
            <a:off x="3104148" y="1937385"/>
            <a:ext cx="2915400" cy="879900"/>
          </a:xfrm>
          <a:prstGeom prst="rect">
            <a:avLst/>
          </a:prstGeom>
          <a:noFill/>
          <a:ln>
            <a:noFill/>
          </a:ln>
        </p:spPr>
        <p:txBody>
          <a:bodyPr spcFirstLastPara="1" wrap="square" lIns="68575" tIns="34275" rIns="68575" bIns="34275" anchor="ctr" anchorCtr="0">
            <a:noAutofit/>
          </a:bodyPr>
          <a:lstStyle/>
          <a:p>
            <a:pPr algn="ctr"/>
            <a:r>
              <a:rPr lang="en" sz="1800" b="1">
                <a:solidFill>
                  <a:srgbClr val="FFFFFF"/>
                </a:solidFill>
                <a:latin typeface="Lato"/>
                <a:ea typeface="Lato"/>
                <a:cs typeface="Lato"/>
                <a:sym typeface="Lato"/>
              </a:rPr>
              <a:t>Image 2</a:t>
            </a:r>
            <a:endParaRPr sz="1100">
              <a:latin typeface="Lato"/>
              <a:ea typeface="Lato"/>
              <a:cs typeface="Lato"/>
              <a:sym typeface="Lato"/>
            </a:endParaRPr>
          </a:p>
        </p:txBody>
      </p:sp>
      <p:sp>
        <p:nvSpPr>
          <p:cNvPr id="493" name="Google Shape;493;g17dac72aa9e_0_588"/>
          <p:cNvSpPr/>
          <p:nvPr/>
        </p:nvSpPr>
        <p:spPr>
          <a:xfrm>
            <a:off x="6232359" y="1937385"/>
            <a:ext cx="2915400" cy="879900"/>
          </a:xfrm>
          <a:prstGeom prst="rect">
            <a:avLst/>
          </a:prstGeom>
          <a:noFill/>
          <a:ln>
            <a:noFill/>
          </a:ln>
        </p:spPr>
        <p:txBody>
          <a:bodyPr spcFirstLastPara="1" wrap="square" lIns="68575" tIns="34275" rIns="68575" bIns="34275" anchor="ctr" anchorCtr="0">
            <a:noAutofit/>
          </a:bodyPr>
          <a:lstStyle/>
          <a:p>
            <a:pPr algn="ctr"/>
            <a:r>
              <a:rPr lang="en" sz="1800" b="1">
                <a:solidFill>
                  <a:srgbClr val="FFFFFF"/>
                </a:solidFill>
                <a:latin typeface="Lato"/>
                <a:ea typeface="Lato"/>
                <a:cs typeface="Lato"/>
                <a:sym typeface="Lato"/>
              </a:rPr>
              <a:t>Image 3</a:t>
            </a:r>
            <a:endParaRPr sz="1100">
              <a:latin typeface="Lato"/>
              <a:ea typeface="Lato"/>
              <a:cs typeface="Lato"/>
              <a:sym typeface="Lato"/>
            </a:endParaRPr>
          </a:p>
        </p:txBody>
      </p:sp>
      <p:pic>
        <p:nvPicPr>
          <p:cNvPr id="495" name="Google Shape;495;g17dac72aa9e_0_588"/>
          <p:cNvPicPr preferRelativeResize="0"/>
          <p:nvPr/>
        </p:nvPicPr>
        <p:blipFill rotWithShape="1">
          <a:blip r:embed="rId4">
            <a:alphaModFix/>
          </a:blip>
          <a:srcRect r="6288"/>
          <a:stretch/>
        </p:blipFill>
        <p:spPr>
          <a:xfrm>
            <a:off x="3060522" y="972476"/>
            <a:ext cx="3029101" cy="1660301"/>
          </a:xfrm>
          <a:prstGeom prst="rect">
            <a:avLst/>
          </a:prstGeom>
          <a:noFill/>
          <a:ln w="9525" cap="flat" cmpd="sng">
            <a:solidFill>
              <a:schemeClr val="lt1"/>
            </a:solidFill>
            <a:prstDash val="solid"/>
            <a:round/>
            <a:headEnd type="none" w="sm" len="sm"/>
            <a:tailEnd type="none" w="sm" len="sm"/>
          </a:ln>
        </p:spPr>
      </p:pic>
      <p:pic>
        <p:nvPicPr>
          <p:cNvPr id="496" name="Google Shape;496;g17dac72aa9e_0_588"/>
          <p:cNvPicPr preferRelativeResize="0"/>
          <p:nvPr/>
        </p:nvPicPr>
        <p:blipFill rotWithShape="1">
          <a:blip r:embed="rId5">
            <a:alphaModFix/>
          </a:blip>
          <a:srcRect r="6288"/>
          <a:stretch/>
        </p:blipFill>
        <p:spPr>
          <a:xfrm>
            <a:off x="3060522" y="2632776"/>
            <a:ext cx="3029099" cy="1640300"/>
          </a:xfrm>
          <a:prstGeom prst="rect">
            <a:avLst/>
          </a:prstGeom>
          <a:noFill/>
          <a:ln w="9525" cap="flat" cmpd="sng">
            <a:solidFill>
              <a:schemeClr val="lt1"/>
            </a:solidFill>
            <a:prstDash val="solid"/>
            <a:round/>
            <a:headEnd type="none" w="sm" len="sm"/>
            <a:tailEnd type="none" w="sm" len="sm"/>
          </a:ln>
        </p:spPr>
      </p:pic>
      <p:sp>
        <p:nvSpPr>
          <p:cNvPr id="497" name="Google Shape;497;g17dac72aa9e_0_588"/>
          <p:cNvSpPr txBox="1"/>
          <p:nvPr/>
        </p:nvSpPr>
        <p:spPr>
          <a:xfrm>
            <a:off x="3065325" y="2660076"/>
            <a:ext cx="1600200" cy="1292631"/>
          </a:xfrm>
          <a:prstGeom prst="rect">
            <a:avLst/>
          </a:prstGeom>
          <a:noFill/>
          <a:ln>
            <a:noFill/>
          </a:ln>
        </p:spPr>
        <p:txBody>
          <a:bodyPr spcFirstLastPara="1" wrap="square" lIns="91425" tIns="91425" rIns="91425" bIns="91425" anchor="t" anchorCtr="0">
            <a:spAutoFit/>
          </a:bodyPr>
          <a:lstStyle/>
          <a:p>
            <a:r>
              <a:rPr lang="en" sz="1800" b="1">
                <a:solidFill>
                  <a:srgbClr val="BFBFBF"/>
                </a:solidFill>
                <a:latin typeface="Lato"/>
                <a:ea typeface="Lato"/>
                <a:cs typeface="Lato"/>
                <a:sym typeface="Lato"/>
              </a:rPr>
              <a:t>Estimated population:</a:t>
            </a:r>
            <a:endParaRPr sz="1800" b="1">
              <a:solidFill>
                <a:srgbClr val="BFBFBF"/>
              </a:solidFill>
              <a:latin typeface="Lato"/>
              <a:ea typeface="Lato"/>
              <a:cs typeface="Lato"/>
              <a:sym typeface="Lato"/>
            </a:endParaRPr>
          </a:p>
          <a:p>
            <a:r>
              <a:rPr lang="en" sz="1800" b="1">
                <a:solidFill>
                  <a:srgbClr val="BFBFBF"/>
                </a:solidFill>
                <a:latin typeface="Lato"/>
                <a:ea typeface="Lato"/>
                <a:cs typeface="Lato"/>
                <a:sym typeface="Lato"/>
              </a:rPr>
              <a:t>1547</a:t>
            </a:r>
            <a:endParaRPr sz="1800" b="1">
              <a:solidFill>
                <a:srgbClr val="BFBFBF"/>
              </a:solidFill>
              <a:latin typeface="Lato"/>
              <a:ea typeface="Lato"/>
              <a:cs typeface="Lato"/>
              <a:sym typeface="Lato"/>
            </a:endParaRPr>
          </a:p>
          <a:p>
            <a:endParaRPr sz="1800">
              <a:solidFill>
                <a:srgbClr val="BFBFBF"/>
              </a:solidFill>
              <a:latin typeface="Lato"/>
              <a:ea typeface="Lato"/>
              <a:cs typeface="Lato"/>
              <a:sym typeface="Lato"/>
            </a:endParaRPr>
          </a:p>
        </p:txBody>
      </p:sp>
      <p:pic>
        <p:nvPicPr>
          <p:cNvPr id="498" name="Google Shape;498;g17dac72aa9e_0_588"/>
          <p:cNvPicPr preferRelativeResize="0"/>
          <p:nvPr/>
        </p:nvPicPr>
        <p:blipFill rotWithShape="1">
          <a:blip r:embed="rId6">
            <a:alphaModFix/>
          </a:blip>
          <a:srcRect l="2816" r="5127"/>
          <a:stretch/>
        </p:blipFill>
        <p:spPr>
          <a:xfrm>
            <a:off x="6115579" y="968024"/>
            <a:ext cx="3029102" cy="1640301"/>
          </a:xfrm>
          <a:prstGeom prst="rect">
            <a:avLst/>
          </a:prstGeom>
          <a:noFill/>
          <a:ln>
            <a:noFill/>
          </a:ln>
        </p:spPr>
      </p:pic>
      <p:sp>
        <p:nvSpPr>
          <p:cNvPr id="499" name="Google Shape;499;g17dac72aa9e_0_588"/>
          <p:cNvSpPr txBox="1"/>
          <p:nvPr/>
        </p:nvSpPr>
        <p:spPr>
          <a:xfrm>
            <a:off x="6115675" y="2177226"/>
            <a:ext cx="2438400" cy="461635"/>
          </a:xfrm>
          <a:prstGeom prst="rect">
            <a:avLst/>
          </a:prstGeom>
          <a:noFill/>
          <a:ln>
            <a:noFill/>
          </a:ln>
        </p:spPr>
        <p:txBody>
          <a:bodyPr spcFirstLastPara="1" wrap="square" lIns="91425" tIns="91425" rIns="91425" bIns="91425" anchor="t" anchorCtr="0">
            <a:spAutoFit/>
          </a:bodyPr>
          <a:lstStyle/>
          <a:p>
            <a:r>
              <a:rPr lang="en" sz="1800" b="1">
                <a:solidFill>
                  <a:srgbClr val="BFBFBF"/>
                </a:solidFill>
                <a:latin typeface="Lato"/>
                <a:ea typeface="Lato"/>
                <a:cs typeface="Lato"/>
                <a:sym typeface="Lato"/>
              </a:rPr>
              <a:t>Within 5km distance</a:t>
            </a:r>
            <a:endParaRPr sz="1800" b="1">
              <a:solidFill>
                <a:srgbClr val="BFBFBF"/>
              </a:solidFill>
              <a:latin typeface="Lato"/>
              <a:ea typeface="Lato"/>
              <a:cs typeface="Lato"/>
              <a:sym typeface="Lato"/>
            </a:endParaRPr>
          </a:p>
        </p:txBody>
      </p:sp>
      <p:pic>
        <p:nvPicPr>
          <p:cNvPr id="500" name="Google Shape;500;g17dac72aa9e_0_588"/>
          <p:cNvPicPr preferRelativeResize="0"/>
          <p:nvPr/>
        </p:nvPicPr>
        <p:blipFill rotWithShape="1">
          <a:blip r:embed="rId7">
            <a:alphaModFix/>
          </a:blip>
          <a:srcRect l="2816" r="5127"/>
          <a:stretch/>
        </p:blipFill>
        <p:spPr>
          <a:xfrm>
            <a:off x="6115579" y="2634750"/>
            <a:ext cx="3029102" cy="1636350"/>
          </a:xfrm>
          <a:prstGeom prst="rect">
            <a:avLst/>
          </a:prstGeom>
          <a:noFill/>
          <a:ln>
            <a:noFill/>
          </a:ln>
        </p:spPr>
      </p:pic>
      <p:sp>
        <p:nvSpPr>
          <p:cNvPr id="501" name="Google Shape;501;g17dac72aa9e_0_588"/>
          <p:cNvSpPr txBox="1"/>
          <p:nvPr/>
        </p:nvSpPr>
        <p:spPr>
          <a:xfrm>
            <a:off x="8396406" y="2573745"/>
            <a:ext cx="1170600" cy="738633"/>
          </a:xfrm>
          <a:prstGeom prst="rect">
            <a:avLst/>
          </a:prstGeom>
          <a:noFill/>
          <a:ln>
            <a:noFill/>
          </a:ln>
        </p:spPr>
        <p:txBody>
          <a:bodyPr spcFirstLastPara="1" wrap="square" lIns="91425" tIns="91425" rIns="91425" bIns="91425" anchor="t" anchorCtr="0">
            <a:spAutoFit/>
          </a:bodyPr>
          <a:lstStyle/>
          <a:p>
            <a:r>
              <a:rPr lang="en" sz="1800" b="1" dirty="0">
                <a:solidFill>
                  <a:srgbClr val="BFBFBF"/>
                </a:solidFill>
                <a:latin typeface="Lato"/>
                <a:ea typeface="Lato"/>
                <a:cs typeface="Lato"/>
                <a:sym typeface="Lato"/>
              </a:rPr>
              <a:t>Pop: 2360</a:t>
            </a:r>
            <a:endParaRPr sz="1800" b="1" dirty="0">
              <a:solidFill>
                <a:srgbClr val="BFBFBF"/>
              </a:solidFill>
              <a:latin typeface="Lato"/>
              <a:ea typeface="Lato"/>
              <a:cs typeface="Lato"/>
              <a:sym typeface="Lato"/>
            </a:endParaRPr>
          </a:p>
        </p:txBody>
      </p:sp>
      <p:pic>
        <p:nvPicPr>
          <p:cNvPr id="502" name="Google Shape;502;g17dac72aa9e_0_588"/>
          <p:cNvPicPr preferRelativeResize="0"/>
          <p:nvPr/>
        </p:nvPicPr>
        <p:blipFill>
          <a:blip r:embed="rId8">
            <a:alphaModFix/>
          </a:blip>
          <a:stretch>
            <a:fillRect/>
          </a:stretch>
        </p:blipFill>
        <p:spPr>
          <a:xfrm>
            <a:off x="7134" y="560174"/>
            <a:ext cx="3029100" cy="3712902"/>
          </a:xfrm>
          <a:prstGeom prst="rect">
            <a:avLst/>
          </a:prstGeom>
          <a:noFill/>
          <a:ln>
            <a:noFill/>
          </a:ln>
        </p:spPr>
      </p:pic>
      <p:sp>
        <p:nvSpPr>
          <p:cNvPr id="503" name="Google Shape;503;g17dac72aa9e_0_588"/>
          <p:cNvSpPr txBox="1"/>
          <p:nvPr/>
        </p:nvSpPr>
        <p:spPr>
          <a:xfrm>
            <a:off x="6232359" y="3586010"/>
            <a:ext cx="1170600" cy="738633"/>
          </a:xfrm>
          <a:prstGeom prst="rect">
            <a:avLst/>
          </a:prstGeom>
          <a:noFill/>
          <a:ln>
            <a:noFill/>
          </a:ln>
        </p:spPr>
        <p:txBody>
          <a:bodyPr spcFirstLastPara="1" wrap="square" lIns="91425" tIns="91425" rIns="91425" bIns="91425" anchor="t" anchorCtr="0">
            <a:spAutoFit/>
          </a:bodyPr>
          <a:lstStyle/>
          <a:p>
            <a:r>
              <a:rPr lang="en" sz="1800" b="1" dirty="0">
                <a:solidFill>
                  <a:srgbClr val="BFBFBF"/>
                </a:solidFill>
                <a:latin typeface="Lato"/>
                <a:ea typeface="Lato"/>
                <a:cs typeface="Lato"/>
                <a:sym typeface="Lato"/>
              </a:rPr>
              <a:t>Pop: 4862</a:t>
            </a:r>
            <a:endParaRPr sz="1800" b="1" dirty="0">
              <a:solidFill>
                <a:srgbClr val="BFBFBF"/>
              </a:solidFill>
              <a:latin typeface="Lato"/>
              <a:ea typeface="Lato"/>
              <a:cs typeface="Lato"/>
              <a:sym typeface="Lato"/>
            </a:endParaRPr>
          </a:p>
        </p:txBody>
      </p:sp>
      <p:sp>
        <p:nvSpPr>
          <p:cNvPr id="504" name="Google Shape;504;g17dac72aa9e_0_588"/>
          <p:cNvSpPr/>
          <p:nvPr/>
        </p:nvSpPr>
        <p:spPr>
          <a:xfrm>
            <a:off x="-30994" y="0"/>
            <a:ext cx="3060000" cy="959700"/>
          </a:xfrm>
          <a:prstGeom prst="roundRect">
            <a:avLst>
              <a:gd name="adj" fmla="val 16667"/>
            </a:avLst>
          </a:prstGeom>
          <a:solidFill>
            <a:srgbClr val="AB3933"/>
          </a:solidFill>
          <a:ln>
            <a:noFill/>
          </a:ln>
        </p:spPr>
        <p:txBody>
          <a:bodyPr spcFirstLastPara="1" wrap="square" lIns="68575" tIns="68575" rIns="68575" bIns="68575" anchor="ctr" anchorCtr="0">
            <a:noAutofit/>
          </a:bodyPr>
          <a:lstStyle/>
          <a:p>
            <a:pPr algn="ctr"/>
            <a:r>
              <a:rPr lang="en" sz="1800" b="1">
                <a:solidFill>
                  <a:schemeClr val="lt1"/>
                </a:solidFill>
                <a:latin typeface="Lato"/>
                <a:ea typeface="Lato"/>
                <a:cs typeface="Lato"/>
                <a:sym typeface="Lato"/>
              </a:rPr>
              <a:t>Administrative units / Health units</a:t>
            </a:r>
            <a:endParaRPr sz="900"/>
          </a:p>
        </p:txBody>
      </p:sp>
    </p:spTree>
    <p:extLst>
      <p:ext uri="{BB962C8B-B14F-4D97-AF65-F5344CB8AC3E}">
        <p14:creationId xmlns:p14="http://schemas.microsoft.com/office/powerpoint/2010/main" val="3817989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7b423492d1_0_1855"/>
          <p:cNvSpPr txBox="1">
            <a:spLocks noGrp="1"/>
          </p:cNvSpPr>
          <p:nvPr>
            <p:ph type="title"/>
          </p:nvPr>
        </p:nvSpPr>
        <p:spPr>
          <a:xfrm>
            <a:off x="311700" y="44502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Input datasets</a:t>
            </a:r>
            <a:endParaRPr>
              <a:latin typeface="Lato"/>
              <a:ea typeface="Lato"/>
              <a:cs typeface="Lato"/>
              <a:sym typeface="Lato"/>
            </a:endParaRPr>
          </a:p>
        </p:txBody>
      </p:sp>
      <p:sp>
        <p:nvSpPr>
          <p:cNvPr id="393" name="Google Shape;393;g17b423492d1_0_1855"/>
          <p:cNvSpPr txBox="1">
            <a:spLocks noGrp="1"/>
          </p:cNvSpPr>
          <p:nvPr>
            <p:ph type="body" idx="1"/>
          </p:nvPr>
        </p:nvSpPr>
        <p:spPr>
          <a:xfrm>
            <a:off x="311700" y="1152475"/>
            <a:ext cx="38580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b="1" dirty="0">
                <a:latin typeface="Lato"/>
                <a:ea typeface="Lato"/>
                <a:cs typeface="Lato"/>
                <a:sym typeface="Lato"/>
              </a:rPr>
              <a:t>District boundaries </a:t>
            </a:r>
            <a:r>
              <a:rPr lang="en" sz="1600" dirty="0">
                <a:latin typeface="Lato"/>
                <a:ea typeface="Lato"/>
                <a:cs typeface="Lato"/>
                <a:sym typeface="Lato"/>
              </a:rPr>
              <a:t>(vector)</a:t>
            </a:r>
            <a:r>
              <a:rPr lang="en" sz="1600" b="1" dirty="0">
                <a:latin typeface="Lato"/>
                <a:ea typeface="Lato"/>
                <a:cs typeface="Lato"/>
                <a:sym typeface="Lato"/>
              </a:rPr>
              <a:t> </a:t>
            </a:r>
            <a:r>
              <a:rPr lang="en" sz="1600" dirty="0">
                <a:latin typeface="Lato"/>
                <a:ea typeface="Lato"/>
                <a:cs typeface="Lato"/>
                <a:sym typeface="Lato"/>
              </a:rPr>
              <a:t>with </a:t>
            </a:r>
            <a:r>
              <a:rPr lang="en" sz="1600" b="1" dirty="0">
                <a:latin typeface="Lato"/>
                <a:ea typeface="Lato"/>
                <a:cs typeface="Lato"/>
                <a:sym typeface="Lato"/>
              </a:rPr>
              <a:t>2020 district population projections</a:t>
            </a:r>
            <a:r>
              <a:rPr lang="en" sz="1600" dirty="0">
                <a:latin typeface="Lato"/>
                <a:ea typeface="Lato"/>
                <a:cs typeface="Lato"/>
                <a:sym typeface="Lato"/>
              </a:rPr>
              <a:t> joined</a:t>
            </a:r>
            <a:endParaRPr sz="1600" dirty="0">
              <a:latin typeface="Lato"/>
              <a:ea typeface="Lato"/>
              <a:cs typeface="Lato"/>
              <a:sym typeface="Lato"/>
            </a:endParaRPr>
          </a:p>
          <a:p>
            <a:pPr marL="0" lvl="0" indent="0" algn="l" rtl="0">
              <a:spcBef>
                <a:spcPts val="1000"/>
              </a:spcBef>
              <a:spcAft>
                <a:spcPts val="0"/>
              </a:spcAft>
              <a:buNone/>
            </a:pPr>
            <a:endParaRPr sz="1600" dirty="0">
              <a:latin typeface="Lato"/>
              <a:ea typeface="Lato"/>
              <a:cs typeface="Lato"/>
              <a:sym typeface="Lato"/>
            </a:endParaRPr>
          </a:p>
          <a:p>
            <a:pPr marL="0" lvl="0" indent="0" algn="l" rtl="0">
              <a:spcBef>
                <a:spcPts val="1000"/>
              </a:spcBef>
              <a:spcAft>
                <a:spcPts val="0"/>
              </a:spcAft>
              <a:buNone/>
            </a:pPr>
            <a:endParaRPr sz="1600" dirty="0">
              <a:latin typeface="Lato"/>
              <a:ea typeface="Lato"/>
              <a:cs typeface="Lato"/>
              <a:sym typeface="Lato"/>
            </a:endParaRPr>
          </a:p>
          <a:p>
            <a:pPr marL="457200" lvl="0" indent="-330200" algn="l" rtl="0">
              <a:spcBef>
                <a:spcPts val="1000"/>
              </a:spcBef>
              <a:spcAft>
                <a:spcPts val="0"/>
              </a:spcAft>
              <a:buSzPts val="1600"/>
              <a:buFont typeface="Lato"/>
              <a:buChar char="●"/>
            </a:pPr>
            <a:r>
              <a:rPr lang="en-GB" sz="1600" b="1" dirty="0">
                <a:latin typeface="Lato"/>
                <a:ea typeface="Lato"/>
                <a:cs typeface="Lato"/>
                <a:sym typeface="Lato"/>
              </a:rPr>
              <a:t>Gridded covariate (e.g. building density)</a:t>
            </a:r>
            <a:endParaRPr sz="1600" dirty="0">
              <a:latin typeface="Lato"/>
              <a:ea typeface="Lato"/>
              <a:cs typeface="Lato"/>
              <a:sym typeface="Lato"/>
            </a:endParaRPr>
          </a:p>
          <a:p>
            <a:pPr marL="457200" lvl="0" indent="0" algn="l" rtl="0">
              <a:spcBef>
                <a:spcPts val="1000"/>
              </a:spcBef>
              <a:spcAft>
                <a:spcPts val="0"/>
              </a:spcAft>
              <a:buNone/>
            </a:pPr>
            <a:endParaRPr sz="1600" dirty="0">
              <a:latin typeface="Lato"/>
              <a:ea typeface="Lato"/>
              <a:cs typeface="Lato"/>
              <a:sym typeface="Lato"/>
            </a:endParaRPr>
          </a:p>
          <a:p>
            <a:pPr marL="457200" lvl="0" indent="0" algn="l" rtl="0">
              <a:spcBef>
                <a:spcPts val="1000"/>
              </a:spcBef>
              <a:spcAft>
                <a:spcPts val="1600"/>
              </a:spcAft>
              <a:buNone/>
            </a:pPr>
            <a:endParaRPr sz="1600" dirty="0">
              <a:latin typeface="Lato"/>
              <a:ea typeface="Lato"/>
              <a:cs typeface="Lato"/>
              <a:sym typeface="Lato"/>
            </a:endParaRPr>
          </a:p>
        </p:txBody>
      </p:sp>
      <p:grpSp>
        <p:nvGrpSpPr>
          <p:cNvPr id="395" name="Google Shape;395;g17b423492d1_0_1855"/>
          <p:cNvGrpSpPr/>
          <p:nvPr/>
        </p:nvGrpSpPr>
        <p:grpSpPr>
          <a:xfrm>
            <a:off x="3960850" y="593119"/>
            <a:ext cx="1906826" cy="1978623"/>
            <a:chOff x="3984925" y="899528"/>
            <a:chExt cx="3813652" cy="3944622"/>
          </a:xfrm>
        </p:grpSpPr>
        <p:sp>
          <p:nvSpPr>
            <p:cNvPr id="396" name="Google Shape;396;g17b423492d1_0_1855"/>
            <p:cNvSpPr/>
            <p:nvPr/>
          </p:nvSpPr>
          <p:spPr>
            <a:xfrm>
              <a:off x="3984925" y="1688150"/>
              <a:ext cx="3813600" cy="3156000"/>
            </a:xfrm>
            <a:prstGeom prst="corner">
              <a:avLst>
                <a:gd name="adj1" fmla="val 49651"/>
                <a:gd name="adj2" fmla="val 48326"/>
              </a:avLst>
            </a:prstGeom>
            <a:noFill/>
            <a:ln w="381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g17b423492d1_0_1855"/>
            <p:cNvSpPr/>
            <p:nvPr/>
          </p:nvSpPr>
          <p:spPr>
            <a:xfrm rot="-10799730">
              <a:off x="3984977" y="899678"/>
              <a:ext cx="3813600" cy="2366400"/>
            </a:xfrm>
            <a:prstGeom prst="corner">
              <a:avLst>
                <a:gd name="adj1" fmla="val 32862"/>
                <a:gd name="adj2" fmla="val 96707"/>
              </a:avLst>
            </a:prstGeom>
            <a:noFill/>
            <a:ln w="381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g17b423492d1_0_1855"/>
          <p:cNvSpPr txBox="1"/>
          <p:nvPr/>
        </p:nvSpPr>
        <p:spPr>
          <a:xfrm>
            <a:off x="4806838" y="824730"/>
            <a:ext cx="9825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District 1</a:t>
            </a:r>
            <a:endParaRPr sz="1300">
              <a:latin typeface="Lato"/>
              <a:ea typeface="Lato"/>
              <a:cs typeface="Lato"/>
              <a:sym typeface="Lato"/>
            </a:endParaRPr>
          </a:p>
          <a:p>
            <a:pPr marL="0" lvl="0" indent="0" algn="ctr" rtl="0">
              <a:spcBef>
                <a:spcPts val="0"/>
              </a:spcBef>
              <a:spcAft>
                <a:spcPts val="0"/>
              </a:spcAft>
              <a:buNone/>
            </a:pPr>
            <a:endParaRPr sz="1900">
              <a:latin typeface="Lato"/>
              <a:ea typeface="Lato"/>
              <a:cs typeface="Lato"/>
              <a:sym typeface="Lato"/>
            </a:endParaRPr>
          </a:p>
        </p:txBody>
      </p:sp>
      <p:sp>
        <p:nvSpPr>
          <p:cNvPr id="399" name="Google Shape;399;g17b423492d1_0_1855"/>
          <p:cNvSpPr txBox="1"/>
          <p:nvPr/>
        </p:nvSpPr>
        <p:spPr>
          <a:xfrm>
            <a:off x="4075188" y="1885368"/>
            <a:ext cx="982500" cy="4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District 2</a:t>
            </a:r>
            <a:endParaRPr sz="1300">
              <a:latin typeface="Lato"/>
              <a:ea typeface="Lato"/>
              <a:cs typeface="Lato"/>
              <a:sym typeface="Lato"/>
            </a:endParaRPr>
          </a:p>
          <a:p>
            <a:pPr marL="0" lvl="0" indent="0" algn="ctr" rtl="0">
              <a:spcBef>
                <a:spcPts val="0"/>
              </a:spcBef>
              <a:spcAft>
                <a:spcPts val="0"/>
              </a:spcAft>
              <a:buNone/>
            </a:pPr>
            <a:endParaRPr sz="1100">
              <a:latin typeface="Lato"/>
              <a:ea typeface="Lato"/>
              <a:cs typeface="Lato"/>
              <a:sym typeface="Lato"/>
            </a:endParaRPr>
          </a:p>
        </p:txBody>
      </p:sp>
      <p:graphicFrame>
        <p:nvGraphicFramePr>
          <p:cNvPr id="400" name="Google Shape;400;g17b423492d1_0_1855"/>
          <p:cNvGraphicFramePr/>
          <p:nvPr>
            <p:extLst>
              <p:ext uri="{D42A27DB-BD31-4B8C-83A1-F6EECF244321}">
                <p14:modId xmlns:p14="http://schemas.microsoft.com/office/powerpoint/2010/main" val="2089150931"/>
              </p:ext>
            </p:extLst>
          </p:nvPr>
        </p:nvGraphicFramePr>
        <p:xfrm>
          <a:off x="6099550" y="593125"/>
          <a:ext cx="2458000" cy="1989535"/>
        </p:xfrm>
        <a:graphic>
          <a:graphicData uri="http://schemas.openxmlformats.org/drawingml/2006/table">
            <a:tbl>
              <a:tblPr>
                <a:noFill/>
              </a:tblPr>
              <a:tblGrid>
                <a:gridCol w="919325">
                  <a:extLst>
                    <a:ext uri="{9D8B030D-6E8A-4147-A177-3AD203B41FA5}">
                      <a16:colId xmlns:a16="http://schemas.microsoft.com/office/drawing/2014/main" val="20000"/>
                    </a:ext>
                  </a:extLst>
                </a:gridCol>
                <a:gridCol w="1538675">
                  <a:extLst>
                    <a:ext uri="{9D8B030D-6E8A-4147-A177-3AD203B41FA5}">
                      <a16:colId xmlns:a16="http://schemas.microsoft.com/office/drawing/2014/main" val="20001"/>
                    </a:ext>
                  </a:extLst>
                </a:gridCol>
              </a:tblGrid>
              <a:tr h="587575">
                <a:tc>
                  <a:txBody>
                    <a:bodyPr/>
                    <a:lstStyle/>
                    <a:p>
                      <a:pPr marL="0" lvl="0" indent="0" algn="l" rtl="0">
                        <a:spcBef>
                          <a:spcPts val="0"/>
                        </a:spcBef>
                        <a:spcAft>
                          <a:spcPts val="0"/>
                        </a:spcAft>
                        <a:buNone/>
                      </a:pPr>
                      <a:r>
                        <a:rPr lang="en" sz="1100" b="1">
                          <a:latin typeface="Lato"/>
                          <a:ea typeface="Lato"/>
                          <a:cs typeface="Lato"/>
                          <a:sym typeface="Lato"/>
                        </a:rPr>
                        <a:t>District ID</a:t>
                      </a:r>
                      <a:endParaRPr sz="11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1100" b="1" dirty="0">
                          <a:latin typeface="Lato"/>
                          <a:ea typeface="Lato"/>
                          <a:cs typeface="Lato"/>
                          <a:sym typeface="Lato"/>
                        </a:rPr>
                        <a:t>Projected population (2022)</a:t>
                      </a:r>
                      <a:endParaRPr sz="1100" b="1" dirty="0">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320550">
                <a:tc>
                  <a:txBody>
                    <a:bodyPr/>
                    <a:lstStyle/>
                    <a:p>
                      <a:pPr marL="0" lvl="0" indent="0" algn="l" rtl="0">
                        <a:spcBef>
                          <a:spcPts val="0"/>
                        </a:spcBef>
                        <a:spcAft>
                          <a:spcPts val="0"/>
                        </a:spcAft>
                        <a:buNone/>
                      </a:pPr>
                      <a:r>
                        <a:rPr lang="en" sz="1100">
                          <a:latin typeface="Lato"/>
                          <a:ea typeface="Lato"/>
                          <a:cs typeface="Lato"/>
                          <a:sym typeface="Lato"/>
                        </a:rPr>
                        <a:t>District 1</a:t>
                      </a:r>
                      <a:endParaRPr sz="11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1100">
                          <a:latin typeface="Lato"/>
                          <a:ea typeface="Lato"/>
                          <a:cs typeface="Lato"/>
                          <a:sym typeface="Lato"/>
                        </a:rPr>
                        <a:t>600</a:t>
                      </a:r>
                      <a:endParaRPr sz="1100">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100">
                          <a:latin typeface="Lato"/>
                          <a:ea typeface="Lato"/>
                          <a:cs typeface="Lato"/>
                          <a:sym typeface="Lato"/>
                        </a:rPr>
                        <a:t>District 2</a:t>
                      </a:r>
                      <a:endParaRPr sz="11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1100">
                          <a:latin typeface="Lato"/>
                          <a:ea typeface="Lato"/>
                          <a:cs typeface="Lato"/>
                          <a:sym typeface="Lato"/>
                        </a:rPr>
                        <a:t>220</a:t>
                      </a:r>
                      <a:endParaRPr sz="1100">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228850">
                <a:tc>
                  <a:txBody>
                    <a:bodyPr/>
                    <a:lstStyle/>
                    <a:p>
                      <a:pPr marL="0" lvl="0" indent="0" algn="l" rtl="0">
                        <a:spcBef>
                          <a:spcPts val="0"/>
                        </a:spcBef>
                        <a:spcAft>
                          <a:spcPts val="0"/>
                        </a:spcAft>
                        <a:buNone/>
                      </a:pPr>
                      <a:r>
                        <a:rPr lang="en" sz="1100">
                          <a:latin typeface="Lato"/>
                          <a:ea typeface="Lato"/>
                          <a:cs typeface="Lato"/>
                          <a:sym typeface="Lato"/>
                        </a:rPr>
                        <a:t>District 3</a:t>
                      </a:r>
                      <a:endParaRPr sz="11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sz="1100">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sz="1100" dirty="0">
                        <a:latin typeface="Lato"/>
                        <a:ea typeface="Lato"/>
                        <a:cs typeface="Lato"/>
                        <a:sym typeface="Lato"/>
                      </a:endParaRPr>
                    </a:p>
                  </a:txBody>
                  <a:tcPr marL="91425" marR="91425" marT="91425" marB="91425"/>
                </a:tc>
                <a:extLst>
                  <a:ext uri="{0D108BD9-81ED-4DB2-BD59-A6C34878D82A}">
                    <a16:rowId xmlns:a16="http://schemas.microsoft.com/office/drawing/2014/main" val="10004"/>
                  </a:ext>
                </a:extLst>
              </a:tr>
            </a:tbl>
          </a:graphicData>
        </a:graphic>
      </p:graphicFrame>
      <p:grpSp>
        <p:nvGrpSpPr>
          <p:cNvPr id="401" name="Google Shape;401;g17b423492d1_0_1855"/>
          <p:cNvGrpSpPr/>
          <p:nvPr/>
        </p:nvGrpSpPr>
        <p:grpSpPr>
          <a:xfrm>
            <a:off x="3957920" y="2883930"/>
            <a:ext cx="1912686" cy="2003596"/>
            <a:chOff x="3980408" y="898846"/>
            <a:chExt cx="3825371" cy="3945641"/>
          </a:xfrm>
        </p:grpSpPr>
        <p:grpSp>
          <p:nvGrpSpPr>
            <p:cNvPr id="402" name="Google Shape;402;g17b423492d1_0_1855"/>
            <p:cNvGrpSpPr/>
            <p:nvPr/>
          </p:nvGrpSpPr>
          <p:grpSpPr>
            <a:xfrm>
              <a:off x="3984927" y="1688137"/>
              <a:ext cx="3053088" cy="3156050"/>
              <a:chOff x="5629052" y="1646837"/>
              <a:chExt cx="3053088" cy="3156050"/>
            </a:xfrm>
          </p:grpSpPr>
          <p:grpSp>
            <p:nvGrpSpPr>
              <p:cNvPr id="403" name="Google Shape;403;g17b423492d1_0_1855"/>
              <p:cNvGrpSpPr/>
              <p:nvPr/>
            </p:nvGrpSpPr>
            <p:grpSpPr>
              <a:xfrm>
                <a:off x="5629052" y="3224862"/>
                <a:ext cx="3053088" cy="1578025"/>
                <a:chOff x="5743400" y="1910750"/>
                <a:chExt cx="2175804" cy="1088068"/>
              </a:xfrm>
            </p:grpSpPr>
            <p:sp>
              <p:nvSpPr>
                <p:cNvPr id="404" name="Google Shape;404;g17b423492d1_0_1855"/>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405" name="Google Shape;405;g17b423492d1_0_1855"/>
                <p:cNvSpPr/>
                <p:nvPr/>
              </p:nvSpPr>
              <p:spPr>
                <a:xfrm>
                  <a:off x="6287268" y="1910750"/>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406" name="Google Shape;406;g17b423492d1_0_1855"/>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407" name="Google Shape;407;g17b423492d1_0_1855"/>
                <p:cNvSpPr/>
                <p:nvPr/>
              </p:nvSpPr>
              <p:spPr>
                <a:xfrm>
                  <a:off x="6287268" y="2454618"/>
                  <a:ext cx="544200" cy="544200"/>
                </a:xfrm>
                <a:prstGeom prst="rect">
                  <a:avLst/>
                </a:prstGeom>
                <a:solidFill>
                  <a:srgbClr val="122B5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150</a:t>
                  </a:r>
                  <a:endParaRPr sz="900"/>
                </a:p>
              </p:txBody>
            </p:sp>
            <p:sp>
              <p:nvSpPr>
                <p:cNvPr id="408" name="Google Shape;408;g17b423492d1_0_1855"/>
                <p:cNvSpPr/>
                <p:nvPr/>
              </p:nvSpPr>
              <p:spPr>
                <a:xfrm>
                  <a:off x="6831136" y="1910750"/>
                  <a:ext cx="544200" cy="5442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409" name="Google Shape;409;g17b423492d1_0_1855"/>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410" name="Google Shape;410;g17b423492d1_0_1855"/>
                <p:cNvSpPr/>
                <p:nvPr/>
              </p:nvSpPr>
              <p:spPr>
                <a:xfrm>
                  <a:off x="7375004"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411" name="Google Shape;411;g17b423492d1_0_1855"/>
                <p:cNvSpPr/>
                <p:nvPr/>
              </p:nvSpPr>
              <p:spPr>
                <a:xfrm>
                  <a:off x="7375004" y="2454618"/>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grpSp>
            <p:nvGrpSpPr>
              <p:cNvPr id="412" name="Google Shape;412;g17b423492d1_0_1855"/>
              <p:cNvGrpSpPr/>
              <p:nvPr/>
            </p:nvGrpSpPr>
            <p:grpSpPr>
              <a:xfrm>
                <a:off x="5629052" y="1646837"/>
                <a:ext cx="3053088" cy="1578025"/>
                <a:chOff x="5743400" y="1910750"/>
                <a:chExt cx="2175804" cy="1088068"/>
              </a:xfrm>
            </p:grpSpPr>
            <p:sp>
              <p:nvSpPr>
                <p:cNvPr id="413" name="Google Shape;413;g17b423492d1_0_1855"/>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414" name="Google Shape;414;g17b423492d1_0_1855"/>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415" name="Google Shape;415;g17b423492d1_0_1855"/>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416" name="Google Shape;416;g17b423492d1_0_1855"/>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417" name="Google Shape;417;g17b423492d1_0_1855"/>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418" name="Google Shape;418;g17b423492d1_0_1855"/>
                <p:cNvSpPr/>
                <p:nvPr/>
              </p:nvSpPr>
              <p:spPr>
                <a:xfrm>
                  <a:off x="6831136" y="2454618"/>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419" name="Google Shape;419;g17b423492d1_0_1855"/>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420" name="Google Shape;420;g17b423492d1_0_1855"/>
                <p:cNvSpPr/>
                <p:nvPr/>
              </p:nvSpPr>
              <p:spPr>
                <a:xfrm>
                  <a:off x="7375004"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grpSp>
        <p:grpSp>
          <p:nvGrpSpPr>
            <p:cNvPr id="421" name="Google Shape;421;g17b423492d1_0_1855"/>
            <p:cNvGrpSpPr/>
            <p:nvPr/>
          </p:nvGrpSpPr>
          <p:grpSpPr>
            <a:xfrm>
              <a:off x="3980408" y="898862"/>
              <a:ext cx="2289933" cy="789253"/>
              <a:chOff x="6287268" y="1910750"/>
              <a:chExt cx="1631936" cy="544200"/>
            </a:xfrm>
          </p:grpSpPr>
          <p:sp>
            <p:nvSpPr>
              <p:cNvPr id="422" name="Google Shape;422;g17b423492d1_0_1855"/>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423" name="Google Shape;423;g17b423492d1_0_1855"/>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424" name="Google Shape;424;g17b423492d1_0_1855"/>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grpSp>
        <p:sp>
          <p:nvSpPr>
            <p:cNvPr id="425" name="Google Shape;425;g17b423492d1_0_1855"/>
            <p:cNvSpPr/>
            <p:nvPr/>
          </p:nvSpPr>
          <p:spPr>
            <a:xfrm>
              <a:off x="7038027" y="4055187"/>
              <a:ext cx="763500" cy="7893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nvGrpSpPr>
            <p:cNvPr id="426" name="Google Shape;426;g17b423492d1_0_1855"/>
            <p:cNvGrpSpPr/>
            <p:nvPr/>
          </p:nvGrpSpPr>
          <p:grpSpPr>
            <a:xfrm>
              <a:off x="7042158" y="1688137"/>
              <a:ext cx="763621" cy="1578025"/>
              <a:chOff x="6287268" y="1910750"/>
              <a:chExt cx="544200" cy="1088068"/>
            </a:xfrm>
          </p:grpSpPr>
          <p:sp>
            <p:nvSpPr>
              <p:cNvPr id="427" name="Google Shape;427;g17b423492d1_0_1855"/>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428" name="Google Shape;428;g17b423492d1_0_1855"/>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sp>
          <p:nvSpPr>
            <p:cNvPr id="429" name="Google Shape;429;g17b423492d1_0_1855"/>
            <p:cNvSpPr/>
            <p:nvPr/>
          </p:nvSpPr>
          <p:spPr>
            <a:xfrm>
              <a:off x="7042138" y="3266162"/>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430" name="Google Shape;430;g17b423492d1_0_1855"/>
            <p:cNvSpPr/>
            <p:nvPr/>
          </p:nvSpPr>
          <p:spPr>
            <a:xfrm>
              <a:off x="6270338" y="898850"/>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431" name="Google Shape;431;g17b423492d1_0_1855"/>
            <p:cNvSpPr/>
            <p:nvPr/>
          </p:nvSpPr>
          <p:spPr>
            <a:xfrm>
              <a:off x="7042220" y="898846"/>
              <a:ext cx="763500" cy="7893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grpSp>
        <p:nvGrpSpPr>
          <p:cNvPr id="444" name="Google Shape;444;g17b423492d1_0_1909"/>
          <p:cNvGrpSpPr/>
          <p:nvPr/>
        </p:nvGrpSpPr>
        <p:grpSpPr>
          <a:xfrm>
            <a:off x="403525" y="975728"/>
            <a:ext cx="3813652" cy="3944622"/>
            <a:chOff x="3984925" y="899528"/>
            <a:chExt cx="3813652" cy="3944622"/>
          </a:xfrm>
        </p:grpSpPr>
        <p:sp>
          <p:nvSpPr>
            <p:cNvPr id="445" name="Google Shape;445;g17b423492d1_0_1909"/>
            <p:cNvSpPr/>
            <p:nvPr/>
          </p:nvSpPr>
          <p:spPr>
            <a:xfrm>
              <a:off x="3984925" y="1688150"/>
              <a:ext cx="3813600" cy="3156000"/>
            </a:xfrm>
            <a:prstGeom prst="corner">
              <a:avLst>
                <a:gd name="adj1" fmla="val 49651"/>
                <a:gd name="adj2" fmla="val 48326"/>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g17b423492d1_0_1909"/>
            <p:cNvSpPr/>
            <p:nvPr/>
          </p:nvSpPr>
          <p:spPr>
            <a:xfrm rot="-10799730">
              <a:off x="3984977" y="899678"/>
              <a:ext cx="3813600" cy="2366400"/>
            </a:xfrm>
            <a:prstGeom prst="corner">
              <a:avLst>
                <a:gd name="adj1" fmla="val 32862"/>
                <a:gd name="adj2" fmla="val 96707"/>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g17b423492d1_0_1909"/>
          <p:cNvSpPr txBox="1"/>
          <p:nvPr/>
        </p:nvSpPr>
        <p:spPr>
          <a:xfrm>
            <a:off x="2095500" y="1437050"/>
            <a:ext cx="19683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latin typeface="Lato"/>
                <a:ea typeface="Lato"/>
                <a:cs typeface="Lato"/>
                <a:sym typeface="Lato"/>
              </a:rPr>
              <a:t>District 1</a:t>
            </a:r>
            <a:endParaRPr sz="2200">
              <a:latin typeface="Lato"/>
              <a:ea typeface="Lato"/>
              <a:cs typeface="Lato"/>
              <a:sym typeface="Lato"/>
            </a:endParaRPr>
          </a:p>
          <a:p>
            <a:pPr marL="0" lvl="0" indent="0" algn="ctr" rtl="0">
              <a:spcBef>
                <a:spcPts val="0"/>
              </a:spcBef>
              <a:spcAft>
                <a:spcPts val="0"/>
              </a:spcAft>
              <a:buNone/>
            </a:pPr>
            <a:endParaRPr sz="2800">
              <a:latin typeface="Lato"/>
              <a:ea typeface="Lato"/>
              <a:cs typeface="Lato"/>
              <a:sym typeface="Lato"/>
            </a:endParaRPr>
          </a:p>
        </p:txBody>
      </p:sp>
      <p:sp>
        <p:nvSpPr>
          <p:cNvPr id="448" name="Google Shape;448;g17b423492d1_0_1909"/>
          <p:cNvSpPr txBox="1"/>
          <p:nvPr/>
        </p:nvSpPr>
        <p:spPr>
          <a:xfrm>
            <a:off x="632200" y="3550900"/>
            <a:ext cx="1968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latin typeface="Lato"/>
                <a:ea typeface="Lato"/>
                <a:cs typeface="Lato"/>
                <a:sym typeface="Lato"/>
              </a:rPr>
              <a:t>District 2</a:t>
            </a:r>
            <a:endParaRPr sz="2200">
              <a:latin typeface="Lato"/>
              <a:ea typeface="Lato"/>
              <a:cs typeface="Lato"/>
              <a:sym typeface="Lato"/>
            </a:endParaRPr>
          </a:p>
          <a:p>
            <a:pPr marL="0" lvl="0" indent="0" algn="ctr" rtl="0">
              <a:spcBef>
                <a:spcPts val="0"/>
              </a:spcBef>
              <a:spcAft>
                <a:spcPts val="0"/>
              </a:spcAft>
              <a:buNone/>
            </a:pPr>
            <a:endParaRPr sz="2000">
              <a:latin typeface="Lato"/>
              <a:ea typeface="Lato"/>
              <a:cs typeface="Lato"/>
              <a:sym typeface="Lato"/>
            </a:endParaRPr>
          </a:p>
        </p:txBody>
      </p:sp>
      <p:sp>
        <p:nvSpPr>
          <p:cNvPr id="449" name="Google Shape;449;g17b423492d1_0_1909"/>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1</a:t>
            </a:r>
            <a:endParaRPr sz="2000">
              <a:solidFill>
                <a:schemeClr val="dk2"/>
              </a:solidFill>
              <a:latin typeface="Lato"/>
              <a:ea typeface="Lato"/>
              <a:cs typeface="Lato"/>
              <a:sym typeface="Lato"/>
            </a:endParaRPr>
          </a:p>
        </p:txBody>
      </p:sp>
      <p:sp>
        <p:nvSpPr>
          <p:cNvPr id="450" name="Google Shape;450;g17b423492d1_0_1909"/>
          <p:cNvSpPr txBox="1">
            <a:spLocks noGrp="1"/>
          </p:cNvSpPr>
          <p:nvPr>
            <p:ph type="body" idx="1"/>
          </p:nvPr>
        </p:nvSpPr>
        <p:spPr>
          <a:xfrm>
            <a:off x="290325" y="394850"/>
            <a:ext cx="32700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r>
              <a:rPr lang="en" sz="1100">
                <a:latin typeface="Lato"/>
                <a:ea typeface="Lato"/>
                <a:cs typeface="Lato"/>
                <a:sym typeface="Lato"/>
              </a:rPr>
              <a:t>District boundaries (vector)</a:t>
            </a:r>
            <a:endParaRPr sz="900">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456" name="Google Shape;456;g17b423492d1_0_1920"/>
          <p:cNvGrpSpPr/>
          <p:nvPr/>
        </p:nvGrpSpPr>
        <p:grpSpPr>
          <a:xfrm>
            <a:off x="4894808" y="975046"/>
            <a:ext cx="3825371" cy="3945641"/>
            <a:chOff x="3980408" y="898846"/>
            <a:chExt cx="3825371" cy="3945641"/>
          </a:xfrm>
        </p:grpSpPr>
        <p:grpSp>
          <p:nvGrpSpPr>
            <p:cNvPr id="457" name="Google Shape;457;g17b423492d1_0_1920"/>
            <p:cNvGrpSpPr/>
            <p:nvPr/>
          </p:nvGrpSpPr>
          <p:grpSpPr>
            <a:xfrm>
              <a:off x="3984927" y="1688137"/>
              <a:ext cx="3053088" cy="3156050"/>
              <a:chOff x="5629052" y="1646837"/>
              <a:chExt cx="3053088" cy="3156050"/>
            </a:xfrm>
          </p:grpSpPr>
          <p:grpSp>
            <p:nvGrpSpPr>
              <p:cNvPr id="458" name="Google Shape;458;g17b423492d1_0_1920"/>
              <p:cNvGrpSpPr/>
              <p:nvPr/>
            </p:nvGrpSpPr>
            <p:grpSpPr>
              <a:xfrm>
                <a:off x="5629052" y="3224862"/>
                <a:ext cx="3053088" cy="1578025"/>
                <a:chOff x="5743400" y="1910750"/>
                <a:chExt cx="2175804" cy="1088068"/>
              </a:xfrm>
            </p:grpSpPr>
            <p:sp>
              <p:nvSpPr>
                <p:cNvPr id="459" name="Google Shape;459;g17b423492d1_0_1920"/>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60" name="Google Shape;460;g17b423492d1_0_1920"/>
                <p:cNvSpPr/>
                <p:nvPr/>
              </p:nvSpPr>
              <p:spPr>
                <a:xfrm>
                  <a:off x="6287268" y="1910750"/>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461" name="Google Shape;461;g17b423492d1_0_1920"/>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462" name="Google Shape;462;g17b423492d1_0_1920"/>
                <p:cNvSpPr/>
                <p:nvPr/>
              </p:nvSpPr>
              <p:spPr>
                <a:xfrm>
                  <a:off x="6287268" y="2454618"/>
                  <a:ext cx="544200" cy="544200"/>
                </a:xfrm>
                <a:prstGeom prst="rect">
                  <a:avLst/>
                </a:prstGeom>
                <a:solidFill>
                  <a:srgbClr val="122B5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150</a:t>
                  </a:r>
                  <a:endParaRPr/>
                </a:p>
              </p:txBody>
            </p:sp>
            <p:sp>
              <p:nvSpPr>
                <p:cNvPr id="463" name="Google Shape;463;g17b423492d1_0_1920"/>
                <p:cNvSpPr/>
                <p:nvPr/>
              </p:nvSpPr>
              <p:spPr>
                <a:xfrm>
                  <a:off x="6831136" y="1910750"/>
                  <a:ext cx="544200" cy="5442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464" name="Google Shape;464;g17b423492d1_0_1920"/>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465" name="Google Shape;465;g17b423492d1_0_1920"/>
                <p:cNvSpPr/>
                <p:nvPr/>
              </p:nvSpPr>
              <p:spPr>
                <a:xfrm>
                  <a:off x="7375004"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66" name="Google Shape;466;g17b423492d1_0_1920"/>
                <p:cNvSpPr/>
                <p:nvPr/>
              </p:nvSpPr>
              <p:spPr>
                <a:xfrm>
                  <a:off x="7375004" y="2454618"/>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grpSp>
          <p:grpSp>
            <p:nvGrpSpPr>
              <p:cNvPr id="467" name="Google Shape;467;g17b423492d1_0_1920"/>
              <p:cNvGrpSpPr/>
              <p:nvPr/>
            </p:nvGrpSpPr>
            <p:grpSpPr>
              <a:xfrm>
                <a:off x="5629052" y="1646837"/>
                <a:ext cx="3053088" cy="1578025"/>
                <a:chOff x="5743400" y="1910750"/>
                <a:chExt cx="2175804" cy="1088068"/>
              </a:xfrm>
            </p:grpSpPr>
            <p:sp>
              <p:nvSpPr>
                <p:cNvPr id="468" name="Google Shape;468;g17b423492d1_0_1920"/>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69" name="Google Shape;469;g17b423492d1_0_1920"/>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470" name="Google Shape;470;g17b423492d1_0_1920"/>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471" name="Google Shape;471;g17b423492d1_0_1920"/>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472" name="Google Shape;472;g17b423492d1_0_1920"/>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100</a:t>
                  </a:r>
                  <a:endParaRPr/>
                </a:p>
              </p:txBody>
            </p:sp>
            <p:sp>
              <p:nvSpPr>
                <p:cNvPr id="473" name="Google Shape;473;g17b423492d1_0_1920"/>
                <p:cNvSpPr/>
                <p:nvPr/>
              </p:nvSpPr>
              <p:spPr>
                <a:xfrm>
                  <a:off x="6831136" y="2454618"/>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474" name="Google Shape;474;g17b423492d1_0_1920"/>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475" name="Google Shape;475;g17b423492d1_0_1920"/>
                <p:cNvSpPr/>
                <p:nvPr/>
              </p:nvSpPr>
              <p:spPr>
                <a:xfrm>
                  <a:off x="7375004"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grpSp>
        </p:grpSp>
        <p:grpSp>
          <p:nvGrpSpPr>
            <p:cNvPr id="476" name="Google Shape;476;g17b423492d1_0_1920"/>
            <p:cNvGrpSpPr/>
            <p:nvPr/>
          </p:nvGrpSpPr>
          <p:grpSpPr>
            <a:xfrm>
              <a:off x="3980408" y="898862"/>
              <a:ext cx="2289933" cy="789253"/>
              <a:chOff x="6287268" y="1910750"/>
              <a:chExt cx="1631936" cy="544200"/>
            </a:xfrm>
          </p:grpSpPr>
          <p:sp>
            <p:nvSpPr>
              <p:cNvPr id="477" name="Google Shape;477;g17b423492d1_0_1920"/>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478" name="Google Shape;478;g17b423492d1_0_1920"/>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100</a:t>
                </a:r>
                <a:endParaRPr/>
              </a:p>
            </p:txBody>
          </p:sp>
          <p:sp>
            <p:nvSpPr>
              <p:cNvPr id="479" name="Google Shape;479;g17b423492d1_0_1920"/>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grpSp>
        <p:sp>
          <p:nvSpPr>
            <p:cNvPr id="480" name="Google Shape;480;g17b423492d1_0_1920"/>
            <p:cNvSpPr/>
            <p:nvPr/>
          </p:nvSpPr>
          <p:spPr>
            <a:xfrm>
              <a:off x="7038027" y="4055187"/>
              <a:ext cx="763500" cy="7893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grpSp>
          <p:nvGrpSpPr>
            <p:cNvPr id="481" name="Google Shape;481;g17b423492d1_0_1920"/>
            <p:cNvGrpSpPr/>
            <p:nvPr/>
          </p:nvGrpSpPr>
          <p:grpSpPr>
            <a:xfrm>
              <a:off x="7042158" y="1688137"/>
              <a:ext cx="763621" cy="1578025"/>
              <a:chOff x="6287268" y="1910750"/>
              <a:chExt cx="544200" cy="1088068"/>
            </a:xfrm>
          </p:grpSpPr>
          <p:sp>
            <p:nvSpPr>
              <p:cNvPr id="482" name="Google Shape;482;g17b423492d1_0_1920"/>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483" name="Google Shape;483;g17b423492d1_0_1920"/>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grpSp>
        <p:sp>
          <p:nvSpPr>
            <p:cNvPr id="484" name="Google Shape;484;g17b423492d1_0_1920"/>
            <p:cNvSpPr/>
            <p:nvPr/>
          </p:nvSpPr>
          <p:spPr>
            <a:xfrm>
              <a:off x="7042138" y="3266162"/>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485" name="Google Shape;485;g17b423492d1_0_1920"/>
            <p:cNvSpPr/>
            <p:nvPr/>
          </p:nvSpPr>
          <p:spPr>
            <a:xfrm>
              <a:off x="6270338" y="898850"/>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486" name="Google Shape;486;g17b423492d1_0_1920"/>
            <p:cNvSpPr/>
            <p:nvPr/>
          </p:nvSpPr>
          <p:spPr>
            <a:xfrm>
              <a:off x="7042220" y="898846"/>
              <a:ext cx="763500" cy="7893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grpSp>
      <p:grpSp>
        <p:nvGrpSpPr>
          <p:cNvPr id="487" name="Google Shape;487;g17b423492d1_0_1920"/>
          <p:cNvGrpSpPr/>
          <p:nvPr/>
        </p:nvGrpSpPr>
        <p:grpSpPr>
          <a:xfrm>
            <a:off x="403525" y="975728"/>
            <a:ext cx="3813652" cy="3944622"/>
            <a:chOff x="3984925" y="899528"/>
            <a:chExt cx="3813652" cy="3944622"/>
          </a:xfrm>
        </p:grpSpPr>
        <p:sp>
          <p:nvSpPr>
            <p:cNvPr id="488" name="Google Shape;488;g17b423492d1_0_1920"/>
            <p:cNvSpPr/>
            <p:nvPr/>
          </p:nvSpPr>
          <p:spPr>
            <a:xfrm>
              <a:off x="3984925" y="1688150"/>
              <a:ext cx="3813600" cy="3156000"/>
            </a:xfrm>
            <a:prstGeom prst="corner">
              <a:avLst>
                <a:gd name="adj1" fmla="val 49651"/>
                <a:gd name="adj2" fmla="val 48326"/>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g17b423492d1_0_1920"/>
            <p:cNvSpPr/>
            <p:nvPr/>
          </p:nvSpPr>
          <p:spPr>
            <a:xfrm rot="-10799730">
              <a:off x="3984977" y="899678"/>
              <a:ext cx="3813600" cy="2366400"/>
            </a:xfrm>
            <a:prstGeom prst="corner">
              <a:avLst>
                <a:gd name="adj1" fmla="val 32862"/>
                <a:gd name="adj2" fmla="val 96707"/>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g17b423492d1_0_1920"/>
          <p:cNvSpPr txBox="1"/>
          <p:nvPr/>
        </p:nvSpPr>
        <p:spPr>
          <a:xfrm>
            <a:off x="2095500" y="1437050"/>
            <a:ext cx="19683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latin typeface="Lato"/>
                <a:ea typeface="Lato"/>
                <a:cs typeface="Lato"/>
                <a:sym typeface="Lato"/>
              </a:rPr>
              <a:t>District 1</a:t>
            </a:r>
            <a:endParaRPr sz="2200">
              <a:latin typeface="Lato"/>
              <a:ea typeface="Lato"/>
              <a:cs typeface="Lato"/>
              <a:sym typeface="Lato"/>
            </a:endParaRPr>
          </a:p>
          <a:p>
            <a:pPr marL="0" lvl="0" indent="0" algn="ctr" rtl="0">
              <a:spcBef>
                <a:spcPts val="0"/>
              </a:spcBef>
              <a:spcAft>
                <a:spcPts val="0"/>
              </a:spcAft>
              <a:buNone/>
            </a:pPr>
            <a:endParaRPr sz="2800">
              <a:latin typeface="Lato"/>
              <a:ea typeface="Lato"/>
              <a:cs typeface="Lato"/>
              <a:sym typeface="Lato"/>
            </a:endParaRPr>
          </a:p>
        </p:txBody>
      </p:sp>
      <p:sp>
        <p:nvSpPr>
          <p:cNvPr id="491" name="Google Shape;491;g17b423492d1_0_1920"/>
          <p:cNvSpPr txBox="1"/>
          <p:nvPr/>
        </p:nvSpPr>
        <p:spPr>
          <a:xfrm>
            <a:off x="632200" y="3550900"/>
            <a:ext cx="1968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latin typeface="Lato"/>
                <a:ea typeface="Lato"/>
                <a:cs typeface="Lato"/>
                <a:sym typeface="Lato"/>
              </a:rPr>
              <a:t>District 2</a:t>
            </a:r>
            <a:endParaRPr sz="2200">
              <a:latin typeface="Lato"/>
              <a:ea typeface="Lato"/>
              <a:cs typeface="Lato"/>
              <a:sym typeface="Lato"/>
            </a:endParaRPr>
          </a:p>
          <a:p>
            <a:pPr marL="0" lvl="0" indent="0" algn="ctr" rtl="0">
              <a:spcBef>
                <a:spcPts val="0"/>
              </a:spcBef>
              <a:spcAft>
                <a:spcPts val="0"/>
              </a:spcAft>
              <a:buNone/>
            </a:pPr>
            <a:endParaRPr sz="2000">
              <a:latin typeface="Lato"/>
              <a:ea typeface="Lato"/>
              <a:cs typeface="Lato"/>
              <a:sym typeface="Lato"/>
            </a:endParaRPr>
          </a:p>
        </p:txBody>
      </p:sp>
      <p:sp>
        <p:nvSpPr>
          <p:cNvPr id="492" name="Google Shape;492;g17b423492d1_0_1920"/>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1</a:t>
            </a:r>
            <a:endParaRPr sz="2000">
              <a:solidFill>
                <a:schemeClr val="dk2"/>
              </a:solidFill>
              <a:latin typeface="Lato"/>
              <a:ea typeface="Lato"/>
              <a:cs typeface="Lato"/>
              <a:sym typeface="Lato"/>
            </a:endParaRPr>
          </a:p>
        </p:txBody>
      </p:sp>
      <p:sp>
        <p:nvSpPr>
          <p:cNvPr id="493" name="Google Shape;493;g17b423492d1_0_1920"/>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1</a:t>
            </a:r>
            <a:endParaRPr sz="2000">
              <a:solidFill>
                <a:schemeClr val="dk2"/>
              </a:solidFill>
              <a:latin typeface="Lato"/>
              <a:ea typeface="Lato"/>
              <a:cs typeface="Lato"/>
              <a:sym typeface="Lato"/>
            </a:endParaRPr>
          </a:p>
        </p:txBody>
      </p:sp>
      <p:sp>
        <p:nvSpPr>
          <p:cNvPr id="494" name="Google Shape;494;g17b423492d1_0_1920"/>
          <p:cNvSpPr txBox="1">
            <a:spLocks noGrp="1"/>
          </p:cNvSpPr>
          <p:nvPr>
            <p:ph type="body" idx="1"/>
          </p:nvPr>
        </p:nvSpPr>
        <p:spPr>
          <a:xfrm>
            <a:off x="290325" y="394850"/>
            <a:ext cx="32700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r>
              <a:rPr lang="en" sz="1100">
                <a:latin typeface="Lato"/>
                <a:ea typeface="Lato"/>
                <a:cs typeface="Lato"/>
                <a:sym typeface="Lato"/>
              </a:rPr>
              <a:t>District boundaries (vector)</a:t>
            </a:r>
            <a:endParaRPr sz="900">
              <a:latin typeface="Lato"/>
              <a:ea typeface="Lato"/>
              <a:cs typeface="Lato"/>
              <a:sym typeface="Lato"/>
            </a:endParaRPr>
          </a:p>
        </p:txBody>
      </p:sp>
      <p:sp>
        <p:nvSpPr>
          <p:cNvPr id="495" name="Google Shape;495;g17b423492d1_0_1920"/>
          <p:cNvSpPr txBox="1">
            <a:spLocks noGrp="1"/>
          </p:cNvSpPr>
          <p:nvPr>
            <p:ph type="body" idx="1"/>
          </p:nvPr>
        </p:nvSpPr>
        <p:spPr>
          <a:xfrm>
            <a:off x="4862325" y="394850"/>
            <a:ext cx="32700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latin typeface="Lato"/>
              <a:ea typeface="Lato"/>
              <a:cs typeface="Lato"/>
              <a:sym typeface="Lato"/>
            </a:endParaRPr>
          </a:p>
          <a:p>
            <a:pPr marL="0" lvl="0" indent="0" algn="l" rtl="0">
              <a:spcBef>
                <a:spcPts val="0"/>
              </a:spcBef>
              <a:spcAft>
                <a:spcPts val="0"/>
              </a:spcAft>
              <a:buNone/>
            </a:pPr>
            <a:r>
              <a:rPr lang="en" sz="1100" dirty="0">
                <a:latin typeface="Lato"/>
                <a:ea typeface="Lato"/>
                <a:cs typeface="Lato"/>
                <a:sym typeface="Lato"/>
              </a:rPr>
              <a:t>Covariate layer</a:t>
            </a:r>
            <a:endParaRPr sz="900" dirty="0">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grpSp>
        <p:nvGrpSpPr>
          <p:cNvPr id="500" name="Google Shape;500;g17b423492d1_0_1964"/>
          <p:cNvGrpSpPr/>
          <p:nvPr/>
        </p:nvGrpSpPr>
        <p:grpSpPr>
          <a:xfrm>
            <a:off x="2458000" y="530294"/>
            <a:ext cx="1906826" cy="1978623"/>
            <a:chOff x="3984925" y="899528"/>
            <a:chExt cx="3813652" cy="3944622"/>
          </a:xfrm>
        </p:grpSpPr>
        <p:sp>
          <p:nvSpPr>
            <p:cNvPr id="501" name="Google Shape;501;g17b423492d1_0_1964"/>
            <p:cNvSpPr/>
            <p:nvPr/>
          </p:nvSpPr>
          <p:spPr>
            <a:xfrm>
              <a:off x="3984925" y="1688150"/>
              <a:ext cx="3813600" cy="3156000"/>
            </a:xfrm>
            <a:prstGeom prst="corner">
              <a:avLst>
                <a:gd name="adj1" fmla="val 49651"/>
                <a:gd name="adj2" fmla="val 48326"/>
              </a:avLst>
            </a:prstGeom>
            <a:noFill/>
            <a:ln w="381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7b423492d1_0_1964"/>
            <p:cNvSpPr/>
            <p:nvPr/>
          </p:nvSpPr>
          <p:spPr>
            <a:xfrm rot="-10799730">
              <a:off x="3984977" y="899678"/>
              <a:ext cx="3813600" cy="2366400"/>
            </a:xfrm>
            <a:prstGeom prst="corner">
              <a:avLst>
                <a:gd name="adj1" fmla="val 32862"/>
                <a:gd name="adj2" fmla="val 96707"/>
              </a:avLst>
            </a:prstGeom>
            <a:noFill/>
            <a:ln w="381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g17b423492d1_0_1964"/>
          <p:cNvSpPr txBox="1"/>
          <p:nvPr/>
        </p:nvSpPr>
        <p:spPr>
          <a:xfrm>
            <a:off x="3303988" y="761905"/>
            <a:ext cx="9825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District 1</a:t>
            </a:r>
            <a:endParaRPr sz="1300">
              <a:latin typeface="Lato"/>
              <a:ea typeface="Lato"/>
              <a:cs typeface="Lato"/>
              <a:sym typeface="Lato"/>
            </a:endParaRPr>
          </a:p>
          <a:p>
            <a:pPr marL="0" lvl="0" indent="0" algn="ctr" rtl="0">
              <a:spcBef>
                <a:spcPts val="0"/>
              </a:spcBef>
              <a:spcAft>
                <a:spcPts val="0"/>
              </a:spcAft>
              <a:buNone/>
            </a:pPr>
            <a:endParaRPr sz="1900">
              <a:latin typeface="Lato"/>
              <a:ea typeface="Lato"/>
              <a:cs typeface="Lato"/>
              <a:sym typeface="Lato"/>
            </a:endParaRPr>
          </a:p>
        </p:txBody>
      </p:sp>
      <p:sp>
        <p:nvSpPr>
          <p:cNvPr id="504" name="Google Shape;504;g17b423492d1_0_1964"/>
          <p:cNvSpPr txBox="1"/>
          <p:nvPr/>
        </p:nvSpPr>
        <p:spPr>
          <a:xfrm>
            <a:off x="2572338" y="1822543"/>
            <a:ext cx="982500" cy="4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District 2</a:t>
            </a:r>
            <a:endParaRPr sz="1300">
              <a:latin typeface="Lato"/>
              <a:ea typeface="Lato"/>
              <a:cs typeface="Lato"/>
              <a:sym typeface="Lato"/>
            </a:endParaRPr>
          </a:p>
          <a:p>
            <a:pPr marL="0" lvl="0" indent="0" algn="ctr" rtl="0">
              <a:spcBef>
                <a:spcPts val="0"/>
              </a:spcBef>
              <a:spcAft>
                <a:spcPts val="0"/>
              </a:spcAft>
              <a:buNone/>
            </a:pPr>
            <a:endParaRPr sz="1100">
              <a:latin typeface="Lato"/>
              <a:ea typeface="Lato"/>
              <a:cs typeface="Lato"/>
              <a:sym typeface="Lato"/>
            </a:endParaRPr>
          </a:p>
        </p:txBody>
      </p:sp>
      <p:grpSp>
        <p:nvGrpSpPr>
          <p:cNvPr id="506" name="Google Shape;506;g17b423492d1_0_1964"/>
          <p:cNvGrpSpPr/>
          <p:nvPr/>
        </p:nvGrpSpPr>
        <p:grpSpPr>
          <a:xfrm>
            <a:off x="397670" y="517805"/>
            <a:ext cx="1912686" cy="2003596"/>
            <a:chOff x="3980408" y="898846"/>
            <a:chExt cx="3825371" cy="3945641"/>
          </a:xfrm>
        </p:grpSpPr>
        <p:grpSp>
          <p:nvGrpSpPr>
            <p:cNvPr id="507" name="Google Shape;507;g17b423492d1_0_1964"/>
            <p:cNvGrpSpPr/>
            <p:nvPr/>
          </p:nvGrpSpPr>
          <p:grpSpPr>
            <a:xfrm>
              <a:off x="3984927" y="1688137"/>
              <a:ext cx="3053088" cy="3156050"/>
              <a:chOff x="5629052" y="1646837"/>
              <a:chExt cx="3053088" cy="3156050"/>
            </a:xfrm>
          </p:grpSpPr>
          <p:grpSp>
            <p:nvGrpSpPr>
              <p:cNvPr id="508" name="Google Shape;508;g17b423492d1_0_1964"/>
              <p:cNvGrpSpPr/>
              <p:nvPr/>
            </p:nvGrpSpPr>
            <p:grpSpPr>
              <a:xfrm>
                <a:off x="5629052" y="3224862"/>
                <a:ext cx="3053088" cy="1578025"/>
                <a:chOff x="5743400" y="1910750"/>
                <a:chExt cx="2175804" cy="1088068"/>
              </a:xfrm>
            </p:grpSpPr>
            <p:sp>
              <p:nvSpPr>
                <p:cNvPr id="509" name="Google Shape;509;g17b423492d1_0_1964"/>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510" name="Google Shape;510;g17b423492d1_0_1964"/>
                <p:cNvSpPr/>
                <p:nvPr/>
              </p:nvSpPr>
              <p:spPr>
                <a:xfrm>
                  <a:off x="6287268" y="1910750"/>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511" name="Google Shape;511;g17b423492d1_0_1964"/>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512" name="Google Shape;512;g17b423492d1_0_1964"/>
                <p:cNvSpPr/>
                <p:nvPr/>
              </p:nvSpPr>
              <p:spPr>
                <a:xfrm>
                  <a:off x="6287268" y="2454618"/>
                  <a:ext cx="544200" cy="544200"/>
                </a:xfrm>
                <a:prstGeom prst="rect">
                  <a:avLst/>
                </a:prstGeom>
                <a:solidFill>
                  <a:srgbClr val="122B5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150</a:t>
                  </a:r>
                  <a:endParaRPr sz="900"/>
                </a:p>
              </p:txBody>
            </p:sp>
            <p:sp>
              <p:nvSpPr>
                <p:cNvPr id="513" name="Google Shape;513;g17b423492d1_0_1964"/>
                <p:cNvSpPr/>
                <p:nvPr/>
              </p:nvSpPr>
              <p:spPr>
                <a:xfrm>
                  <a:off x="6831136" y="1910750"/>
                  <a:ext cx="544200" cy="5442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514" name="Google Shape;514;g17b423492d1_0_1964"/>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515" name="Google Shape;515;g17b423492d1_0_1964"/>
                <p:cNvSpPr/>
                <p:nvPr/>
              </p:nvSpPr>
              <p:spPr>
                <a:xfrm>
                  <a:off x="7375004"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516" name="Google Shape;516;g17b423492d1_0_1964"/>
                <p:cNvSpPr/>
                <p:nvPr/>
              </p:nvSpPr>
              <p:spPr>
                <a:xfrm>
                  <a:off x="7375004" y="2454618"/>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grpSp>
            <p:nvGrpSpPr>
              <p:cNvPr id="517" name="Google Shape;517;g17b423492d1_0_1964"/>
              <p:cNvGrpSpPr/>
              <p:nvPr/>
            </p:nvGrpSpPr>
            <p:grpSpPr>
              <a:xfrm>
                <a:off x="5629052" y="1646837"/>
                <a:ext cx="3053088" cy="1578025"/>
                <a:chOff x="5743400" y="1910750"/>
                <a:chExt cx="2175804" cy="1088068"/>
              </a:xfrm>
            </p:grpSpPr>
            <p:sp>
              <p:nvSpPr>
                <p:cNvPr id="518" name="Google Shape;518;g17b423492d1_0_1964"/>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519" name="Google Shape;519;g17b423492d1_0_1964"/>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520" name="Google Shape;520;g17b423492d1_0_1964"/>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521" name="Google Shape;521;g17b423492d1_0_1964"/>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522" name="Google Shape;522;g17b423492d1_0_1964"/>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523" name="Google Shape;523;g17b423492d1_0_1964"/>
                <p:cNvSpPr/>
                <p:nvPr/>
              </p:nvSpPr>
              <p:spPr>
                <a:xfrm>
                  <a:off x="6831136" y="2454618"/>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524" name="Google Shape;524;g17b423492d1_0_1964"/>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525" name="Google Shape;525;g17b423492d1_0_1964"/>
                <p:cNvSpPr/>
                <p:nvPr/>
              </p:nvSpPr>
              <p:spPr>
                <a:xfrm>
                  <a:off x="7375004"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grpSp>
        <p:grpSp>
          <p:nvGrpSpPr>
            <p:cNvPr id="526" name="Google Shape;526;g17b423492d1_0_1964"/>
            <p:cNvGrpSpPr/>
            <p:nvPr/>
          </p:nvGrpSpPr>
          <p:grpSpPr>
            <a:xfrm>
              <a:off x="3980408" y="898862"/>
              <a:ext cx="2289933" cy="789253"/>
              <a:chOff x="6287268" y="1910750"/>
              <a:chExt cx="1631936" cy="544200"/>
            </a:xfrm>
          </p:grpSpPr>
          <p:sp>
            <p:nvSpPr>
              <p:cNvPr id="527" name="Google Shape;527;g17b423492d1_0_1964"/>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528" name="Google Shape;528;g17b423492d1_0_1964"/>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529" name="Google Shape;529;g17b423492d1_0_1964"/>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grpSp>
        <p:sp>
          <p:nvSpPr>
            <p:cNvPr id="530" name="Google Shape;530;g17b423492d1_0_1964"/>
            <p:cNvSpPr/>
            <p:nvPr/>
          </p:nvSpPr>
          <p:spPr>
            <a:xfrm>
              <a:off x="7038027" y="4055187"/>
              <a:ext cx="763500" cy="7893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nvGrpSpPr>
            <p:cNvPr id="531" name="Google Shape;531;g17b423492d1_0_1964"/>
            <p:cNvGrpSpPr/>
            <p:nvPr/>
          </p:nvGrpSpPr>
          <p:grpSpPr>
            <a:xfrm>
              <a:off x="7042158" y="1688137"/>
              <a:ext cx="763621" cy="1578025"/>
              <a:chOff x="6287268" y="1910750"/>
              <a:chExt cx="544200" cy="1088068"/>
            </a:xfrm>
          </p:grpSpPr>
          <p:sp>
            <p:nvSpPr>
              <p:cNvPr id="532" name="Google Shape;532;g17b423492d1_0_1964"/>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533" name="Google Shape;533;g17b423492d1_0_1964"/>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sp>
          <p:nvSpPr>
            <p:cNvPr id="534" name="Google Shape;534;g17b423492d1_0_1964"/>
            <p:cNvSpPr/>
            <p:nvPr/>
          </p:nvSpPr>
          <p:spPr>
            <a:xfrm>
              <a:off x="7042138" y="3266162"/>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535" name="Google Shape;535;g17b423492d1_0_1964"/>
            <p:cNvSpPr/>
            <p:nvPr/>
          </p:nvSpPr>
          <p:spPr>
            <a:xfrm>
              <a:off x="6270338" y="898850"/>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536" name="Google Shape;536;g17b423492d1_0_1964"/>
            <p:cNvSpPr/>
            <p:nvPr/>
          </p:nvSpPr>
          <p:spPr>
            <a:xfrm>
              <a:off x="7042220" y="898846"/>
              <a:ext cx="763500" cy="7893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sp>
        <p:nvSpPr>
          <p:cNvPr id="537" name="Google Shape;537;g17b423492d1_0_1964"/>
          <p:cNvSpPr txBox="1">
            <a:spLocks noGrp="1"/>
          </p:cNvSpPr>
          <p:nvPr>
            <p:ph type="body" idx="1"/>
          </p:nvPr>
        </p:nvSpPr>
        <p:spPr>
          <a:xfrm>
            <a:off x="2455075" y="2521400"/>
            <a:ext cx="1912800" cy="6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Lato"/>
                <a:ea typeface="Lato"/>
                <a:cs typeface="Lato"/>
                <a:sym typeface="Lato"/>
              </a:rPr>
              <a:t>District boundaries (vector)</a:t>
            </a:r>
            <a:endParaRPr sz="1100">
              <a:latin typeface="Lato"/>
              <a:ea typeface="Lato"/>
              <a:cs typeface="Lato"/>
              <a:sym typeface="Lato"/>
            </a:endParaRPr>
          </a:p>
          <a:p>
            <a:pPr marL="0" lvl="0" indent="0" algn="ctr" rtl="0">
              <a:spcBef>
                <a:spcPts val="0"/>
              </a:spcBef>
              <a:spcAft>
                <a:spcPts val="1000"/>
              </a:spcAft>
              <a:buNone/>
            </a:pPr>
            <a:endParaRPr sz="900">
              <a:latin typeface="Lato"/>
              <a:ea typeface="Lato"/>
              <a:cs typeface="Lato"/>
              <a:sym typeface="Lato"/>
            </a:endParaRPr>
          </a:p>
        </p:txBody>
      </p:sp>
      <p:sp>
        <p:nvSpPr>
          <p:cNvPr id="538" name="Google Shape;538;g17b423492d1_0_1964"/>
          <p:cNvSpPr txBox="1">
            <a:spLocks noGrp="1"/>
          </p:cNvSpPr>
          <p:nvPr>
            <p:ph type="body" idx="1"/>
          </p:nvPr>
        </p:nvSpPr>
        <p:spPr>
          <a:xfrm>
            <a:off x="397625" y="2521400"/>
            <a:ext cx="19128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Lato"/>
                <a:ea typeface="Lato"/>
                <a:cs typeface="Lato"/>
                <a:sym typeface="Lato"/>
              </a:rPr>
              <a:t> </a:t>
            </a:r>
            <a:r>
              <a:rPr lang="en" sz="1100" dirty="0">
                <a:latin typeface="Lato"/>
                <a:ea typeface="Lato"/>
                <a:cs typeface="Lato"/>
                <a:sym typeface="Lato"/>
              </a:rPr>
              <a:t>Covariate layer</a:t>
            </a:r>
            <a:endParaRPr sz="1200" dirty="0">
              <a:latin typeface="Lato"/>
              <a:ea typeface="Lato"/>
              <a:cs typeface="Lato"/>
              <a:sym typeface="Lato"/>
            </a:endParaRPr>
          </a:p>
        </p:txBody>
      </p:sp>
      <p:sp>
        <p:nvSpPr>
          <p:cNvPr id="539" name="Google Shape;539;g17b423492d1_0_1964"/>
          <p:cNvSpPr txBox="1">
            <a:spLocks noGrp="1"/>
          </p:cNvSpPr>
          <p:nvPr>
            <p:ph type="body" idx="1"/>
          </p:nvPr>
        </p:nvSpPr>
        <p:spPr>
          <a:xfrm>
            <a:off x="128767" y="3438775"/>
            <a:ext cx="4358925" cy="74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dirty="0">
                <a:latin typeface="Caveat"/>
                <a:ea typeface="Caveat"/>
                <a:cs typeface="Caveat"/>
                <a:sym typeface="Caveat"/>
              </a:rPr>
              <a:t>District 1:</a:t>
            </a:r>
            <a:endParaRPr sz="1700" b="1" dirty="0">
              <a:latin typeface="Caveat"/>
              <a:ea typeface="Caveat"/>
              <a:cs typeface="Caveat"/>
              <a:sym typeface="Caveat"/>
            </a:endParaRPr>
          </a:p>
          <a:p>
            <a:pPr marL="0" lvl="0" indent="0" algn="ctr" rtl="0">
              <a:lnSpc>
                <a:spcPct val="100000"/>
              </a:lnSpc>
              <a:spcBef>
                <a:spcPts val="0"/>
              </a:spcBef>
              <a:spcAft>
                <a:spcPts val="0"/>
              </a:spcAft>
              <a:buNone/>
            </a:pPr>
            <a:r>
              <a:rPr lang="en" sz="1700" b="1" dirty="0">
                <a:latin typeface="Caveat"/>
                <a:ea typeface="Caveat"/>
                <a:cs typeface="Caveat"/>
                <a:sym typeface="Caveat"/>
              </a:rPr>
              <a:t>50+100+50+15+10+100+50+50+50+10+10 = 495</a:t>
            </a:r>
            <a:endParaRPr sz="1700" b="1" dirty="0">
              <a:latin typeface="Caveat"/>
              <a:ea typeface="Caveat"/>
              <a:cs typeface="Caveat"/>
              <a:sym typeface="Caveat"/>
            </a:endParaRPr>
          </a:p>
          <a:p>
            <a:pPr marL="0" lvl="0" indent="0" algn="l" rtl="0">
              <a:lnSpc>
                <a:spcPct val="100000"/>
              </a:lnSpc>
              <a:spcBef>
                <a:spcPts val="0"/>
              </a:spcBef>
              <a:spcAft>
                <a:spcPts val="0"/>
              </a:spcAft>
              <a:buNone/>
            </a:pPr>
            <a:r>
              <a:rPr lang="en" sz="1700" b="1" dirty="0">
                <a:latin typeface="Caveat"/>
                <a:ea typeface="Caveat"/>
                <a:cs typeface="Caveat"/>
                <a:sym typeface="Caveat"/>
              </a:rPr>
              <a:t>District 2:</a:t>
            </a:r>
            <a:endParaRPr sz="1700" b="1" dirty="0">
              <a:latin typeface="Caveat"/>
              <a:ea typeface="Caveat"/>
              <a:cs typeface="Caveat"/>
              <a:sym typeface="Caveat"/>
            </a:endParaRPr>
          </a:p>
          <a:p>
            <a:pPr marL="0" lvl="0" indent="0" algn="ctr" rtl="0">
              <a:lnSpc>
                <a:spcPct val="100000"/>
              </a:lnSpc>
              <a:spcBef>
                <a:spcPts val="0"/>
              </a:spcBef>
              <a:spcAft>
                <a:spcPts val="0"/>
              </a:spcAft>
              <a:buNone/>
            </a:pPr>
            <a:r>
              <a:rPr lang="en" sz="1700" b="1" dirty="0">
                <a:latin typeface="Caveat"/>
                <a:ea typeface="Caveat"/>
                <a:cs typeface="Caveat"/>
                <a:sym typeface="Caveat"/>
              </a:rPr>
              <a:t>1+50+0+10+1+10+15+1+15+0+150+0+1+1 = 255</a:t>
            </a:r>
            <a:endParaRPr sz="1700" b="1" dirty="0">
              <a:latin typeface="Caveat"/>
              <a:ea typeface="Caveat"/>
              <a:cs typeface="Caveat"/>
              <a:sym typeface="Caveat"/>
            </a:endParaRPr>
          </a:p>
          <a:p>
            <a:pPr marL="0" lvl="0" indent="0" algn="l" rtl="0">
              <a:lnSpc>
                <a:spcPct val="100000"/>
              </a:lnSpc>
              <a:spcBef>
                <a:spcPts val="0"/>
              </a:spcBef>
              <a:spcAft>
                <a:spcPts val="0"/>
              </a:spcAft>
              <a:buNone/>
            </a:pPr>
            <a:endParaRPr sz="1700" b="1" dirty="0">
              <a:latin typeface="Caveat"/>
              <a:ea typeface="Caveat"/>
              <a:cs typeface="Caveat"/>
              <a:sym typeface="Caveat"/>
            </a:endParaRPr>
          </a:p>
          <a:p>
            <a:pPr marL="0" lvl="0" indent="0" algn="l" rtl="0">
              <a:lnSpc>
                <a:spcPct val="100000"/>
              </a:lnSpc>
              <a:spcBef>
                <a:spcPts val="0"/>
              </a:spcBef>
              <a:spcAft>
                <a:spcPts val="0"/>
              </a:spcAft>
              <a:buNone/>
            </a:pPr>
            <a:r>
              <a:rPr lang="en" sz="1700" b="1" dirty="0">
                <a:latin typeface="Caveat"/>
                <a:ea typeface="Caveat"/>
                <a:cs typeface="Caveat"/>
                <a:sym typeface="Caveat"/>
              </a:rPr>
              <a:t> </a:t>
            </a:r>
            <a:endParaRPr sz="1600" b="1" dirty="0">
              <a:latin typeface="Caveat"/>
              <a:ea typeface="Caveat"/>
              <a:cs typeface="Caveat"/>
              <a:sym typeface="Caveat"/>
            </a:endParaRPr>
          </a:p>
          <a:p>
            <a:pPr marL="0" lvl="0" indent="0" algn="l" rtl="0">
              <a:lnSpc>
                <a:spcPct val="100000"/>
              </a:lnSpc>
              <a:spcBef>
                <a:spcPts val="1000"/>
              </a:spcBef>
              <a:spcAft>
                <a:spcPts val="0"/>
              </a:spcAft>
              <a:buNone/>
            </a:pPr>
            <a:endParaRPr sz="1600" b="1" dirty="0">
              <a:latin typeface="Caveat"/>
              <a:ea typeface="Caveat"/>
              <a:cs typeface="Caveat"/>
              <a:sym typeface="Caveat"/>
            </a:endParaRPr>
          </a:p>
          <a:p>
            <a:pPr marL="0" lvl="0" indent="0" algn="l" rtl="0">
              <a:lnSpc>
                <a:spcPct val="100000"/>
              </a:lnSpc>
              <a:spcBef>
                <a:spcPts val="0"/>
              </a:spcBef>
              <a:spcAft>
                <a:spcPts val="0"/>
              </a:spcAft>
              <a:buNone/>
            </a:pPr>
            <a:endParaRPr sz="1600" b="1" dirty="0">
              <a:latin typeface="Caveat"/>
              <a:ea typeface="Caveat"/>
              <a:cs typeface="Caveat"/>
              <a:sym typeface="Caveat"/>
            </a:endParaRPr>
          </a:p>
          <a:p>
            <a:pPr marL="0" lvl="0" indent="0" algn="l" rtl="0">
              <a:lnSpc>
                <a:spcPct val="100000"/>
              </a:lnSpc>
              <a:spcBef>
                <a:spcPts val="0"/>
              </a:spcBef>
              <a:spcAft>
                <a:spcPts val="0"/>
              </a:spcAft>
              <a:buNone/>
            </a:pPr>
            <a:endParaRPr sz="1400" b="1" dirty="0">
              <a:latin typeface="Caveat"/>
              <a:ea typeface="Caveat"/>
              <a:cs typeface="Caveat"/>
              <a:sym typeface="Caveat"/>
            </a:endParaRPr>
          </a:p>
        </p:txBody>
      </p:sp>
      <p:sp>
        <p:nvSpPr>
          <p:cNvPr id="540" name="Google Shape;540;g17b423492d1_0_1964"/>
          <p:cNvSpPr txBox="1">
            <a:spLocks noGrp="1"/>
          </p:cNvSpPr>
          <p:nvPr>
            <p:ph type="body" idx="1"/>
          </p:nvPr>
        </p:nvSpPr>
        <p:spPr>
          <a:xfrm>
            <a:off x="4709924" y="242450"/>
            <a:ext cx="3821127"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Lato"/>
                <a:ea typeface="Lato"/>
                <a:cs typeface="Lato"/>
                <a:sym typeface="Lato"/>
              </a:rPr>
              <a:t>Summed district values calculated from covariate layer</a:t>
            </a:r>
            <a:endParaRPr sz="900" dirty="0">
              <a:latin typeface="Lato"/>
              <a:ea typeface="Lato"/>
              <a:cs typeface="Lato"/>
              <a:sym typeface="Lato"/>
            </a:endParaRPr>
          </a:p>
        </p:txBody>
      </p:sp>
      <p:grpSp>
        <p:nvGrpSpPr>
          <p:cNvPr id="541" name="Google Shape;541;g17b423492d1_0_1964"/>
          <p:cNvGrpSpPr/>
          <p:nvPr/>
        </p:nvGrpSpPr>
        <p:grpSpPr>
          <a:xfrm>
            <a:off x="4709933" y="751334"/>
            <a:ext cx="3825371" cy="3945641"/>
            <a:chOff x="3980408" y="898846"/>
            <a:chExt cx="3825371" cy="3945641"/>
          </a:xfrm>
        </p:grpSpPr>
        <p:grpSp>
          <p:nvGrpSpPr>
            <p:cNvPr id="542" name="Google Shape;542;g17b423492d1_0_1964"/>
            <p:cNvGrpSpPr/>
            <p:nvPr/>
          </p:nvGrpSpPr>
          <p:grpSpPr>
            <a:xfrm>
              <a:off x="3984927" y="1688137"/>
              <a:ext cx="3053088" cy="3156050"/>
              <a:chOff x="5629052" y="1646837"/>
              <a:chExt cx="3053088" cy="3156050"/>
            </a:xfrm>
          </p:grpSpPr>
          <p:grpSp>
            <p:nvGrpSpPr>
              <p:cNvPr id="543" name="Google Shape;543;g17b423492d1_0_1964"/>
              <p:cNvGrpSpPr/>
              <p:nvPr/>
            </p:nvGrpSpPr>
            <p:grpSpPr>
              <a:xfrm>
                <a:off x="5629052" y="3224862"/>
                <a:ext cx="3053088" cy="1578025"/>
                <a:chOff x="5743400" y="1910750"/>
                <a:chExt cx="2175804" cy="1088068"/>
              </a:xfrm>
            </p:grpSpPr>
            <p:sp>
              <p:nvSpPr>
                <p:cNvPr id="544" name="Google Shape;544;g17b423492d1_0_1964"/>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545" name="Google Shape;545;g17b423492d1_0_1964"/>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0.039</a:t>
                  </a:r>
                  <a:endParaRPr>
                    <a:solidFill>
                      <a:srgbClr val="FFFFFF"/>
                    </a:solidFill>
                  </a:endParaRPr>
                </a:p>
              </p:txBody>
            </p:sp>
            <p:sp>
              <p:nvSpPr>
                <p:cNvPr id="546" name="Google Shape;546;g17b423492d1_0_1964"/>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547" name="Google Shape;547;g17b423492d1_0_1964"/>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0.588</a:t>
                  </a:r>
                  <a:endParaRPr>
                    <a:solidFill>
                      <a:srgbClr val="FFFFFF"/>
                    </a:solidFill>
                  </a:endParaRPr>
                </a:p>
              </p:txBody>
            </p:sp>
            <p:sp>
              <p:nvSpPr>
                <p:cNvPr id="548" name="Google Shape;548;g17b423492d1_0_1964"/>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0.059</a:t>
                  </a:r>
                  <a:endParaRPr>
                    <a:solidFill>
                      <a:srgbClr val="FFFFFF"/>
                    </a:solidFill>
                  </a:endParaRPr>
                </a:p>
              </p:txBody>
            </p:sp>
            <p:sp>
              <p:nvSpPr>
                <p:cNvPr id="549" name="Google Shape;549;g17b423492d1_0_1964"/>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550" name="Google Shape;550;g17b423492d1_0_1964"/>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551" name="Google Shape;551;g17b423492d1_0_1964"/>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grpSp>
          <p:grpSp>
            <p:nvGrpSpPr>
              <p:cNvPr id="552" name="Google Shape;552;g17b423492d1_0_1964"/>
              <p:cNvGrpSpPr/>
              <p:nvPr/>
            </p:nvGrpSpPr>
            <p:grpSpPr>
              <a:xfrm>
                <a:off x="5629052" y="1646837"/>
                <a:ext cx="3053088" cy="1578025"/>
                <a:chOff x="5743400" y="1910750"/>
                <a:chExt cx="2175804" cy="1088068"/>
              </a:xfrm>
            </p:grpSpPr>
            <p:sp>
              <p:nvSpPr>
                <p:cNvPr id="553" name="Google Shape;553;g17b423492d1_0_1964"/>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554" name="Google Shape;554;g17b423492d1_0_1964"/>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0.196</a:t>
                  </a:r>
                  <a:endParaRPr>
                    <a:solidFill>
                      <a:srgbClr val="FFFFFF"/>
                    </a:solidFill>
                  </a:endParaRPr>
                </a:p>
              </p:txBody>
            </p:sp>
            <p:sp>
              <p:nvSpPr>
                <p:cNvPr id="555" name="Google Shape;555;g17b423492d1_0_1964"/>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556" name="Google Shape;556;g17b423492d1_0_1964"/>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0.039</a:t>
                  </a:r>
                  <a:endParaRPr>
                    <a:solidFill>
                      <a:srgbClr val="FFFFFF"/>
                    </a:solidFill>
                  </a:endParaRPr>
                </a:p>
              </p:txBody>
            </p:sp>
            <p:sp>
              <p:nvSpPr>
                <p:cNvPr id="557" name="Google Shape;557;g17b423492d1_0_1964"/>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0.202</a:t>
                  </a:r>
                  <a:endParaRPr>
                    <a:solidFill>
                      <a:srgbClr val="FFFFFF"/>
                    </a:solidFill>
                  </a:endParaRPr>
                </a:p>
              </p:txBody>
            </p:sp>
            <p:sp>
              <p:nvSpPr>
                <p:cNvPr id="558" name="Google Shape;558;g17b423492d1_0_1964"/>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559" name="Google Shape;559;g17b423492d1_0_1964"/>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560" name="Google Shape;560;g17b423492d1_0_1964"/>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grpSp>
        <p:sp>
          <p:nvSpPr>
            <p:cNvPr id="561" name="Google Shape;561;g17b423492d1_0_1964"/>
            <p:cNvSpPr/>
            <p:nvPr/>
          </p:nvSpPr>
          <p:spPr>
            <a:xfrm>
              <a:off x="7038027" y="4055187"/>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grpSp>
          <p:nvGrpSpPr>
            <p:cNvPr id="562" name="Google Shape;562;g17b423492d1_0_1964"/>
            <p:cNvGrpSpPr/>
            <p:nvPr/>
          </p:nvGrpSpPr>
          <p:grpSpPr>
            <a:xfrm>
              <a:off x="7042158" y="1688137"/>
              <a:ext cx="763621" cy="1578025"/>
              <a:chOff x="6287268" y="1910750"/>
              <a:chExt cx="544200" cy="1088068"/>
            </a:xfrm>
          </p:grpSpPr>
          <p:sp>
            <p:nvSpPr>
              <p:cNvPr id="563" name="Google Shape;563;g17b423492d1_0_1964"/>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564" name="Google Shape;564;g17b423492d1_0_1964"/>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sp>
          <p:nvSpPr>
            <p:cNvPr id="565" name="Google Shape;565;g17b423492d1_0_1964"/>
            <p:cNvSpPr/>
            <p:nvPr/>
          </p:nvSpPr>
          <p:spPr>
            <a:xfrm>
              <a:off x="7042138" y="3266162"/>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0.059</a:t>
              </a:r>
              <a:endParaRPr>
                <a:solidFill>
                  <a:srgbClr val="FFFFFF"/>
                </a:solidFill>
              </a:endParaRPr>
            </a:p>
          </p:txBody>
        </p:sp>
        <p:sp>
          <p:nvSpPr>
            <p:cNvPr id="566" name="Google Shape;566;g17b423492d1_0_1964"/>
            <p:cNvSpPr/>
            <p:nvPr/>
          </p:nvSpPr>
          <p:spPr>
            <a:xfrm>
              <a:off x="6270338" y="898850"/>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0.030</a:t>
              </a:r>
              <a:endParaRPr>
                <a:solidFill>
                  <a:srgbClr val="FFFFFF"/>
                </a:solidFill>
              </a:endParaRPr>
            </a:p>
          </p:txBody>
        </p:sp>
        <p:sp>
          <p:nvSpPr>
            <p:cNvPr id="567" name="Google Shape;567;g17b423492d1_0_1964"/>
            <p:cNvSpPr/>
            <p:nvPr/>
          </p:nvSpPr>
          <p:spPr>
            <a:xfrm>
              <a:off x="7042220" y="898846"/>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nvGrpSpPr>
            <p:cNvPr id="568" name="Google Shape;568;g17b423492d1_0_1964"/>
            <p:cNvGrpSpPr/>
            <p:nvPr/>
          </p:nvGrpSpPr>
          <p:grpSpPr>
            <a:xfrm>
              <a:off x="3980408" y="898862"/>
              <a:ext cx="2289933" cy="789253"/>
              <a:chOff x="6287268" y="1910750"/>
              <a:chExt cx="1631936" cy="544200"/>
            </a:xfrm>
          </p:grpSpPr>
          <p:sp>
            <p:nvSpPr>
              <p:cNvPr id="569" name="Google Shape;569;g17b423492d1_0_1964"/>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0.202</a:t>
                </a:r>
                <a:endParaRPr>
                  <a:solidFill>
                    <a:srgbClr val="FFFFFF"/>
                  </a:solidFill>
                </a:endParaRPr>
              </a:p>
            </p:txBody>
          </p:sp>
          <p:sp>
            <p:nvSpPr>
              <p:cNvPr id="570" name="Google Shape;570;g17b423492d1_0_1964"/>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571" name="Google Shape;571;g17b423492d1_0_1964"/>
              <p:cNvSpPr/>
              <p:nvPr/>
            </p:nvSpPr>
            <p:spPr>
              <a:xfrm>
                <a:off x="6287268" y="1910750"/>
                <a:ext cx="544200" cy="5442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grpSp>
      </p:grpSp>
      <p:grpSp>
        <p:nvGrpSpPr>
          <p:cNvPr id="572" name="Google Shape;572;g17b423492d1_0_1964"/>
          <p:cNvGrpSpPr/>
          <p:nvPr/>
        </p:nvGrpSpPr>
        <p:grpSpPr>
          <a:xfrm>
            <a:off x="4709933" y="751334"/>
            <a:ext cx="3825371" cy="3945641"/>
            <a:chOff x="3980408" y="898846"/>
            <a:chExt cx="3825371" cy="3945641"/>
          </a:xfrm>
        </p:grpSpPr>
        <p:grpSp>
          <p:nvGrpSpPr>
            <p:cNvPr id="573" name="Google Shape;573;g17b423492d1_0_1964"/>
            <p:cNvGrpSpPr/>
            <p:nvPr/>
          </p:nvGrpSpPr>
          <p:grpSpPr>
            <a:xfrm>
              <a:off x="3984927" y="1688137"/>
              <a:ext cx="3053088" cy="3156050"/>
              <a:chOff x="5629052" y="1646837"/>
              <a:chExt cx="3053088" cy="3156050"/>
            </a:xfrm>
          </p:grpSpPr>
          <p:grpSp>
            <p:nvGrpSpPr>
              <p:cNvPr id="574" name="Google Shape;574;g17b423492d1_0_1964"/>
              <p:cNvGrpSpPr/>
              <p:nvPr/>
            </p:nvGrpSpPr>
            <p:grpSpPr>
              <a:xfrm>
                <a:off x="5629052" y="3224862"/>
                <a:ext cx="3053088" cy="1578025"/>
                <a:chOff x="5743400" y="1910750"/>
                <a:chExt cx="2175804" cy="1088068"/>
              </a:xfrm>
            </p:grpSpPr>
            <p:sp>
              <p:nvSpPr>
                <p:cNvPr id="575" name="Google Shape;575;g17b423492d1_0_1964"/>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sp>
              <p:nvSpPr>
                <p:cNvPr id="576" name="Google Shape;576;g17b423492d1_0_1964"/>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sp>
              <p:nvSpPr>
                <p:cNvPr id="577" name="Google Shape;577;g17b423492d1_0_1964"/>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sp>
              <p:nvSpPr>
                <p:cNvPr id="578" name="Google Shape;578;g17b423492d1_0_1964"/>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sp>
              <p:nvSpPr>
                <p:cNvPr id="579" name="Google Shape;579;g17b423492d1_0_1964"/>
                <p:cNvSpPr/>
                <p:nvPr/>
              </p:nvSpPr>
              <p:spPr>
                <a:xfrm>
                  <a:off x="6831136"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sp>
              <p:nvSpPr>
                <p:cNvPr id="580" name="Google Shape;580;g17b423492d1_0_1964"/>
                <p:cNvSpPr/>
                <p:nvPr/>
              </p:nvSpPr>
              <p:spPr>
                <a:xfrm>
                  <a:off x="6831136"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sp>
              <p:nvSpPr>
                <p:cNvPr id="581" name="Google Shape;581;g17b423492d1_0_1964"/>
                <p:cNvSpPr/>
                <p:nvPr/>
              </p:nvSpPr>
              <p:spPr>
                <a:xfrm>
                  <a:off x="7375004"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sp>
              <p:nvSpPr>
                <p:cNvPr id="582" name="Google Shape;582;g17b423492d1_0_1964"/>
                <p:cNvSpPr/>
                <p:nvPr/>
              </p:nvSpPr>
              <p:spPr>
                <a:xfrm>
                  <a:off x="7375004"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grpSp>
          <p:grpSp>
            <p:nvGrpSpPr>
              <p:cNvPr id="583" name="Google Shape;583;g17b423492d1_0_1964"/>
              <p:cNvGrpSpPr/>
              <p:nvPr/>
            </p:nvGrpSpPr>
            <p:grpSpPr>
              <a:xfrm>
                <a:off x="5629052" y="1646837"/>
                <a:ext cx="3053088" cy="1578025"/>
                <a:chOff x="5743400" y="1910750"/>
                <a:chExt cx="2175804" cy="1088068"/>
              </a:xfrm>
            </p:grpSpPr>
            <p:sp>
              <p:nvSpPr>
                <p:cNvPr id="584" name="Google Shape;584;g17b423492d1_0_1964"/>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255</a:t>
                  </a:r>
                  <a:endParaRPr/>
                </a:p>
              </p:txBody>
            </p:sp>
            <p:sp>
              <p:nvSpPr>
                <p:cNvPr id="585" name="Google Shape;585;g17b423492d1_0_1964"/>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255</a:t>
                  </a:r>
                  <a:endParaRPr/>
                </a:p>
              </p:txBody>
            </p:sp>
            <p:sp>
              <p:nvSpPr>
                <p:cNvPr id="586" name="Google Shape;586;g17b423492d1_0_1964"/>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sp>
              <p:nvSpPr>
                <p:cNvPr id="587" name="Google Shape;587;g17b423492d1_0_1964"/>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sp>
              <p:nvSpPr>
                <p:cNvPr id="588" name="Google Shape;588;g17b423492d1_0_1964"/>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495</a:t>
                  </a:r>
                  <a:endParaRPr/>
                </a:p>
              </p:txBody>
            </p:sp>
            <p:sp>
              <p:nvSpPr>
                <p:cNvPr id="589" name="Google Shape;589;g17b423492d1_0_1964"/>
                <p:cNvSpPr/>
                <p:nvPr/>
              </p:nvSpPr>
              <p:spPr>
                <a:xfrm>
                  <a:off x="6831136"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495</a:t>
                  </a:r>
                  <a:endParaRPr/>
                </a:p>
              </p:txBody>
            </p:sp>
            <p:sp>
              <p:nvSpPr>
                <p:cNvPr id="590" name="Google Shape;590;g17b423492d1_0_1964"/>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495</a:t>
                  </a:r>
                  <a:endParaRPr/>
                </a:p>
              </p:txBody>
            </p:sp>
            <p:sp>
              <p:nvSpPr>
                <p:cNvPr id="591" name="Google Shape;591;g17b423492d1_0_1964"/>
                <p:cNvSpPr/>
                <p:nvPr/>
              </p:nvSpPr>
              <p:spPr>
                <a:xfrm>
                  <a:off x="7375004"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495</a:t>
                  </a:r>
                  <a:endParaRPr/>
                </a:p>
              </p:txBody>
            </p:sp>
          </p:grpSp>
        </p:grpSp>
        <p:grpSp>
          <p:nvGrpSpPr>
            <p:cNvPr id="592" name="Google Shape;592;g17b423492d1_0_1964"/>
            <p:cNvGrpSpPr/>
            <p:nvPr/>
          </p:nvGrpSpPr>
          <p:grpSpPr>
            <a:xfrm>
              <a:off x="3980408" y="898862"/>
              <a:ext cx="2289933" cy="789253"/>
              <a:chOff x="6287268" y="1910750"/>
              <a:chExt cx="1631936" cy="544200"/>
            </a:xfrm>
          </p:grpSpPr>
          <p:sp>
            <p:nvSpPr>
              <p:cNvPr id="593" name="Google Shape;593;g17b423492d1_0_1964"/>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495</a:t>
                </a:r>
                <a:endParaRPr/>
              </a:p>
            </p:txBody>
          </p:sp>
          <p:sp>
            <p:nvSpPr>
              <p:cNvPr id="594" name="Google Shape;594;g17b423492d1_0_1964"/>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495</a:t>
                </a:r>
                <a:endParaRPr/>
              </a:p>
            </p:txBody>
          </p:sp>
          <p:sp>
            <p:nvSpPr>
              <p:cNvPr id="595" name="Google Shape;595;g17b423492d1_0_1964"/>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495</a:t>
                </a:r>
                <a:endParaRPr/>
              </a:p>
            </p:txBody>
          </p:sp>
        </p:grpSp>
        <p:sp>
          <p:nvSpPr>
            <p:cNvPr id="596" name="Google Shape;596;g17b423492d1_0_1964"/>
            <p:cNvSpPr/>
            <p:nvPr/>
          </p:nvSpPr>
          <p:spPr>
            <a:xfrm>
              <a:off x="7038027" y="4055187"/>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grpSp>
          <p:nvGrpSpPr>
            <p:cNvPr id="597" name="Google Shape;597;g17b423492d1_0_1964"/>
            <p:cNvGrpSpPr/>
            <p:nvPr/>
          </p:nvGrpSpPr>
          <p:grpSpPr>
            <a:xfrm>
              <a:off x="7042158" y="1688137"/>
              <a:ext cx="763621" cy="1578025"/>
              <a:chOff x="6287268" y="1910750"/>
              <a:chExt cx="544200" cy="1088068"/>
            </a:xfrm>
          </p:grpSpPr>
          <p:sp>
            <p:nvSpPr>
              <p:cNvPr id="598" name="Google Shape;598;g17b423492d1_0_1964"/>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495</a:t>
                </a:r>
                <a:endParaRPr/>
              </a:p>
            </p:txBody>
          </p:sp>
          <p:sp>
            <p:nvSpPr>
              <p:cNvPr id="599" name="Google Shape;599;g17b423492d1_0_1964"/>
              <p:cNvSpPr/>
              <p:nvPr/>
            </p:nvSpPr>
            <p:spPr>
              <a:xfrm>
                <a:off x="6287268"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495</a:t>
                </a:r>
                <a:endParaRPr/>
              </a:p>
            </p:txBody>
          </p:sp>
        </p:grpSp>
        <p:sp>
          <p:nvSpPr>
            <p:cNvPr id="600" name="Google Shape;600;g17b423492d1_0_1964"/>
            <p:cNvSpPr/>
            <p:nvPr/>
          </p:nvSpPr>
          <p:spPr>
            <a:xfrm>
              <a:off x="7042138" y="3266162"/>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255</a:t>
              </a:r>
              <a:endParaRPr/>
            </a:p>
          </p:txBody>
        </p:sp>
        <p:sp>
          <p:nvSpPr>
            <p:cNvPr id="601" name="Google Shape;601;g17b423492d1_0_1964"/>
            <p:cNvSpPr/>
            <p:nvPr/>
          </p:nvSpPr>
          <p:spPr>
            <a:xfrm>
              <a:off x="6270338" y="898850"/>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495</a:t>
              </a:r>
              <a:endParaRPr/>
            </a:p>
          </p:txBody>
        </p:sp>
        <p:sp>
          <p:nvSpPr>
            <p:cNvPr id="602" name="Google Shape;602;g17b423492d1_0_1964"/>
            <p:cNvSpPr/>
            <p:nvPr/>
          </p:nvSpPr>
          <p:spPr>
            <a:xfrm>
              <a:off x="7042220" y="898846"/>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495</a:t>
              </a:r>
              <a:endParaRPr/>
            </a:p>
          </p:txBody>
        </p:sp>
      </p:grpSp>
      <p:sp>
        <p:nvSpPr>
          <p:cNvPr id="603" name="Google Shape;603;g17b423492d1_0_1964"/>
          <p:cNvSpPr txBox="1"/>
          <p:nvPr/>
        </p:nvSpPr>
        <p:spPr>
          <a:xfrm rot="-417556">
            <a:off x="2593555" y="2946782"/>
            <a:ext cx="2109542" cy="572447"/>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a:solidFill>
                  <a:schemeClr val="dk2"/>
                </a:solidFill>
                <a:latin typeface="Caveat"/>
                <a:ea typeface="Caveat"/>
                <a:cs typeface="Caveat"/>
                <a:sym typeface="Caveat"/>
              </a:rPr>
              <a:t>NB: each grid cell within a district has the same value</a:t>
            </a:r>
            <a:endParaRPr sz="1800" b="1">
              <a:solidFill>
                <a:schemeClr val="dk2"/>
              </a:solidFill>
              <a:latin typeface="Caveat"/>
              <a:ea typeface="Caveat"/>
              <a:cs typeface="Caveat"/>
              <a:sym typeface="Caveat"/>
            </a:endParaRPr>
          </a:p>
        </p:txBody>
      </p:sp>
      <p:sp>
        <p:nvSpPr>
          <p:cNvPr id="604" name="Google Shape;604;g17b423492d1_0_1964"/>
          <p:cNvSpPr/>
          <p:nvPr/>
        </p:nvSpPr>
        <p:spPr>
          <a:xfrm rot="-10413800">
            <a:off x="4027484" y="3422452"/>
            <a:ext cx="670189" cy="256116"/>
          </a:xfrm>
          <a:custGeom>
            <a:avLst/>
            <a:gdLst/>
            <a:ahLst/>
            <a:cxnLst/>
            <a:rect l="l" t="t" r="r" b="b"/>
            <a:pathLst>
              <a:path w="28786" h="15899" extrusionOk="0">
                <a:moveTo>
                  <a:pt x="0" y="3481"/>
                </a:moveTo>
                <a:cubicBezTo>
                  <a:pt x="3057" y="2917"/>
                  <a:pt x="14111" y="-282"/>
                  <a:pt x="18344" y="94"/>
                </a:cubicBezTo>
                <a:cubicBezTo>
                  <a:pt x="22577" y="470"/>
                  <a:pt x="23660" y="3105"/>
                  <a:pt x="25400" y="5739"/>
                </a:cubicBezTo>
                <a:cubicBezTo>
                  <a:pt x="27140" y="8373"/>
                  <a:pt x="28222" y="14206"/>
                  <a:pt x="28786" y="15899"/>
                </a:cubicBezTo>
              </a:path>
            </a:pathLst>
          </a:custGeom>
          <a:noFill/>
          <a:ln w="9525" cap="flat" cmpd="sng">
            <a:solidFill>
              <a:schemeClr val="dk2"/>
            </a:solidFill>
            <a:prstDash val="solid"/>
            <a:round/>
            <a:headEnd type="none" w="med" len="med"/>
            <a:tailEnd type="stealth" w="med" len="med"/>
          </a:ln>
        </p:spPr>
      </p:sp>
      <p:sp>
        <p:nvSpPr>
          <p:cNvPr id="605" name="Google Shape;605;g17b423492d1_0_1964"/>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2"/>
                </a:solidFill>
                <a:latin typeface="Lato"/>
                <a:ea typeface="Lato"/>
                <a:cs typeface="Lato"/>
                <a:sym typeface="Lato"/>
              </a:rPr>
              <a:t>Part 1</a:t>
            </a:r>
            <a:endParaRPr sz="2000" dirty="0">
              <a:solidFill>
                <a:schemeClr val="dk2"/>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grpSp>
        <p:nvGrpSpPr>
          <p:cNvPr id="610" name="Google Shape;610;g17b423492d1_0_2073"/>
          <p:cNvGrpSpPr/>
          <p:nvPr/>
        </p:nvGrpSpPr>
        <p:grpSpPr>
          <a:xfrm>
            <a:off x="397670" y="975046"/>
            <a:ext cx="3825371" cy="3945641"/>
            <a:chOff x="3980408" y="898846"/>
            <a:chExt cx="3825371" cy="3945641"/>
          </a:xfrm>
        </p:grpSpPr>
        <p:grpSp>
          <p:nvGrpSpPr>
            <p:cNvPr id="611" name="Google Shape;611;g17b423492d1_0_2073"/>
            <p:cNvGrpSpPr/>
            <p:nvPr/>
          </p:nvGrpSpPr>
          <p:grpSpPr>
            <a:xfrm>
              <a:off x="3984927" y="1688137"/>
              <a:ext cx="3053088" cy="3156050"/>
              <a:chOff x="5629052" y="1646837"/>
              <a:chExt cx="3053088" cy="3156050"/>
            </a:xfrm>
          </p:grpSpPr>
          <p:grpSp>
            <p:nvGrpSpPr>
              <p:cNvPr id="612" name="Google Shape;612;g17b423492d1_0_2073"/>
              <p:cNvGrpSpPr/>
              <p:nvPr/>
            </p:nvGrpSpPr>
            <p:grpSpPr>
              <a:xfrm>
                <a:off x="5629052" y="3224862"/>
                <a:ext cx="3053088" cy="1578025"/>
                <a:chOff x="5743400" y="1910750"/>
                <a:chExt cx="2175804" cy="1088068"/>
              </a:xfrm>
            </p:grpSpPr>
            <p:sp>
              <p:nvSpPr>
                <p:cNvPr id="613" name="Google Shape;613;g17b423492d1_0_2073"/>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14" name="Google Shape;614;g17b423492d1_0_2073"/>
                <p:cNvSpPr/>
                <p:nvPr/>
              </p:nvSpPr>
              <p:spPr>
                <a:xfrm>
                  <a:off x="6287268" y="1910750"/>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615" name="Google Shape;615;g17b423492d1_0_2073"/>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616" name="Google Shape;616;g17b423492d1_0_2073"/>
                <p:cNvSpPr/>
                <p:nvPr/>
              </p:nvSpPr>
              <p:spPr>
                <a:xfrm>
                  <a:off x="6287268" y="2454618"/>
                  <a:ext cx="544200" cy="544200"/>
                </a:xfrm>
                <a:prstGeom prst="rect">
                  <a:avLst/>
                </a:prstGeom>
                <a:solidFill>
                  <a:srgbClr val="122B5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150</a:t>
                  </a:r>
                  <a:endParaRPr/>
                </a:p>
              </p:txBody>
            </p:sp>
            <p:sp>
              <p:nvSpPr>
                <p:cNvPr id="617" name="Google Shape;617;g17b423492d1_0_2073"/>
                <p:cNvSpPr/>
                <p:nvPr/>
              </p:nvSpPr>
              <p:spPr>
                <a:xfrm>
                  <a:off x="6831136" y="1910750"/>
                  <a:ext cx="544200" cy="5442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618" name="Google Shape;618;g17b423492d1_0_2073"/>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619" name="Google Shape;619;g17b423492d1_0_2073"/>
                <p:cNvSpPr/>
                <p:nvPr/>
              </p:nvSpPr>
              <p:spPr>
                <a:xfrm>
                  <a:off x="7375004"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20" name="Google Shape;620;g17b423492d1_0_2073"/>
                <p:cNvSpPr/>
                <p:nvPr/>
              </p:nvSpPr>
              <p:spPr>
                <a:xfrm>
                  <a:off x="7375004" y="2454618"/>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grpSp>
          <p:grpSp>
            <p:nvGrpSpPr>
              <p:cNvPr id="621" name="Google Shape;621;g17b423492d1_0_2073"/>
              <p:cNvGrpSpPr/>
              <p:nvPr/>
            </p:nvGrpSpPr>
            <p:grpSpPr>
              <a:xfrm>
                <a:off x="5629052" y="1646837"/>
                <a:ext cx="3053088" cy="1578025"/>
                <a:chOff x="5743400" y="1910750"/>
                <a:chExt cx="2175804" cy="1088068"/>
              </a:xfrm>
            </p:grpSpPr>
            <p:sp>
              <p:nvSpPr>
                <p:cNvPr id="622" name="Google Shape;622;g17b423492d1_0_2073"/>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23" name="Google Shape;623;g17b423492d1_0_2073"/>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624" name="Google Shape;624;g17b423492d1_0_2073"/>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625" name="Google Shape;625;g17b423492d1_0_2073"/>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626" name="Google Shape;626;g17b423492d1_0_2073"/>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100</a:t>
                  </a:r>
                  <a:endParaRPr/>
                </a:p>
              </p:txBody>
            </p:sp>
            <p:sp>
              <p:nvSpPr>
                <p:cNvPr id="627" name="Google Shape;627;g17b423492d1_0_2073"/>
                <p:cNvSpPr/>
                <p:nvPr/>
              </p:nvSpPr>
              <p:spPr>
                <a:xfrm>
                  <a:off x="6831136" y="2454618"/>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628" name="Google Shape;628;g17b423492d1_0_2073"/>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629" name="Google Shape;629;g17b423492d1_0_2073"/>
                <p:cNvSpPr/>
                <p:nvPr/>
              </p:nvSpPr>
              <p:spPr>
                <a:xfrm>
                  <a:off x="7375004"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grpSp>
        </p:grpSp>
        <p:grpSp>
          <p:nvGrpSpPr>
            <p:cNvPr id="630" name="Google Shape;630;g17b423492d1_0_2073"/>
            <p:cNvGrpSpPr/>
            <p:nvPr/>
          </p:nvGrpSpPr>
          <p:grpSpPr>
            <a:xfrm>
              <a:off x="3980408" y="898862"/>
              <a:ext cx="2289933" cy="789253"/>
              <a:chOff x="6287268" y="1910750"/>
              <a:chExt cx="1631936" cy="544200"/>
            </a:xfrm>
          </p:grpSpPr>
          <p:sp>
            <p:nvSpPr>
              <p:cNvPr id="631" name="Google Shape;631;g17b423492d1_0_2073"/>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632" name="Google Shape;632;g17b423492d1_0_2073"/>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100</a:t>
                </a:r>
                <a:endParaRPr/>
              </a:p>
            </p:txBody>
          </p:sp>
          <p:sp>
            <p:nvSpPr>
              <p:cNvPr id="633" name="Google Shape;633;g17b423492d1_0_2073"/>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grpSp>
        <p:sp>
          <p:nvSpPr>
            <p:cNvPr id="634" name="Google Shape;634;g17b423492d1_0_2073"/>
            <p:cNvSpPr/>
            <p:nvPr/>
          </p:nvSpPr>
          <p:spPr>
            <a:xfrm>
              <a:off x="7038027" y="4055187"/>
              <a:ext cx="763500" cy="7893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grpSp>
          <p:nvGrpSpPr>
            <p:cNvPr id="635" name="Google Shape;635;g17b423492d1_0_2073"/>
            <p:cNvGrpSpPr/>
            <p:nvPr/>
          </p:nvGrpSpPr>
          <p:grpSpPr>
            <a:xfrm>
              <a:off x="7042158" y="1688137"/>
              <a:ext cx="763621" cy="1578025"/>
              <a:chOff x="6287268" y="1910750"/>
              <a:chExt cx="544200" cy="1088068"/>
            </a:xfrm>
          </p:grpSpPr>
          <p:sp>
            <p:nvSpPr>
              <p:cNvPr id="636" name="Google Shape;636;g17b423492d1_0_2073"/>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637" name="Google Shape;637;g17b423492d1_0_2073"/>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grpSp>
        <p:sp>
          <p:nvSpPr>
            <p:cNvPr id="638" name="Google Shape;638;g17b423492d1_0_2073"/>
            <p:cNvSpPr/>
            <p:nvPr/>
          </p:nvSpPr>
          <p:spPr>
            <a:xfrm>
              <a:off x="7042138" y="3266162"/>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639" name="Google Shape;639;g17b423492d1_0_2073"/>
            <p:cNvSpPr/>
            <p:nvPr/>
          </p:nvSpPr>
          <p:spPr>
            <a:xfrm>
              <a:off x="6270338" y="898850"/>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640" name="Google Shape;640;g17b423492d1_0_2073"/>
            <p:cNvSpPr/>
            <p:nvPr/>
          </p:nvSpPr>
          <p:spPr>
            <a:xfrm>
              <a:off x="7042220" y="898846"/>
              <a:ext cx="763500" cy="7893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grpSp>
      <p:grpSp>
        <p:nvGrpSpPr>
          <p:cNvPr id="641" name="Google Shape;641;g17b423492d1_0_2073"/>
          <p:cNvGrpSpPr/>
          <p:nvPr/>
        </p:nvGrpSpPr>
        <p:grpSpPr>
          <a:xfrm>
            <a:off x="403525" y="975728"/>
            <a:ext cx="3813652" cy="3944622"/>
            <a:chOff x="3984925" y="899528"/>
            <a:chExt cx="3813652" cy="3944622"/>
          </a:xfrm>
        </p:grpSpPr>
        <p:sp>
          <p:nvSpPr>
            <p:cNvPr id="642" name="Google Shape;642;g17b423492d1_0_2073"/>
            <p:cNvSpPr/>
            <p:nvPr/>
          </p:nvSpPr>
          <p:spPr>
            <a:xfrm>
              <a:off x="3984925" y="1688150"/>
              <a:ext cx="3813600" cy="3156000"/>
            </a:xfrm>
            <a:prstGeom prst="corner">
              <a:avLst>
                <a:gd name="adj1" fmla="val 49651"/>
                <a:gd name="adj2" fmla="val 48326"/>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g17b423492d1_0_2073"/>
            <p:cNvSpPr/>
            <p:nvPr/>
          </p:nvSpPr>
          <p:spPr>
            <a:xfrm rot="-10799730">
              <a:off x="3984977" y="899678"/>
              <a:ext cx="3813600" cy="2366400"/>
            </a:xfrm>
            <a:prstGeom prst="corner">
              <a:avLst>
                <a:gd name="adj1" fmla="val 32862"/>
                <a:gd name="adj2" fmla="val 96707"/>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g17b423492d1_0_2073"/>
          <p:cNvGrpSpPr/>
          <p:nvPr/>
        </p:nvGrpSpPr>
        <p:grpSpPr>
          <a:xfrm>
            <a:off x="4894808" y="975046"/>
            <a:ext cx="3825371" cy="3945641"/>
            <a:chOff x="3980408" y="898846"/>
            <a:chExt cx="3825371" cy="3945641"/>
          </a:xfrm>
        </p:grpSpPr>
        <p:grpSp>
          <p:nvGrpSpPr>
            <p:cNvPr id="646" name="Google Shape;646;g17b423492d1_0_2073"/>
            <p:cNvGrpSpPr/>
            <p:nvPr/>
          </p:nvGrpSpPr>
          <p:grpSpPr>
            <a:xfrm>
              <a:off x="3984927" y="1688137"/>
              <a:ext cx="3053088" cy="3156050"/>
              <a:chOff x="5629052" y="1646837"/>
              <a:chExt cx="3053088" cy="3156050"/>
            </a:xfrm>
          </p:grpSpPr>
          <p:grpSp>
            <p:nvGrpSpPr>
              <p:cNvPr id="647" name="Google Shape;647;g17b423492d1_0_2073"/>
              <p:cNvGrpSpPr/>
              <p:nvPr/>
            </p:nvGrpSpPr>
            <p:grpSpPr>
              <a:xfrm>
                <a:off x="5629052" y="3224862"/>
                <a:ext cx="3053088" cy="1578025"/>
                <a:chOff x="5743400" y="1910750"/>
                <a:chExt cx="2175804" cy="1088068"/>
              </a:xfrm>
            </p:grpSpPr>
            <p:sp>
              <p:nvSpPr>
                <p:cNvPr id="648" name="Google Shape;648;g17b423492d1_0_2073"/>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sp>
              <p:nvSpPr>
                <p:cNvPr id="649" name="Google Shape;649;g17b423492d1_0_2073"/>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sp>
              <p:nvSpPr>
                <p:cNvPr id="650" name="Google Shape;650;g17b423492d1_0_2073"/>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sp>
              <p:nvSpPr>
                <p:cNvPr id="651" name="Google Shape;651;g17b423492d1_0_2073"/>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sp>
              <p:nvSpPr>
                <p:cNvPr id="652" name="Google Shape;652;g17b423492d1_0_2073"/>
                <p:cNvSpPr/>
                <p:nvPr/>
              </p:nvSpPr>
              <p:spPr>
                <a:xfrm>
                  <a:off x="6831136"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sp>
              <p:nvSpPr>
                <p:cNvPr id="653" name="Google Shape;653;g17b423492d1_0_2073"/>
                <p:cNvSpPr/>
                <p:nvPr/>
              </p:nvSpPr>
              <p:spPr>
                <a:xfrm>
                  <a:off x="6831136"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sp>
              <p:nvSpPr>
                <p:cNvPr id="654" name="Google Shape;654;g17b423492d1_0_2073"/>
                <p:cNvSpPr/>
                <p:nvPr/>
              </p:nvSpPr>
              <p:spPr>
                <a:xfrm>
                  <a:off x="7375004"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sp>
              <p:nvSpPr>
                <p:cNvPr id="655" name="Google Shape;655;g17b423492d1_0_2073"/>
                <p:cNvSpPr/>
                <p:nvPr/>
              </p:nvSpPr>
              <p:spPr>
                <a:xfrm>
                  <a:off x="7375004"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grpSp>
          <p:grpSp>
            <p:nvGrpSpPr>
              <p:cNvPr id="656" name="Google Shape;656;g17b423492d1_0_2073"/>
              <p:cNvGrpSpPr/>
              <p:nvPr/>
            </p:nvGrpSpPr>
            <p:grpSpPr>
              <a:xfrm>
                <a:off x="5629052" y="1646837"/>
                <a:ext cx="3053088" cy="1578025"/>
                <a:chOff x="5743400" y="1910750"/>
                <a:chExt cx="2175804" cy="1088068"/>
              </a:xfrm>
            </p:grpSpPr>
            <p:sp>
              <p:nvSpPr>
                <p:cNvPr id="657" name="Google Shape;657;g17b423492d1_0_2073"/>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255</a:t>
                  </a:r>
                  <a:endParaRPr/>
                </a:p>
              </p:txBody>
            </p:sp>
            <p:sp>
              <p:nvSpPr>
                <p:cNvPr id="658" name="Google Shape;658;g17b423492d1_0_2073"/>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255</a:t>
                  </a:r>
                  <a:endParaRPr/>
                </a:p>
              </p:txBody>
            </p:sp>
            <p:sp>
              <p:nvSpPr>
                <p:cNvPr id="659" name="Google Shape;659;g17b423492d1_0_2073"/>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sp>
              <p:nvSpPr>
                <p:cNvPr id="660" name="Google Shape;660;g17b423492d1_0_2073"/>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sp>
              <p:nvSpPr>
                <p:cNvPr id="661" name="Google Shape;661;g17b423492d1_0_2073"/>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495</a:t>
                  </a:r>
                  <a:endParaRPr/>
                </a:p>
              </p:txBody>
            </p:sp>
            <p:sp>
              <p:nvSpPr>
                <p:cNvPr id="662" name="Google Shape;662;g17b423492d1_0_2073"/>
                <p:cNvSpPr/>
                <p:nvPr/>
              </p:nvSpPr>
              <p:spPr>
                <a:xfrm>
                  <a:off x="6831136"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495</a:t>
                  </a:r>
                  <a:endParaRPr/>
                </a:p>
              </p:txBody>
            </p:sp>
            <p:sp>
              <p:nvSpPr>
                <p:cNvPr id="663" name="Google Shape;663;g17b423492d1_0_2073"/>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495</a:t>
                  </a:r>
                  <a:endParaRPr/>
                </a:p>
              </p:txBody>
            </p:sp>
            <p:sp>
              <p:nvSpPr>
                <p:cNvPr id="664" name="Google Shape;664;g17b423492d1_0_2073"/>
                <p:cNvSpPr/>
                <p:nvPr/>
              </p:nvSpPr>
              <p:spPr>
                <a:xfrm>
                  <a:off x="7375004"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495</a:t>
                  </a:r>
                  <a:endParaRPr/>
                </a:p>
              </p:txBody>
            </p:sp>
          </p:grpSp>
        </p:grpSp>
        <p:grpSp>
          <p:nvGrpSpPr>
            <p:cNvPr id="665" name="Google Shape;665;g17b423492d1_0_2073"/>
            <p:cNvGrpSpPr/>
            <p:nvPr/>
          </p:nvGrpSpPr>
          <p:grpSpPr>
            <a:xfrm>
              <a:off x="3980408" y="898862"/>
              <a:ext cx="2289933" cy="789253"/>
              <a:chOff x="6287268" y="1910750"/>
              <a:chExt cx="1631936" cy="544200"/>
            </a:xfrm>
          </p:grpSpPr>
          <p:sp>
            <p:nvSpPr>
              <p:cNvPr id="666" name="Google Shape;666;g17b423492d1_0_2073"/>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495</a:t>
                </a:r>
                <a:endParaRPr/>
              </a:p>
            </p:txBody>
          </p:sp>
          <p:sp>
            <p:nvSpPr>
              <p:cNvPr id="667" name="Google Shape;667;g17b423492d1_0_2073"/>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495</a:t>
                </a:r>
                <a:endParaRPr/>
              </a:p>
            </p:txBody>
          </p:sp>
          <p:sp>
            <p:nvSpPr>
              <p:cNvPr id="668" name="Google Shape;668;g17b423492d1_0_2073"/>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495</a:t>
                </a:r>
                <a:endParaRPr/>
              </a:p>
            </p:txBody>
          </p:sp>
        </p:grpSp>
        <p:sp>
          <p:nvSpPr>
            <p:cNvPr id="669" name="Google Shape;669;g17b423492d1_0_2073"/>
            <p:cNvSpPr/>
            <p:nvPr/>
          </p:nvSpPr>
          <p:spPr>
            <a:xfrm>
              <a:off x="7038027" y="4055187"/>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grpSp>
          <p:nvGrpSpPr>
            <p:cNvPr id="670" name="Google Shape;670;g17b423492d1_0_2073"/>
            <p:cNvGrpSpPr/>
            <p:nvPr/>
          </p:nvGrpSpPr>
          <p:grpSpPr>
            <a:xfrm>
              <a:off x="7042158" y="1688137"/>
              <a:ext cx="763621" cy="1578025"/>
              <a:chOff x="6287268" y="1910750"/>
              <a:chExt cx="544200" cy="1088068"/>
            </a:xfrm>
          </p:grpSpPr>
          <p:sp>
            <p:nvSpPr>
              <p:cNvPr id="671" name="Google Shape;671;g17b423492d1_0_2073"/>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495</a:t>
                </a:r>
                <a:endParaRPr/>
              </a:p>
            </p:txBody>
          </p:sp>
          <p:sp>
            <p:nvSpPr>
              <p:cNvPr id="672" name="Google Shape;672;g17b423492d1_0_2073"/>
              <p:cNvSpPr/>
              <p:nvPr/>
            </p:nvSpPr>
            <p:spPr>
              <a:xfrm>
                <a:off x="6287268"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495</a:t>
                </a:r>
                <a:endParaRPr/>
              </a:p>
            </p:txBody>
          </p:sp>
        </p:grpSp>
        <p:sp>
          <p:nvSpPr>
            <p:cNvPr id="673" name="Google Shape;673;g17b423492d1_0_2073"/>
            <p:cNvSpPr/>
            <p:nvPr/>
          </p:nvSpPr>
          <p:spPr>
            <a:xfrm>
              <a:off x="7042138" y="3266162"/>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255</a:t>
              </a:r>
              <a:endParaRPr/>
            </a:p>
          </p:txBody>
        </p:sp>
        <p:sp>
          <p:nvSpPr>
            <p:cNvPr id="674" name="Google Shape;674;g17b423492d1_0_2073"/>
            <p:cNvSpPr/>
            <p:nvPr/>
          </p:nvSpPr>
          <p:spPr>
            <a:xfrm>
              <a:off x="6270338" y="898850"/>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495</a:t>
              </a:r>
              <a:endParaRPr/>
            </a:p>
          </p:txBody>
        </p:sp>
        <p:sp>
          <p:nvSpPr>
            <p:cNvPr id="675" name="Google Shape;675;g17b423492d1_0_2073"/>
            <p:cNvSpPr/>
            <p:nvPr/>
          </p:nvSpPr>
          <p:spPr>
            <a:xfrm>
              <a:off x="7042220" y="898846"/>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495</a:t>
              </a:r>
              <a:endParaRPr/>
            </a:p>
          </p:txBody>
        </p:sp>
      </p:grpSp>
      <p:cxnSp>
        <p:nvCxnSpPr>
          <p:cNvPr id="676" name="Google Shape;676;g17b423492d1_0_2073"/>
          <p:cNvCxnSpPr/>
          <p:nvPr/>
        </p:nvCxnSpPr>
        <p:spPr>
          <a:xfrm rot="10800000" flipH="1">
            <a:off x="4360325" y="3012875"/>
            <a:ext cx="409200" cy="6900"/>
          </a:xfrm>
          <a:prstGeom prst="straightConnector1">
            <a:avLst/>
          </a:prstGeom>
          <a:noFill/>
          <a:ln w="9525" cap="flat" cmpd="sng">
            <a:solidFill>
              <a:schemeClr val="dk2"/>
            </a:solidFill>
            <a:prstDash val="solid"/>
            <a:round/>
            <a:headEnd type="none" w="med" len="med"/>
            <a:tailEnd type="stealth" w="med" len="med"/>
          </a:ln>
        </p:spPr>
      </p:cxnSp>
      <p:sp>
        <p:nvSpPr>
          <p:cNvPr id="678" name="Google Shape;678;g17b423492d1_0_2073"/>
          <p:cNvSpPr txBox="1"/>
          <p:nvPr/>
        </p:nvSpPr>
        <p:spPr>
          <a:xfrm rot="-417556">
            <a:off x="2854605" y="198082"/>
            <a:ext cx="2109542" cy="572447"/>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a:solidFill>
                  <a:schemeClr val="dk2"/>
                </a:solidFill>
                <a:latin typeface="Caveat"/>
                <a:ea typeface="Caveat"/>
                <a:cs typeface="Caveat"/>
                <a:sym typeface="Caveat"/>
              </a:rPr>
              <a:t>NB: each grid cell within a district has the same value</a:t>
            </a:r>
            <a:endParaRPr sz="1800" b="1">
              <a:solidFill>
                <a:schemeClr val="dk2"/>
              </a:solidFill>
              <a:latin typeface="Caveat"/>
              <a:ea typeface="Caveat"/>
              <a:cs typeface="Caveat"/>
              <a:sym typeface="Caveat"/>
            </a:endParaRPr>
          </a:p>
        </p:txBody>
      </p:sp>
      <p:sp>
        <p:nvSpPr>
          <p:cNvPr id="679" name="Google Shape;679;g17b423492d1_0_2073"/>
          <p:cNvSpPr/>
          <p:nvPr/>
        </p:nvSpPr>
        <p:spPr>
          <a:xfrm rot="-10051731">
            <a:off x="4265571" y="719126"/>
            <a:ext cx="612849" cy="510531"/>
          </a:xfrm>
          <a:custGeom>
            <a:avLst/>
            <a:gdLst/>
            <a:ahLst/>
            <a:cxnLst/>
            <a:rect l="l" t="t" r="r" b="b"/>
            <a:pathLst>
              <a:path w="28786" h="15899" extrusionOk="0">
                <a:moveTo>
                  <a:pt x="0" y="3481"/>
                </a:moveTo>
                <a:cubicBezTo>
                  <a:pt x="3057" y="2917"/>
                  <a:pt x="14111" y="-282"/>
                  <a:pt x="18344" y="94"/>
                </a:cubicBezTo>
                <a:cubicBezTo>
                  <a:pt x="22577" y="470"/>
                  <a:pt x="23660" y="3105"/>
                  <a:pt x="25400" y="5739"/>
                </a:cubicBezTo>
                <a:cubicBezTo>
                  <a:pt x="27140" y="8373"/>
                  <a:pt x="28222" y="14206"/>
                  <a:pt x="28786" y="15899"/>
                </a:cubicBezTo>
              </a:path>
            </a:pathLst>
          </a:custGeom>
          <a:noFill/>
          <a:ln w="9525" cap="flat" cmpd="sng">
            <a:solidFill>
              <a:schemeClr val="dk2"/>
            </a:solidFill>
            <a:prstDash val="solid"/>
            <a:round/>
            <a:headEnd type="none" w="med" len="med"/>
            <a:tailEnd type="stealth" w="med" len="med"/>
          </a:ln>
        </p:spPr>
      </p:sp>
      <p:sp>
        <p:nvSpPr>
          <p:cNvPr id="680" name="Google Shape;680;g17b423492d1_0_2073"/>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1</a:t>
            </a:r>
            <a:endParaRPr sz="2000">
              <a:solidFill>
                <a:schemeClr val="dk2"/>
              </a:solidFill>
              <a:latin typeface="Lato"/>
              <a:ea typeface="Lato"/>
              <a:cs typeface="Lato"/>
              <a:sym typeface="Lato"/>
            </a:endParaRPr>
          </a:p>
        </p:txBody>
      </p:sp>
      <p:sp>
        <p:nvSpPr>
          <p:cNvPr id="72" name="Google Shape;540;g17b423492d1_0_1964">
            <a:extLst>
              <a:ext uri="{FF2B5EF4-FFF2-40B4-BE49-F238E27FC236}">
                <a16:creationId xmlns:a16="http://schemas.microsoft.com/office/drawing/2014/main" id="{244B0490-6393-4C99-817C-36E38A2478F3}"/>
              </a:ext>
            </a:extLst>
          </p:cNvPr>
          <p:cNvSpPr txBox="1">
            <a:spLocks/>
          </p:cNvSpPr>
          <p:nvPr/>
        </p:nvSpPr>
        <p:spPr>
          <a:xfrm>
            <a:off x="4848263" y="510977"/>
            <a:ext cx="3821127" cy="67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GB" sz="1100" dirty="0">
                <a:latin typeface="Lato"/>
                <a:ea typeface="Lato"/>
                <a:cs typeface="Lato"/>
                <a:sym typeface="Lato"/>
              </a:rPr>
              <a:t>Summed district values calculated from covariate layer</a:t>
            </a:r>
            <a:endParaRPr lang="en-GB" sz="900" dirty="0">
              <a:latin typeface="Lato"/>
              <a:ea typeface="Lato"/>
              <a:cs typeface="Lato"/>
              <a:sym typeface="Lato"/>
            </a:endParaRPr>
          </a:p>
        </p:txBody>
      </p:sp>
      <p:sp>
        <p:nvSpPr>
          <p:cNvPr id="3" name="Text Placeholder 2">
            <a:extLst>
              <a:ext uri="{FF2B5EF4-FFF2-40B4-BE49-F238E27FC236}">
                <a16:creationId xmlns:a16="http://schemas.microsoft.com/office/drawing/2014/main" id="{AF8951B2-D87A-494A-B983-B5758074904E}"/>
              </a:ext>
            </a:extLst>
          </p:cNvPr>
          <p:cNvSpPr>
            <a:spLocks noGrp="1"/>
          </p:cNvSpPr>
          <p:nvPr>
            <p:ph type="body" idx="1"/>
          </p:nvPr>
        </p:nvSpPr>
        <p:spPr/>
        <p:txBody>
          <a:bodyPr/>
          <a:lstStyle/>
          <a:p>
            <a:endParaRPr lang="en-GB"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grpSp>
        <p:nvGrpSpPr>
          <p:cNvPr id="686" name="Google Shape;686;g17b423492d1_0_2147"/>
          <p:cNvGrpSpPr/>
          <p:nvPr/>
        </p:nvGrpSpPr>
        <p:grpSpPr>
          <a:xfrm>
            <a:off x="2455070" y="517808"/>
            <a:ext cx="1912686" cy="2003596"/>
            <a:chOff x="3980408" y="898846"/>
            <a:chExt cx="3825371" cy="3945641"/>
          </a:xfrm>
        </p:grpSpPr>
        <p:grpSp>
          <p:nvGrpSpPr>
            <p:cNvPr id="687" name="Google Shape;687;g17b423492d1_0_2147"/>
            <p:cNvGrpSpPr/>
            <p:nvPr/>
          </p:nvGrpSpPr>
          <p:grpSpPr>
            <a:xfrm>
              <a:off x="3984927" y="1688137"/>
              <a:ext cx="3053088" cy="3156050"/>
              <a:chOff x="5629052" y="1646837"/>
              <a:chExt cx="3053088" cy="3156050"/>
            </a:xfrm>
          </p:grpSpPr>
          <p:grpSp>
            <p:nvGrpSpPr>
              <p:cNvPr id="688" name="Google Shape;688;g17b423492d1_0_2147"/>
              <p:cNvGrpSpPr/>
              <p:nvPr/>
            </p:nvGrpSpPr>
            <p:grpSpPr>
              <a:xfrm>
                <a:off x="5629052" y="3224862"/>
                <a:ext cx="3053088" cy="1578025"/>
                <a:chOff x="5743400" y="1910750"/>
                <a:chExt cx="2175804" cy="1088068"/>
              </a:xfrm>
            </p:grpSpPr>
            <p:sp>
              <p:nvSpPr>
                <p:cNvPr id="689" name="Google Shape;689;g17b423492d1_0_2147"/>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690" name="Google Shape;690;g17b423492d1_0_2147"/>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691" name="Google Shape;691;g17b423492d1_0_2147"/>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692" name="Google Shape;692;g17b423492d1_0_2147"/>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693" name="Google Shape;693;g17b423492d1_0_2147"/>
                <p:cNvSpPr/>
                <p:nvPr/>
              </p:nvSpPr>
              <p:spPr>
                <a:xfrm>
                  <a:off x="6831136"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694" name="Google Shape;694;g17b423492d1_0_2147"/>
                <p:cNvSpPr/>
                <p:nvPr/>
              </p:nvSpPr>
              <p:spPr>
                <a:xfrm>
                  <a:off x="6831136"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695" name="Google Shape;695;g17b423492d1_0_2147"/>
                <p:cNvSpPr/>
                <p:nvPr/>
              </p:nvSpPr>
              <p:spPr>
                <a:xfrm>
                  <a:off x="7375004"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696" name="Google Shape;696;g17b423492d1_0_2147"/>
                <p:cNvSpPr/>
                <p:nvPr/>
              </p:nvSpPr>
              <p:spPr>
                <a:xfrm>
                  <a:off x="7375004"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grpSp>
          <p:grpSp>
            <p:nvGrpSpPr>
              <p:cNvPr id="697" name="Google Shape;697;g17b423492d1_0_2147"/>
              <p:cNvGrpSpPr/>
              <p:nvPr/>
            </p:nvGrpSpPr>
            <p:grpSpPr>
              <a:xfrm>
                <a:off x="5629052" y="1646837"/>
                <a:ext cx="3053088" cy="1578025"/>
                <a:chOff x="5743400" y="1910750"/>
                <a:chExt cx="2175804" cy="1088068"/>
              </a:xfrm>
            </p:grpSpPr>
            <p:sp>
              <p:nvSpPr>
                <p:cNvPr id="698" name="Google Shape;698;g17b423492d1_0_2147"/>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255</a:t>
                  </a:r>
                  <a:endParaRPr sz="900"/>
                </a:p>
              </p:txBody>
            </p:sp>
            <p:sp>
              <p:nvSpPr>
                <p:cNvPr id="699" name="Google Shape;699;g17b423492d1_0_2147"/>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255</a:t>
                  </a:r>
                  <a:endParaRPr sz="900"/>
                </a:p>
              </p:txBody>
            </p:sp>
            <p:sp>
              <p:nvSpPr>
                <p:cNvPr id="700" name="Google Shape;700;g17b423492d1_0_2147"/>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701" name="Google Shape;701;g17b423492d1_0_2147"/>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702" name="Google Shape;702;g17b423492d1_0_2147"/>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703" name="Google Shape;703;g17b423492d1_0_2147"/>
                <p:cNvSpPr/>
                <p:nvPr/>
              </p:nvSpPr>
              <p:spPr>
                <a:xfrm>
                  <a:off x="6831136"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704" name="Google Shape;704;g17b423492d1_0_2147"/>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705" name="Google Shape;705;g17b423492d1_0_2147"/>
                <p:cNvSpPr/>
                <p:nvPr/>
              </p:nvSpPr>
              <p:spPr>
                <a:xfrm>
                  <a:off x="7375004"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grpSp>
        <p:grpSp>
          <p:nvGrpSpPr>
            <p:cNvPr id="706" name="Google Shape;706;g17b423492d1_0_2147"/>
            <p:cNvGrpSpPr/>
            <p:nvPr/>
          </p:nvGrpSpPr>
          <p:grpSpPr>
            <a:xfrm>
              <a:off x="3980408" y="898862"/>
              <a:ext cx="2289933" cy="789253"/>
              <a:chOff x="6287268" y="1910750"/>
              <a:chExt cx="1631936" cy="544200"/>
            </a:xfrm>
          </p:grpSpPr>
          <p:sp>
            <p:nvSpPr>
              <p:cNvPr id="707" name="Google Shape;707;g17b423492d1_0_2147"/>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495</a:t>
                </a:r>
                <a:endParaRPr sz="900"/>
              </a:p>
            </p:txBody>
          </p:sp>
          <p:sp>
            <p:nvSpPr>
              <p:cNvPr id="708" name="Google Shape;708;g17b423492d1_0_2147"/>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495</a:t>
                </a:r>
                <a:endParaRPr sz="900"/>
              </a:p>
            </p:txBody>
          </p:sp>
          <p:sp>
            <p:nvSpPr>
              <p:cNvPr id="709" name="Google Shape;709;g17b423492d1_0_2147"/>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sp>
          <p:nvSpPr>
            <p:cNvPr id="710" name="Google Shape;710;g17b423492d1_0_2147"/>
            <p:cNvSpPr/>
            <p:nvPr/>
          </p:nvSpPr>
          <p:spPr>
            <a:xfrm>
              <a:off x="7038027" y="4055187"/>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grpSp>
          <p:nvGrpSpPr>
            <p:cNvPr id="711" name="Google Shape;711;g17b423492d1_0_2147"/>
            <p:cNvGrpSpPr/>
            <p:nvPr/>
          </p:nvGrpSpPr>
          <p:grpSpPr>
            <a:xfrm>
              <a:off x="7042158" y="1688137"/>
              <a:ext cx="763621" cy="1578025"/>
              <a:chOff x="6287268" y="1910750"/>
              <a:chExt cx="544200" cy="1088068"/>
            </a:xfrm>
          </p:grpSpPr>
          <p:sp>
            <p:nvSpPr>
              <p:cNvPr id="712" name="Google Shape;712;g17b423492d1_0_2147"/>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713" name="Google Shape;713;g17b423492d1_0_2147"/>
              <p:cNvSpPr/>
              <p:nvPr/>
            </p:nvSpPr>
            <p:spPr>
              <a:xfrm>
                <a:off x="6287268"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sp>
          <p:nvSpPr>
            <p:cNvPr id="714" name="Google Shape;714;g17b423492d1_0_2147"/>
            <p:cNvSpPr/>
            <p:nvPr/>
          </p:nvSpPr>
          <p:spPr>
            <a:xfrm>
              <a:off x="7042138" y="3266162"/>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715" name="Google Shape;715;g17b423492d1_0_2147"/>
            <p:cNvSpPr/>
            <p:nvPr/>
          </p:nvSpPr>
          <p:spPr>
            <a:xfrm>
              <a:off x="6270338" y="898850"/>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716" name="Google Shape;716;g17b423492d1_0_2147"/>
            <p:cNvSpPr/>
            <p:nvPr/>
          </p:nvSpPr>
          <p:spPr>
            <a:xfrm>
              <a:off x="7042220" y="898846"/>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grpSp>
        <p:nvGrpSpPr>
          <p:cNvPr id="717" name="Google Shape;717;g17b423492d1_0_2147"/>
          <p:cNvGrpSpPr/>
          <p:nvPr/>
        </p:nvGrpSpPr>
        <p:grpSpPr>
          <a:xfrm>
            <a:off x="397670" y="517805"/>
            <a:ext cx="1912686" cy="2003596"/>
            <a:chOff x="3980408" y="898846"/>
            <a:chExt cx="3825371" cy="3945641"/>
          </a:xfrm>
        </p:grpSpPr>
        <p:grpSp>
          <p:nvGrpSpPr>
            <p:cNvPr id="718" name="Google Shape;718;g17b423492d1_0_2147"/>
            <p:cNvGrpSpPr/>
            <p:nvPr/>
          </p:nvGrpSpPr>
          <p:grpSpPr>
            <a:xfrm>
              <a:off x="3984927" y="1688137"/>
              <a:ext cx="3053088" cy="3156050"/>
              <a:chOff x="5629052" y="1646837"/>
              <a:chExt cx="3053088" cy="3156050"/>
            </a:xfrm>
          </p:grpSpPr>
          <p:grpSp>
            <p:nvGrpSpPr>
              <p:cNvPr id="719" name="Google Shape;719;g17b423492d1_0_2147"/>
              <p:cNvGrpSpPr/>
              <p:nvPr/>
            </p:nvGrpSpPr>
            <p:grpSpPr>
              <a:xfrm>
                <a:off x="5629052" y="3224862"/>
                <a:ext cx="3053088" cy="1578025"/>
                <a:chOff x="5743400" y="1910750"/>
                <a:chExt cx="2175804" cy="1088068"/>
              </a:xfrm>
            </p:grpSpPr>
            <p:sp>
              <p:nvSpPr>
                <p:cNvPr id="720" name="Google Shape;720;g17b423492d1_0_2147"/>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721" name="Google Shape;721;g17b423492d1_0_2147"/>
                <p:cNvSpPr/>
                <p:nvPr/>
              </p:nvSpPr>
              <p:spPr>
                <a:xfrm>
                  <a:off x="6287268" y="1910750"/>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722" name="Google Shape;722;g17b423492d1_0_2147"/>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723" name="Google Shape;723;g17b423492d1_0_2147"/>
                <p:cNvSpPr/>
                <p:nvPr/>
              </p:nvSpPr>
              <p:spPr>
                <a:xfrm>
                  <a:off x="6287268" y="2454618"/>
                  <a:ext cx="544200" cy="544200"/>
                </a:xfrm>
                <a:prstGeom prst="rect">
                  <a:avLst/>
                </a:prstGeom>
                <a:solidFill>
                  <a:srgbClr val="122B5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150</a:t>
                  </a:r>
                  <a:endParaRPr sz="900"/>
                </a:p>
              </p:txBody>
            </p:sp>
            <p:sp>
              <p:nvSpPr>
                <p:cNvPr id="724" name="Google Shape;724;g17b423492d1_0_2147"/>
                <p:cNvSpPr/>
                <p:nvPr/>
              </p:nvSpPr>
              <p:spPr>
                <a:xfrm>
                  <a:off x="6831136" y="1910750"/>
                  <a:ext cx="544200" cy="5442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725" name="Google Shape;725;g17b423492d1_0_2147"/>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726" name="Google Shape;726;g17b423492d1_0_2147"/>
                <p:cNvSpPr/>
                <p:nvPr/>
              </p:nvSpPr>
              <p:spPr>
                <a:xfrm>
                  <a:off x="7375004"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727" name="Google Shape;727;g17b423492d1_0_2147"/>
                <p:cNvSpPr/>
                <p:nvPr/>
              </p:nvSpPr>
              <p:spPr>
                <a:xfrm>
                  <a:off x="7375004" y="2454618"/>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grpSp>
            <p:nvGrpSpPr>
              <p:cNvPr id="728" name="Google Shape;728;g17b423492d1_0_2147"/>
              <p:cNvGrpSpPr/>
              <p:nvPr/>
            </p:nvGrpSpPr>
            <p:grpSpPr>
              <a:xfrm>
                <a:off x="5629052" y="1646837"/>
                <a:ext cx="3053088" cy="1578025"/>
                <a:chOff x="5743400" y="1910750"/>
                <a:chExt cx="2175804" cy="1088068"/>
              </a:xfrm>
            </p:grpSpPr>
            <p:sp>
              <p:nvSpPr>
                <p:cNvPr id="729" name="Google Shape;729;g17b423492d1_0_2147"/>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730" name="Google Shape;730;g17b423492d1_0_2147"/>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731" name="Google Shape;731;g17b423492d1_0_2147"/>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732" name="Google Shape;732;g17b423492d1_0_2147"/>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733" name="Google Shape;733;g17b423492d1_0_2147"/>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734" name="Google Shape;734;g17b423492d1_0_2147"/>
                <p:cNvSpPr/>
                <p:nvPr/>
              </p:nvSpPr>
              <p:spPr>
                <a:xfrm>
                  <a:off x="6831136" y="2454618"/>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735" name="Google Shape;735;g17b423492d1_0_2147"/>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736" name="Google Shape;736;g17b423492d1_0_2147"/>
                <p:cNvSpPr/>
                <p:nvPr/>
              </p:nvSpPr>
              <p:spPr>
                <a:xfrm>
                  <a:off x="7375004"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grpSp>
        <p:grpSp>
          <p:nvGrpSpPr>
            <p:cNvPr id="737" name="Google Shape;737;g17b423492d1_0_2147"/>
            <p:cNvGrpSpPr/>
            <p:nvPr/>
          </p:nvGrpSpPr>
          <p:grpSpPr>
            <a:xfrm>
              <a:off x="3980408" y="898862"/>
              <a:ext cx="2289933" cy="789253"/>
              <a:chOff x="6287268" y="1910750"/>
              <a:chExt cx="1631936" cy="544200"/>
            </a:xfrm>
          </p:grpSpPr>
          <p:sp>
            <p:nvSpPr>
              <p:cNvPr id="738" name="Google Shape;738;g17b423492d1_0_2147"/>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739" name="Google Shape;739;g17b423492d1_0_2147"/>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740" name="Google Shape;740;g17b423492d1_0_2147"/>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grpSp>
        <p:sp>
          <p:nvSpPr>
            <p:cNvPr id="741" name="Google Shape;741;g17b423492d1_0_2147"/>
            <p:cNvSpPr/>
            <p:nvPr/>
          </p:nvSpPr>
          <p:spPr>
            <a:xfrm>
              <a:off x="7038027" y="4055187"/>
              <a:ext cx="763500" cy="7893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nvGrpSpPr>
            <p:cNvPr id="742" name="Google Shape;742;g17b423492d1_0_2147"/>
            <p:cNvGrpSpPr/>
            <p:nvPr/>
          </p:nvGrpSpPr>
          <p:grpSpPr>
            <a:xfrm>
              <a:off x="7042158" y="1688137"/>
              <a:ext cx="763621" cy="1578025"/>
              <a:chOff x="6287268" y="1910750"/>
              <a:chExt cx="544200" cy="1088068"/>
            </a:xfrm>
          </p:grpSpPr>
          <p:sp>
            <p:nvSpPr>
              <p:cNvPr id="743" name="Google Shape;743;g17b423492d1_0_2147"/>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744" name="Google Shape;744;g17b423492d1_0_2147"/>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sp>
          <p:nvSpPr>
            <p:cNvPr id="745" name="Google Shape;745;g17b423492d1_0_2147"/>
            <p:cNvSpPr/>
            <p:nvPr/>
          </p:nvSpPr>
          <p:spPr>
            <a:xfrm>
              <a:off x="7042138" y="3266162"/>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746" name="Google Shape;746;g17b423492d1_0_2147"/>
            <p:cNvSpPr/>
            <p:nvPr/>
          </p:nvSpPr>
          <p:spPr>
            <a:xfrm>
              <a:off x="6270338" y="898850"/>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747" name="Google Shape;747;g17b423492d1_0_2147"/>
            <p:cNvSpPr/>
            <p:nvPr/>
          </p:nvSpPr>
          <p:spPr>
            <a:xfrm>
              <a:off x="7042220" y="898846"/>
              <a:ext cx="763500" cy="7893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grpSp>
        <p:nvGrpSpPr>
          <p:cNvPr id="748" name="Google Shape;748;g17b423492d1_0_2147"/>
          <p:cNvGrpSpPr/>
          <p:nvPr/>
        </p:nvGrpSpPr>
        <p:grpSpPr>
          <a:xfrm>
            <a:off x="4709933" y="751334"/>
            <a:ext cx="3825371" cy="3945641"/>
            <a:chOff x="3980408" y="898846"/>
            <a:chExt cx="3825371" cy="3945641"/>
          </a:xfrm>
        </p:grpSpPr>
        <p:grpSp>
          <p:nvGrpSpPr>
            <p:cNvPr id="749" name="Google Shape;749;g17b423492d1_0_2147"/>
            <p:cNvGrpSpPr/>
            <p:nvPr/>
          </p:nvGrpSpPr>
          <p:grpSpPr>
            <a:xfrm>
              <a:off x="3984927" y="1688137"/>
              <a:ext cx="3053088" cy="3156050"/>
              <a:chOff x="5629052" y="1646837"/>
              <a:chExt cx="3053088" cy="3156050"/>
            </a:xfrm>
          </p:grpSpPr>
          <p:grpSp>
            <p:nvGrpSpPr>
              <p:cNvPr id="750" name="Google Shape;750;g17b423492d1_0_2147"/>
              <p:cNvGrpSpPr/>
              <p:nvPr/>
            </p:nvGrpSpPr>
            <p:grpSpPr>
              <a:xfrm>
                <a:off x="5629052" y="3224862"/>
                <a:ext cx="3053088" cy="1578025"/>
                <a:chOff x="5743400" y="1910750"/>
                <a:chExt cx="2175804" cy="1088068"/>
              </a:xfrm>
            </p:grpSpPr>
            <p:sp>
              <p:nvSpPr>
                <p:cNvPr id="751" name="Google Shape;751;g17b423492d1_0_2147"/>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752" name="Google Shape;752;g17b423492d1_0_2147"/>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0.039</a:t>
                  </a:r>
                  <a:endParaRPr>
                    <a:solidFill>
                      <a:srgbClr val="FFFFFF"/>
                    </a:solidFill>
                  </a:endParaRPr>
                </a:p>
              </p:txBody>
            </p:sp>
            <p:sp>
              <p:nvSpPr>
                <p:cNvPr id="753" name="Google Shape;753;g17b423492d1_0_2147"/>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754" name="Google Shape;754;g17b423492d1_0_2147"/>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0.588</a:t>
                  </a:r>
                  <a:endParaRPr>
                    <a:solidFill>
                      <a:srgbClr val="FFFFFF"/>
                    </a:solidFill>
                  </a:endParaRPr>
                </a:p>
              </p:txBody>
            </p:sp>
            <p:sp>
              <p:nvSpPr>
                <p:cNvPr id="755" name="Google Shape;755;g17b423492d1_0_2147"/>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0.059</a:t>
                  </a:r>
                  <a:endParaRPr>
                    <a:solidFill>
                      <a:srgbClr val="FFFFFF"/>
                    </a:solidFill>
                  </a:endParaRPr>
                </a:p>
              </p:txBody>
            </p:sp>
            <p:sp>
              <p:nvSpPr>
                <p:cNvPr id="756" name="Google Shape;756;g17b423492d1_0_2147"/>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757" name="Google Shape;757;g17b423492d1_0_2147"/>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758" name="Google Shape;758;g17b423492d1_0_2147"/>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grpSp>
          <p:grpSp>
            <p:nvGrpSpPr>
              <p:cNvPr id="759" name="Google Shape;759;g17b423492d1_0_2147"/>
              <p:cNvGrpSpPr/>
              <p:nvPr/>
            </p:nvGrpSpPr>
            <p:grpSpPr>
              <a:xfrm>
                <a:off x="5629052" y="1646837"/>
                <a:ext cx="3053088" cy="1578025"/>
                <a:chOff x="5743400" y="1910750"/>
                <a:chExt cx="2175804" cy="1088068"/>
              </a:xfrm>
            </p:grpSpPr>
            <p:sp>
              <p:nvSpPr>
                <p:cNvPr id="760" name="Google Shape;760;g17b423492d1_0_2147"/>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761" name="Google Shape;761;g17b423492d1_0_2147"/>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0.196</a:t>
                  </a:r>
                  <a:endParaRPr>
                    <a:solidFill>
                      <a:srgbClr val="FFFFFF"/>
                    </a:solidFill>
                  </a:endParaRPr>
                </a:p>
              </p:txBody>
            </p:sp>
            <p:sp>
              <p:nvSpPr>
                <p:cNvPr id="762" name="Google Shape;762;g17b423492d1_0_2147"/>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763" name="Google Shape;763;g17b423492d1_0_2147"/>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0.039</a:t>
                  </a:r>
                  <a:endParaRPr>
                    <a:solidFill>
                      <a:srgbClr val="FFFFFF"/>
                    </a:solidFill>
                  </a:endParaRPr>
                </a:p>
              </p:txBody>
            </p:sp>
            <p:sp>
              <p:nvSpPr>
                <p:cNvPr id="764" name="Google Shape;764;g17b423492d1_0_2147"/>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0.202</a:t>
                  </a:r>
                  <a:endParaRPr>
                    <a:solidFill>
                      <a:srgbClr val="FFFFFF"/>
                    </a:solidFill>
                  </a:endParaRPr>
                </a:p>
              </p:txBody>
            </p:sp>
            <p:sp>
              <p:nvSpPr>
                <p:cNvPr id="765" name="Google Shape;765;g17b423492d1_0_2147"/>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766" name="Google Shape;766;g17b423492d1_0_2147"/>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767" name="Google Shape;767;g17b423492d1_0_2147"/>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grpSp>
        <p:grpSp>
          <p:nvGrpSpPr>
            <p:cNvPr id="768" name="Google Shape;768;g17b423492d1_0_2147"/>
            <p:cNvGrpSpPr/>
            <p:nvPr/>
          </p:nvGrpSpPr>
          <p:grpSpPr>
            <a:xfrm>
              <a:off x="3980408" y="898862"/>
              <a:ext cx="2289933" cy="789253"/>
              <a:chOff x="6287268" y="1910750"/>
              <a:chExt cx="1631936" cy="544200"/>
            </a:xfrm>
          </p:grpSpPr>
          <p:sp>
            <p:nvSpPr>
              <p:cNvPr id="769" name="Google Shape;769;g17b423492d1_0_2147"/>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0.101</a:t>
                </a:r>
                <a:endParaRPr/>
              </a:p>
            </p:txBody>
          </p:sp>
          <p:sp>
            <p:nvSpPr>
              <p:cNvPr id="770" name="Google Shape;770;g17b423492d1_0_2147"/>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0.202</a:t>
                </a:r>
                <a:endParaRPr>
                  <a:solidFill>
                    <a:srgbClr val="FFFFFF"/>
                  </a:solidFill>
                </a:endParaRPr>
              </a:p>
            </p:txBody>
          </p:sp>
          <p:sp>
            <p:nvSpPr>
              <p:cNvPr id="771" name="Google Shape;771;g17b423492d1_0_2147"/>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grpSp>
        <p:sp>
          <p:nvSpPr>
            <p:cNvPr id="772" name="Google Shape;772;g17b423492d1_0_2147"/>
            <p:cNvSpPr/>
            <p:nvPr/>
          </p:nvSpPr>
          <p:spPr>
            <a:xfrm>
              <a:off x="7038027" y="4055187"/>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grpSp>
          <p:nvGrpSpPr>
            <p:cNvPr id="773" name="Google Shape;773;g17b423492d1_0_2147"/>
            <p:cNvGrpSpPr/>
            <p:nvPr/>
          </p:nvGrpSpPr>
          <p:grpSpPr>
            <a:xfrm>
              <a:off x="7042158" y="1688137"/>
              <a:ext cx="763621" cy="1578025"/>
              <a:chOff x="6287268" y="1910750"/>
              <a:chExt cx="544200" cy="1088068"/>
            </a:xfrm>
          </p:grpSpPr>
          <p:sp>
            <p:nvSpPr>
              <p:cNvPr id="774" name="Google Shape;774;g17b423492d1_0_2147"/>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775" name="Google Shape;775;g17b423492d1_0_2147"/>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sp>
          <p:nvSpPr>
            <p:cNvPr id="776" name="Google Shape;776;g17b423492d1_0_2147"/>
            <p:cNvSpPr/>
            <p:nvPr/>
          </p:nvSpPr>
          <p:spPr>
            <a:xfrm>
              <a:off x="7042138" y="3266162"/>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0.059</a:t>
              </a:r>
              <a:endParaRPr>
                <a:solidFill>
                  <a:srgbClr val="FFFFFF"/>
                </a:solidFill>
              </a:endParaRPr>
            </a:p>
          </p:txBody>
        </p:sp>
        <p:sp>
          <p:nvSpPr>
            <p:cNvPr id="777" name="Google Shape;777;g17b423492d1_0_2147"/>
            <p:cNvSpPr/>
            <p:nvPr/>
          </p:nvSpPr>
          <p:spPr>
            <a:xfrm>
              <a:off x="6270338" y="898850"/>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0.030</a:t>
              </a:r>
              <a:endParaRPr>
                <a:solidFill>
                  <a:srgbClr val="FFFFFF"/>
                </a:solidFill>
              </a:endParaRPr>
            </a:p>
          </p:txBody>
        </p:sp>
        <p:sp>
          <p:nvSpPr>
            <p:cNvPr id="778" name="Google Shape;778;g17b423492d1_0_2147"/>
            <p:cNvSpPr/>
            <p:nvPr/>
          </p:nvSpPr>
          <p:spPr>
            <a:xfrm>
              <a:off x="7042220" y="898846"/>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sp>
        <p:nvSpPr>
          <p:cNvPr id="779" name="Google Shape;779;g17b423492d1_0_2147"/>
          <p:cNvSpPr txBox="1">
            <a:spLocks noGrp="1"/>
          </p:cNvSpPr>
          <p:nvPr>
            <p:ph type="body" idx="1"/>
          </p:nvPr>
        </p:nvSpPr>
        <p:spPr>
          <a:xfrm>
            <a:off x="2455075" y="2521400"/>
            <a:ext cx="1912800" cy="6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Lato"/>
                <a:ea typeface="Lato"/>
                <a:cs typeface="Lato"/>
                <a:sym typeface="Lato"/>
              </a:rPr>
              <a:t> Raster B: </a:t>
            </a:r>
            <a:endParaRPr sz="1100" dirty="0">
              <a:latin typeface="Lato"/>
              <a:ea typeface="Lato"/>
              <a:cs typeface="Lato"/>
              <a:sym typeface="Lato"/>
            </a:endParaRPr>
          </a:p>
          <a:p>
            <a:pPr marL="0" lvl="0" indent="0" algn="ctr" rtl="0">
              <a:spcBef>
                <a:spcPts val="0"/>
              </a:spcBef>
              <a:spcAft>
                <a:spcPts val="1000"/>
              </a:spcAft>
              <a:buNone/>
            </a:pPr>
            <a:r>
              <a:rPr lang="en" sz="900" dirty="0">
                <a:latin typeface="Lato"/>
                <a:ea typeface="Lato"/>
                <a:cs typeface="Lato"/>
                <a:sym typeface="Lato"/>
              </a:rPr>
              <a:t>Summed district values calculated from covariate layer</a:t>
            </a:r>
            <a:endParaRPr sz="900" dirty="0">
              <a:latin typeface="Lato"/>
              <a:ea typeface="Lato"/>
              <a:cs typeface="Lato"/>
              <a:sym typeface="Lato"/>
            </a:endParaRPr>
          </a:p>
        </p:txBody>
      </p:sp>
      <p:sp>
        <p:nvSpPr>
          <p:cNvPr id="780" name="Google Shape;780;g17b423492d1_0_2147"/>
          <p:cNvSpPr txBox="1">
            <a:spLocks noGrp="1"/>
          </p:cNvSpPr>
          <p:nvPr>
            <p:ph type="body" idx="1"/>
          </p:nvPr>
        </p:nvSpPr>
        <p:spPr>
          <a:xfrm>
            <a:off x="397625" y="2521400"/>
            <a:ext cx="19128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Lato"/>
                <a:ea typeface="Lato"/>
                <a:cs typeface="Lato"/>
                <a:sym typeface="Lato"/>
              </a:rPr>
              <a:t> </a:t>
            </a:r>
            <a:r>
              <a:rPr lang="en" sz="1100" dirty="0">
                <a:latin typeface="Lato"/>
                <a:ea typeface="Lato"/>
                <a:cs typeface="Lato"/>
                <a:sym typeface="Lato"/>
              </a:rPr>
              <a:t>Raster A:</a:t>
            </a:r>
            <a:r>
              <a:rPr lang="en" sz="1200" dirty="0">
                <a:latin typeface="Lato"/>
                <a:ea typeface="Lato"/>
                <a:cs typeface="Lato"/>
                <a:sym typeface="Lato"/>
              </a:rPr>
              <a:t> </a:t>
            </a:r>
            <a:endParaRPr sz="1200" dirty="0">
              <a:latin typeface="Lato"/>
              <a:ea typeface="Lato"/>
              <a:cs typeface="Lato"/>
              <a:sym typeface="Lato"/>
            </a:endParaRPr>
          </a:p>
          <a:p>
            <a:pPr marL="0" lvl="0" indent="0" algn="ctr" rtl="0">
              <a:spcBef>
                <a:spcPts val="0"/>
              </a:spcBef>
              <a:spcAft>
                <a:spcPts val="0"/>
              </a:spcAft>
              <a:buNone/>
            </a:pPr>
            <a:r>
              <a:rPr lang="en" sz="900" dirty="0">
                <a:latin typeface="Lato"/>
                <a:ea typeface="Lato"/>
                <a:cs typeface="Lato"/>
                <a:sym typeface="Lato"/>
              </a:rPr>
              <a:t>Covariate layer</a:t>
            </a:r>
            <a:endParaRPr sz="900" dirty="0">
              <a:latin typeface="Lato"/>
              <a:ea typeface="Lato"/>
              <a:cs typeface="Lato"/>
              <a:sym typeface="Lato"/>
            </a:endParaRPr>
          </a:p>
        </p:txBody>
      </p:sp>
      <p:sp>
        <p:nvSpPr>
          <p:cNvPr id="781" name="Google Shape;781;g17b423492d1_0_2147"/>
          <p:cNvSpPr txBox="1">
            <a:spLocks noGrp="1"/>
          </p:cNvSpPr>
          <p:nvPr>
            <p:ph type="body" idx="1"/>
          </p:nvPr>
        </p:nvSpPr>
        <p:spPr>
          <a:xfrm>
            <a:off x="305922" y="3245300"/>
            <a:ext cx="1394400" cy="745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Raster A</a:t>
            </a:r>
            <a:endParaRPr b="1">
              <a:latin typeface="Caveat"/>
              <a:ea typeface="Caveat"/>
              <a:cs typeface="Caveat"/>
              <a:sym typeface="Caveat"/>
            </a:endParaRPr>
          </a:p>
          <a:p>
            <a:pPr marL="0" lvl="0" indent="0" algn="ctr" rtl="0">
              <a:lnSpc>
                <a:spcPct val="100000"/>
              </a:lnSpc>
              <a:spcBef>
                <a:spcPts val="1000"/>
              </a:spcBef>
              <a:spcAft>
                <a:spcPts val="0"/>
              </a:spcAft>
              <a:buNone/>
            </a:pPr>
            <a:r>
              <a:rPr lang="en" b="1">
                <a:latin typeface="Caveat"/>
                <a:ea typeface="Caveat"/>
                <a:cs typeface="Caveat"/>
                <a:sym typeface="Caveat"/>
              </a:rPr>
              <a:t>Raster B</a:t>
            </a: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782" name="Google Shape;782;g17b423492d1_0_2147"/>
          <p:cNvSpPr txBox="1">
            <a:spLocks noGrp="1"/>
          </p:cNvSpPr>
          <p:nvPr>
            <p:ph type="body" idx="1"/>
          </p:nvPr>
        </p:nvSpPr>
        <p:spPr>
          <a:xfrm>
            <a:off x="1379798" y="3376550"/>
            <a:ext cx="6141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a:latin typeface="Caveat"/>
                <a:ea typeface="Caveat"/>
                <a:cs typeface="Caveat"/>
                <a:sym typeface="Caveat"/>
              </a:rPr>
              <a:t> </a:t>
            </a:r>
            <a:r>
              <a:rPr lang="en" sz="2600" b="1">
                <a:latin typeface="Caveat"/>
                <a:ea typeface="Caveat"/>
                <a:cs typeface="Caveat"/>
                <a:sym typeface="Caveat"/>
              </a:rPr>
              <a:t>=</a:t>
            </a:r>
            <a:endParaRPr sz="2600" b="1">
              <a:latin typeface="Caveat"/>
              <a:ea typeface="Caveat"/>
              <a:cs typeface="Caveat"/>
              <a:sym typeface="Caveat"/>
            </a:endParaRPr>
          </a:p>
          <a:p>
            <a:pPr marL="0" lvl="0" indent="0" algn="ctr" rtl="0">
              <a:spcBef>
                <a:spcPts val="100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400" b="1">
              <a:latin typeface="Caveat"/>
              <a:ea typeface="Caveat"/>
              <a:cs typeface="Caveat"/>
              <a:sym typeface="Caveat"/>
            </a:endParaRPr>
          </a:p>
        </p:txBody>
      </p:sp>
      <p:sp>
        <p:nvSpPr>
          <p:cNvPr id="783" name="Google Shape;783;g17b423492d1_0_2147"/>
          <p:cNvSpPr txBox="1">
            <a:spLocks noGrp="1"/>
          </p:cNvSpPr>
          <p:nvPr>
            <p:ph type="body" idx="1"/>
          </p:nvPr>
        </p:nvSpPr>
        <p:spPr>
          <a:xfrm>
            <a:off x="1734250" y="3475325"/>
            <a:ext cx="10386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veat"/>
                <a:ea typeface="Caveat"/>
                <a:cs typeface="Caveat"/>
                <a:sym typeface="Caveat"/>
              </a:rPr>
              <a:t> Raster C</a:t>
            </a:r>
            <a:endParaRPr b="1">
              <a:latin typeface="Caveat"/>
              <a:ea typeface="Caveat"/>
              <a:cs typeface="Caveat"/>
              <a:sym typeface="Caveat"/>
            </a:endParaRPr>
          </a:p>
          <a:p>
            <a:pPr marL="0" lvl="0" indent="0" algn="ctr" rtl="0">
              <a:spcBef>
                <a:spcPts val="1000"/>
              </a:spcBef>
              <a:spcAft>
                <a:spcPts val="0"/>
              </a:spcAft>
              <a:buNone/>
            </a:pPr>
            <a:endParaRPr b="1">
              <a:latin typeface="Caveat"/>
              <a:ea typeface="Caveat"/>
              <a:cs typeface="Caveat"/>
              <a:sym typeface="Caveat"/>
            </a:endParaRPr>
          </a:p>
          <a:p>
            <a:pPr marL="0" lvl="0" indent="0" algn="ctr" rtl="0">
              <a:spcBef>
                <a:spcPts val="0"/>
              </a:spcBef>
              <a:spcAft>
                <a:spcPts val="0"/>
              </a:spcAft>
              <a:buNone/>
            </a:pPr>
            <a:endParaRPr sz="1600" b="1">
              <a:latin typeface="Caveat"/>
              <a:ea typeface="Caveat"/>
              <a:cs typeface="Caveat"/>
              <a:sym typeface="Caveat"/>
            </a:endParaRPr>
          </a:p>
        </p:txBody>
      </p:sp>
      <p:sp>
        <p:nvSpPr>
          <p:cNvPr id="784" name="Google Shape;784;g17b423492d1_0_2147"/>
          <p:cNvSpPr txBox="1"/>
          <p:nvPr/>
        </p:nvSpPr>
        <p:spPr>
          <a:xfrm rot="-835897">
            <a:off x="2778056" y="3626939"/>
            <a:ext cx="1912663" cy="1348031"/>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dirty="0">
                <a:solidFill>
                  <a:schemeClr val="dk2"/>
                </a:solidFill>
                <a:latin typeface="Caveat"/>
                <a:ea typeface="Caveat"/>
                <a:cs typeface="Caveat"/>
                <a:sym typeface="Caveat"/>
              </a:rPr>
              <a:t>Grid cell value: the proportion of the summed district covariate values, calculated from the gridded estimates</a:t>
            </a:r>
            <a:endParaRPr sz="1800" b="1" dirty="0">
              <a:solidFill>
                <a:schemeClr val="dk2"/>
              </a:solidFill>
              <a:latin typeface="Caveat"/>
              <a:ea typeface="Caveat"/>
              <a:cs typeface="Caveat"/>
              <a:sym typeface="Caveat"/>
            </a:endParaRPr>
          </a:p>
        </p:txBody>
      </p:sp>
      <p:cxnSp>
        <p:nvCxnSpPr>
          <p:cNvPr id="785" name="Google Shape;785;g17b423492d1_0_2147"/>
          <p:cNvCxnSpPr/>
          <p:nvPr/>
        </p:nvCxnSpPr>
        <p:spPr>
          <a:xfrm rot="10800000" flipH="1">
            <a:off x="430400" y="3690200"/>
            <a:ext cx="1128900" cy="6900"/>
          </a:xfrm>
          <a:prstGeom prst="straightConnector1">
            <a:avLst/>
          </a:prstGeom>
          <a:noFill/>
          <a:ln w="9525" cap="flat" cmpd="sng">
            <a:solidFill>
              <a:schemeClr val="dk2"/>
            </a:solidFill>
            <a:prstDash val="solid"/>
            <a:round/>
            <a:headEnd type="none" w="med" len="med"/>
            <a:tailEnd type="none" w="med" len="med"/>
          </a:ln>
        </p:spPr>
      </p:cxnSp>
      <p:sp>
        <p:nvSpPr>
          <p:cNvPr id="786" name="Google Shape;786;g17b423492d1_0_2147"/>
          <p:cNvSpPr txBox="1">
            <a:spLocks noGrp="1"/>
          </p:cNvSpPr>
          <p:nvPr>
            <p:ph type="body" idx="1"/>
          </p:nvPr>
        </p:nvSpPr>
        <p:spPr>
          <a:xfrm>
            <a:off x="4709925" y="394850"/>
            <a:ext cx="36369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 Raster C: Weighting layer</a:t>
            </a:r>
            <a:endParaRPr sz="900">
              <a:latin typeface="Lato"/>
              <a:ea typeface="Lato"/>
              <a:cs typeface="Lato"/>
              <a:sym typeface="Lato"/>
            </a:endParaRPr>
          </a:p>
        </p:txBody>
      </p:sp>
      <p:sp>
        <p:nvSpPr>
          <p:cNvPr id="787" name="Google Shape;787;g17b423492d1_0_2147"/>
          <p:cNvSpPr txBox="1">
            <a:spLocks noGrp="1"/>
          </p:cNvSpPr>
          <p:nvPr>
            <p:ph type="body" idx="1"/>
          </p:nvPr>
        </p:nvSpPr>
        <p:spPr>
          <a:xfrm>
            <a:off x="305922" y="4159700"/>
            <a:ext cx="1394400" cy="745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50</a:t>
            </a:r>
            <a:endParaRPr b="1">
              <a:latin typeface="Caveat"/>
              <a:ea typeface="Caveat"/>
              <a:cs typeface="Caveat"/>
              <a:sym typeface="Caveat"/>
            </a:endParaRPr>
          </a:p>
          <a:p>
            <a:pPr marL="0" lvl="0" indent="0" algn="ctr" rtl="0">
              <a:lnSpc>
                <a:spcPct val="100000"/>
              </a:lnSpc>
              <a:spcBef>
                <a:spcPts val="1000"/>
              </a:spcBef>
              <a:spcAft>
                <a:spcPts val="0"/>
              </a:spcAft>
              <a:buNone/>
            </a:pPr>
            <a:r>
              <a:rPr lang="en" b="1">
                <a:latin typeface="Caveat"/>
                <a:ea typeface="Caveat"/>
                <a:cs typeface="Caveat"/>
                <a:sym typeface="Caveat"/>
              </a:rPr>
              <a:t>495</a:t>
            </a: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788" name="Google Shape;788;g17b423492d1_0_2147"/>
          <p:cNvSpPr txBox="1">
            <a:spLocks noGrp="1"/>
          </p:cNvSpPr>
          <p:nvPr>
            <p:ph type="body" idx="1"/>
          </p:nvPr>
        </p:nvSpPr>
        <p:spPr>
          <a:xfrm>
            <a:off x="1379798" y="4290950"/>
            <a:ext cx="6141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a:latin typeface="Caveat"/>
                <a:ea typeface="Caveat"/>
                <a:cs typeface="Caveat"/>
                <a:sym typeface="Caveat"/>
              </a:rPr>
              <a:t> </a:t>
            </a:r>
            <a:r>
              <a:rPr lang="en" sz="2600" b="1">
                <a:latin typeface="Caveat"/>
                <a:ea typeface="Caveat"/>
                <a:cs typeface="Caveat"/>
                <a:sym typeface="Caveat"/>
              </a:rPr>
              <a:t>=</a:t>
            </a:r>
            <a:endParaRPr sz="2600" b="1">
              <a:latin typeface="Caveat"/>
              <a:ea typeface="Caveat"/>
              <a:cs typeface="Caveat"/>
              <a:sym typeface="Caveat"/>
            </a:endParaRPr>
          </a:p>
          <a:p>
            <a:pPr marL="0" lvl="0" indent="0" algn="ctr" rtl="0">
              <a:spcBef>
                <a:spcPts val="100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400" b="1">
              <a:latin typeface="Caveat"/>
              <a:ea typeface="Caveat"/>
              <a:cs typeface="Caveat"/>
              <a:sym typeface="Caveat"/>
            </a:endParaRPr>
          </a:p>
        </p:txBody>
      </p:sp>
      <p:sp>
        <p:nvSpPr>
          <p:cNvPr id="789" name="Google Shape;789;g17b423492d1_0_2147"/>
          <p:cNvSpPr txBox="1">
            <a:spLocks noGrp="1"/>
          </p:cNvSpPr>
          <p:nvPr>
            <p:ph type="body" idx="1"/>
          </p:nvPr>
        </p:nvSpPr>
        <p:spPr>
          <a:xfrm>
            <a:off x="1658050" y="4389725"/>
            <a:ext cx="10386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veat"/>
                <a:ea typeface="Caveat"/>
                <a:cs typeface="Caveat"/>
                <a:sym typeface="Caveat"/>
              </a:rPr>
              <a:t> 0.101</a:t>
            </a:r>
            <a:endParaRPr b="1">
              <a:latin typeface="Caveat"/>
              <a:ea typeface="Caveat"/>
              <a:cs typeface="Caveat"/>
              <a:sym typeface="Caveat"/>
            </a:endParaRPr>
          </a:p>
          <a:p>
            <a:pPr marL="0" lvl="0" indent="0" algn="ctr" rtl="0">
              <a:spcBef>
                <a:spcPts val="1000"/>
              </a:spcBef>
              <a:spcAft>
                <a:spcPts val="0"/>
              </a:spcAft>
              <a:buNone/>
            </a:pPr>
            <a:endParaRPr b="1">
              <a:latin typeface="Caveat"/>
              <a:ea typeface="Caveat"/>
              <a:cs typeface="Caveat"/>
              <a:sym typeface="Caveat"/>
            </a:endParaRPr>
          </a:p>
          <a:p>
            <a:pPr marL="0" lvl="0" indent="0" algn="ctr" rtl="0">
              <a:spcBef>
                <a:spcPts val="0"/>
              </a:spcBef>
              <a:spcAft>
                <a:spcPts val="0"/>
              </a:spcAft>
              <a:buNone/>
            </a:pPr>
            <a:endParaRPr sz="1600" b="1">
              <a:latin typeface="Caveat"/>
              <a:ea typeface="Caveat"/>
              <a:cs typeface="Caveat"/>
              <a:sym typeface="Caveat"/>
            </a:endParaRPr>
          </a:p>
        </p:txBody>
      </p:sp>
      <p:cxnSp>
        <p:nvCxnSpPr>
          <p:cNvPr id="790" name="Google Shape;790;g17b423492d1_0_2147"/>
          <p:cNvCxnSpPr/>
          <p:nvPr/>
        </p:nvCxnSpPr>
        <p:spPr>
          <a:xfrm rot="10800000" flipH="1">
            <a:off x="736600" y="4604725"/>
            <a:ext cx="670200" cy="96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g17b423492d1_0_2147"/>
          <p:cNvSpPr/>
          <p:nvPr/>
        </p:nvSpPr>
        <p:spPr>
          <a:xfrm rot="-558393">
            <a:off x="2799524" y="3419172"/>
            <a:ext cx="670180" cy="397459"/>
          </a:xfrm>
          <a:custGeom>
            <a:avLst/>
            <a:gdLst/>
            <a:ahLst/>
            <a:cxnLst/>
            <a:rect l="l" t="t" r="r" b="b"/>
            <a:pathLst>
              <a:path w="28786" h="15899" extrusionOk="0">
                <a:moveTo>
                  <a:pt x="0" y="3481"/>
                </a:moveTo>
                <a:cubicBezTo>
                  <a:pt x="3057" y="2917"/>
                  <a:pt x="14111" y="-282"/>
                  <a:pt x="18344" y="94"/>
                </a:cubicBezTo>
                <a:cubicBezTo>
                  <a:pt x="22577" y="470"/>
                  <a:pt x="23660" y="3105"/>
                  <a:pt x="25400" y="5739"/>
                </a:cubicBezTo>
                <a:cubicBezTo>
                  <a:pt x="27140" y="8373"/>
                  <a:pt x="28222" y="14206"/>
                  <a:pt x="28786" y="15899"/>
                </a:cubicBezTo>
              </a:path>
            </a:pathLst>
          </a:custGeom>
          <a:noFill/>
          <a:ln w="9525" cap="flat" cmpd="sng">
            <a:solidFill>
              <a:schemeClr val="dk2"/>
            </a:solidFill>
            <a:prstDash val="solid"/>
            <a:round/>
            <a:headEnd type="none" w="med" len="med"/>
            <a:tailEnd type="stealth" w="med" len="med"/>
          </a:ln>
        </p:spPr>
      </p:sp>
      <p:sp>
        <p:nvSpPr>
          <p:cNvPr id="792" name="Google Shape;792;g17b423492d1_0_2147"/>
          <p:cNvSpPr/>
          <p:nvPr/>
        </p:nvSpPr>
        <p:spPr>
          <a:xfrm>
            <a:off x="337951" y="467650"/>
            <a:ext cx="504900" cy="5007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g17b423492d1_0_2147"/>
          <p:cNvSpPr/>
          <p:nvPr/>
        </p:nvSpPr>
        <p:spPr>
          <a:xfrm>
            <a:off x="2388301" y="467650"/>
            <a:ext cx="504900" cy="5007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g17b423492d1_0_2147"/>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2</a:t>
            </a:r>
            <a:endParaRPr sz="2000">
              <a:solidFill>
                <a:schemeClr val="dk2"/>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800" name="Google Shape;800;g17b423492d1_0_2260"/>
          <p:cNvGrpSpPr/>
          <p:nvPr/>
        </p:nvGrpSpPr>
        <p:grpSpPr>
          <a:xfrm>
            <a:off x="2455070" y="517808"/>
            <a:ext cx="1912686" cy="2003596"/>
            <a:chOff x="3980408" y="898846"/>
            <a:chExt cx="3825371" cy="3945641"/>
          </a:xfrm>
        </p:grpSpPr>
        <p:grpSp>
          <p:nvGrpSpPr>
            <p:cNvPr id="801" name="Google Shape;801;g17b423492d1_0_2260"/>
            <p:cNvGrpSpPr/>
            <p:nvPr/>
          </p:nvGrpSpPr>
          <p:grpSpPr>
            <a:xfrm>
              <a:off x="3984927" y="1688137"/>
              <a:ext cx="3053088" cy="3156050"/>
              <a:chOff x="5629052" y="1646837"/>
              <a:chExt cx="3053088" cy="3156050"/>
            </a:xfrm>
          </p:grpSpPr>
          <p:grpSp>
            <p:nvGrpSpPr>
              <p:cNvPr id="802" name="Google Shape;802;g17b423492d1_0_2260"/>
              <p:cNvGrpSpPr/>
              <p:nvPr/>
            </p:nvGrpSpPr>
            <p:grpSpPr>
              <a:xfrm>
                <a:off x="5629052" y="3224862"/>
                <a:ext cx="3053088" cy="1578025"/>
                <a:chOff x="5743400" y="1910750"/>
                <a:chExt cx="2175804" cy="1088068"/>
              </a:xfrm>
            </p:grpSpPr>
            <p:sp>
              <p:nvSpPr>
                <p:cNvPr id="803" name="Google Shape;803;g17b423492d1_0_2260"/>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804" name="Google Shape;804;g17b423492d1_0_2260"/>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805" name="Google Shape;805;g17b423492d1_0_2260"/>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806" name="Google Shape;806;g17b423492d1_0_2260"/>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807" name="Google Shape;807;g17b423492d1_0_2260"/>
                <p:cNvSpPr/>
                <p:nvPr/>
              </p:nvSpPr>
              <p:spPr>
                <a:xfrm>
                  <a:off x="6831136"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808" name="Google Shape;808;g17b423492d1_0_2260"/>
                <p:cNvSpPr/>
                <p:nvPr/>
              </p:nvSpPr>
              <p:spPr>
                <a:xfrm>
                  <a:off x="6831136"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809" name="Google Shape;809;g17b423492d1_0_2260"/>
                <p:cNvSpPr/>
                <p:nvPr/>
              </p:nvSpPr>
              <p:spPr>
                <a:xfrm>
                  <a:off x="7375004"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810" name="Google Shape;810;g17b423492d1_0_2260"/>
                <p:cNvSpPr/>
                <p:nvPr/>
              </p:nvSpPr>
              <p:spPr>
                <a:xfrm>
                  <a:off x="7375004"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grpSp>
          <p:grpSp>
            <p:nvGrpSpPr>
              <p:cNvPr id="811" name="Google Shape;811;g17b423492d1_0_2260"/>
              <p:cNvGrpSpPr/>
              <p:nvPr/>
            </p:nvGrpSpPr>
            <p:grpSpPr>
              <a:xfrm>
                <a:off x="5629052" y="1646837"/>
                <a:ext cx="3053088" cy="1578025"/>
                <a:chOff x="5743400" y="1910750"/>
                <a:chExt cx="2175804" cy="1088068"/>
              </a:xfrm>
            </p:grpSpPr>
            <p:sp>
              <p:nvSpPr>
                <p:cNvPr id="812" name="Google Shape;812;g17b423492d1_0_2260"/>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255</a:t>
                  </a:r>
                  <a:endParaRPr sz="900"/>
                </a:p>
              </p:txBody>
            </p:sp>
            <p:sp>
              <p:nvSpPr>
                <p:cNvPr id="813" name="Google Shape;813;g17b423492d1_0_2260"/>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255</a:t>
                  </a:r>
                  <a:endParaRPr sz="900"/>
                </a:p>
              </p:txBody>
            </p:sp>
            <p:sp>
              <p:nvSpPr>
                <p:cNvPr id="814" name="Google Shape;814;g17b423492d1_0_2260"/>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815" name="Google Shape;815;g17b423492d1_0_2260"/>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816" name="Google Shape;816;g17b423492d1_0_2260"/>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817" name="Google Shape;817;g17b423492d1_0_2260"/>
                <p:cNvSpPr/>
                <p:nvPr/>
              </p:nvSpPr>
              <p:spPr>
                <a:xfrm>
                  <a:off x="6831136"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818" name="Google Shape;818;g17b423492d1_0_2260"/>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819" name="Google Shape;819;g17b423492d1_0_2260"/>
                <p:cNvSpPr/>
                <p:nvPr/>
              </p:nvSpPr>
              <p:spPr>
                <a:xfrm>
                  <a:off x="7375004"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grpSp>
        <p:grpSp>
          <p:nvGrpSpPr>
            <p:cNvPr id="820" name="Google Shape;820;g17b423492d1_0_2260"/>
            <p:cNvGrpSpPr/>
            <p:nvPr/>
          </p:nvGrpSpPr>
          <p:grpSpPr>
            <a:xfrm>
              <a:off x="3980408" y="898862"/>
              <a:ext cx="2289933" cy="789253"/>
              <a:chOff x="6287268" y="1910750"/>
              <a:chExt cx="1631936" cy="544200"/>
            </a:xfrm>
          </p:grpSpPr>
          <p:sp>
            <p:nvSpPr>
              <p:cNvPr id="821" name="Google Shape;821;g17b423492d1_0_2260"/>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495</a:t>
                </a:r>
                <a:endParaRPr sz="900"/>
              </a:p>
            </p:txBody>
          </p:sp>
          <p:sp>
            <p:nvSpPr>
              <p:cNvPr id="822" name="Google Shape;822;g17b423492d1_0_2260"/>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495</a:t>
                </a:r>
                <a:endParaRPr sz="900"/>
              </a:p>
            </p:txBody>
          </p:sp>
          <p:sp>
            <p:nvSpPr>
              <p:cNvPr id="823" name="Google Shape;823;g17b423492d1_0_2260"/>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sp>
          <p:nvSpPr>
            <p:cNvPr id="824" name="Google Shape;824;g17b423492d1_0_2260"/>
            <p:cNvSpPr/>
            <p:nvPr/>
          </p:nvSpPr>
          <p:spPr>
            <a:xfrm>
              <a:off x="7038027" y="4055187"/>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grpSp>
          <p:nvGrpSpPr>
            <p:cNvPr id="825" name="Google Shape;825;g17b423492d1_0_2260"/>
            <p:cNvGrpSpPr/>
            <p:nvPr/>
          </p:nvGrpSpPr>
          <p:grpSpPr>
            <a:xfrm>
              <a:off x="7042158" y="1688137"/>
              <a:ext cx="763621" cy="1578025"/>
              <a:chOff x="6287268" y="1910750"/>
              <a:chExt cx="544200" cy="1088068"/>
            </a:xfrm>
          </p:grpSpPr>
          <p:sp>
            <p:nvSpPr>
              <p:cNvPr id="826" name="Google Shape;826;g17b423492d1_0_2260"/>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827" name="Google Shape;827;g17b423492d1_0_2260"/>
              <p:cNvSpPr/>
              <p:nvPr/>
            </p:nvSpPr>
            <p:spPr>
              <a:xfrm>
                <a:off x="6287268"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sp>
          <p:nvSpPr>
            <p:cNvPr id="828" name="Google Shape;828;g17b423492d1_0_2260"/>
            <p:cNvSpPr/>
            <p:nvPr/>
          </p:nvSpPr>
          <p:spPr>
            <a:xfrm>
              <a:off x="7042138" y="3266162"/>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829" name="Google Shape;829;g17b423492d1_0_2260"/>
            <p:cNvSpPr/>
            <p:nvPr/>
          </p:nvSpPr>
          <p:spPr>
            <a:xfrm>
              <a:off x="6270338" y="898850"/>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830" name="Google Shape;830;g17b423492d1_0_2260"/>
            <p:cNvSpPr/>
            <p:nvPr/>
          </p:nvSpPr>
          <p:spPr>
            <a:xfrm>
              <a:off x="7042220" y="898846"/>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grpSp>
        <p:nvGrpSpPr>
          <p:cNvPr id="831" name="Google Shape;831;g17b423492d1_0_2260"/>
          <p:cNvGrpSpPr/>
          <p:nvPr/>
        </p:nvGrpSpPr>
        <p:grpSpPr>
          <a:xfrm>
            <a:off x="397670" y="517805"/>
            <a:ext cx="1912686" cy="2003596"/>
            <a:chOff x="3980408" y="898846"/>
            <a:chExt cx="3825371" cy="3945641"/>
          </a:xfrm>
        </p:grpSpPr>
        <p:grpSp>
          <p:nvGrpSpPr>
            <p:cNvPr id="832" name="Google Shape;832;g17b423492d1_0_2260"/>
            <p:cNvGrpSpPr/>
            <p:nvPr/>
          </p:nvGrpSpPr>
          <p:grpSpPr>
            <a:xfrm>
              <a:off x="3984927" y="1688137"/>
              <a:ext cx="3053088" cy="3156050"/>
              <a:chOff x="5629052" y="1646837"/>
              <a:chExt cx="3053088" cy="3156050"/>
            </a:xfrm>
          </p:grpSpPr>
          <p:grpSp>
            <p:nvGrpSpPr>
              <p:cNvPr id="833" name="Google Shape;833;g17b423492d1_0_2260"/>
              <p:cNvGrpSpPr/>
              <p:nvPr/>
            </p:nvGrpSpPr>
            <p:grpSpPr>
              <a:xfrm>
                <a:off x="5629052" y="3224862"/>
                <a:ext cx="3053088" cy="1578025"/>
                <a:chOff x="5743400" y="1910750"/>
                <a:chExt cx="2175804" cy="1088068"/>
              </a:xfrm>
            </p:grpSpPr>
            <p:sp>
              <p:nvSpPr>
                <p:cNvPr id="834" name="Google Shape;834;g17b423492d1_0_2260"/>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835" name="Google Shape;835;g17b423492d1_0_2260"/>
                <p:cNvSpPr/>
                <p:nvPr/>
              </p:nvSpPr>
              <p:spPr>
                <a:xfrm>
                  <a:off x="6287268" y="1910750"/>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836" name="Google Shape;836;g17b423492d1_0_2260"/>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837" name="Google Shape;837;g17b423492d1_0_2260"/>
                <p:cNvSpPr/>
                <p:nvPr/>
              </p:nvSpPr>
              <p:spPr>
                <a:xfrm>
                  <a:off x="6287268" y="2454618"/>
                  <a:ext cx="544200" cy="544200"/>
                </a:xfrm>
                <a:prstGeom prst="rect">
                  <a:avLst/>
                </a:prstGeom>
                <a:solidFill>
                  <a:srgbClr val="122B5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150</a:t>
                  </a:r>
                  <a:endParaRPr sz="900"/>
                </a:p>
              </p:txBody>
            </p:sp>
            <p:sp>
              <p:nvSpPr>
                <p:cNvPr id="838" name="Google Shape;838;g17b423492d1_0_2260"/>
                <p:cNvSpPr/>
                <p:nvPr/>
              </p:nvSpPr>
              <p:spPr>
                <a:xfrm>
                  <a:off x="6831136" y="1910750"/>
                  <a:ext cx="544200" cy="5442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839" name="Google Shape;839;g17b423492d1_0_2260"/>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840" name="Google Shape;840;g17b423492d1_0_2260"/>
                <p:cNvSpPr/>
                <p:nvPr/>
              </p:nvSpPr>
              <p:spPr>
                <a:xfrm>
                  <a:off x="7375004"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841" name="Google Shape;841;g17b423492d1_0_2260"/>
                <p:cNvSpPr/>
                <p:nvPr/>
              </p:nvSpPr>
              <p:spPr>
                <a:xfrm>
                  <a:off x="7375004" y="2454618"/>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grpSp>
            <p:nvGrpSpPr>
              <p:cNvPr id="842" name="Google Shape;842;g17b423492d1_0_2260"/>
              <p:cNvGrpSpPr/>
              <p:nvPr/>
            </p:nvGrpSpPr>
            <p:grpSpPr>
              <a:xfrm>
                <a:off x="5629052" y="1646837"/>
                <a:ext cx="3053088" cy="1578025"/>
                <a:chOff x="5743400" y="1910750"/>
                <a:chExt cx="2175804" cy="1088068"/>
              </a:xfrm>
            </p:grpSpPr>
            <p:sp>
              <p:nvSpPr>
                <p:cNvPr id="843" name="Google Shape;843;g17b423492d1_0_2260"/>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844" name="Google Shape;844;g17b423492d1_0_2260"/>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845" name="Google Shape;845;g17b423492d1_0_2260"/>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846" name="Google Shape;846;g17b423492d1_0_2260"/>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847" name="Google Shape;847;g17b423492d1_0_2260"/>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848" name="Google Shape;848;g17b423492d1_0_2260"/>
                <p:cNvSpPr/>
                <p:nvPr/>
              </p:nvSpPr>
              <p:spPr>
                <a:xfrm>
                  <a:off x="6831136" y="2454618"/>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849" name="Google Shape;849;g17b423492d1_0_2260"/>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850" name="Google Shape;850;g17b423492d1_0_2260"/>
                <p:cNvSpPr/>
                <p:nvPr/>
              </p:nvSpPr>
              <p:spPr>
                <a:xfrm>
                  <a:off x="7375004"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grpSp>
        <p:grpSp>
          <p:nvGrpSpPr>
            <p:cNvPr id="851" name="Google Shape;851;g17b423492d1_0_2260"/>
            <p:cNvGrpSpPr/>
            <p:nvPr/>
          </p:nvGrpSpPr>
          <p:grpSpPr>
            <a:xfrm>
              <a:off x="3980408" y="898862"/>
              <a:ext cx="2289933" cy="789253"/>
              <a:chOff x="6287268" y="1910750"/>
              <a:chExt cx="1631936" cy="544200"/>
            </a:xfrm>
          </p:grpSpPr>
          <p:sp>
            <p:nvSpPr>
              <p:cNvPr id="852" name="Google Shape;852;g17b423492d1_0_2260"/>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853" name="Google Shape;853;g17b423492d1_0_2260"/>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854" name="Google Shape;854;g17b423492d1_0_2260"/>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grpSp>
        <p:sp>
          <p:nvSpPr>
            <p:cNvPr id="855" name="Google Shape;855;g17b423492d1_0_2260"/>
            <p:cNvSpPr/>
            <p:nvPr/>
          </p:nvSpPr>
          <p:spPr>
            <a:xfrm>
              <a:off x="7038027" y="4055187"/>
              <a:ext cx="763500" cy="7893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nvGrpSpPr>
            <p:cNvPr id="856" name="Google Shape;856;g17b423492d1_0_2260"/>
            <p:cNvGrpSpPr/>
            <p:nvPr/>
          </p:nvGrpSpPr>
          <p:grpSpPr>
            <a:xfrm>
              <a:off x="7042158" y="1688137"/>
              <a:ext cx="763621" cy="1578025"/>
              <a:chOff x="6287268" y="1910750"/>
              <a:chExt cx="544200" cy="1088068"/>
            </a:xfrm>
          </p:grpSpPr>
          <p:sp>
            <p:nvSpPr>
              <p:cNvPr id="857" name="Google Shape;857;g17b423492d1_0_2260"/>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858" name="Google Shape;858;g17b423492d1_0_2260"/>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sp>
          <p:nvSpPr>
            <p:cNvPr id="859" name="Google Shape;859;g17b423492d1_0_2260"/>
            <p:cNvSpPr/>
            <p:nvPr/>
          </p:nvSpPr>
          <p:spPr>
            <a:xfrm>
              <a:off x="7042138" y="3266162"/>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860" name="Google Shape;860;g17b423492d1_0_2260"/>
            <p:cNvSpPr/>
            <p:nvPr/>
          </p:nvSpPr>
          <p:spPr>
            <a:xfrm>
              <a:off x="6270338" y="898850"/>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861" name="Google Shape;861;g17b423492d1_0_2260"/>
            <p:cNvSpPr/>
            <p:nvPr/>
          </p:nvSpPr>
          <p:spPr>
            <a:xfrm>
              <a:off x="7042220" y="898846"/>
              <a:ext cx="763500" cy="7893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sp>
        <p:nvSpPr>
          <p:cNvPr id="864" name="Google Shape;864;g17b423492d1_0_2260"/>
          <p:cNvSpPr txBox="1">
            <a:spLocks noGrp="1"/>
          </p:cNvSpPr>
          <p:nvPr>
            <p:ph type="body" idx="1"/>
          </p:nvPr>
        </p:nvSpPr>
        <p:spPr>
          <a:xfrm>
            <a:off x="305922" y="3245300"/>
            <a:ext cx="1394400" cy="745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Raster A</a:t>
            </a:r>
            <a:endParaRPr b="1">
              <a:latin typeface="Caveat"/>
              <a:ea typeface="Caveat"/>
              <a:cs typeface="Caveat"/>
              <a:sym typeface="Caveat"/>
            </a:endParaRPr>
          </a:p>
          <a:p>
            <a:pPr marL="0" lvl="0" indent="0" algn="ctr" rtl="0">
              <a:lnSpc>
                <a:spcPct val="100000"/>
              </a:lnSpc>
              <a:spcBef>
                <a:spcPts val="1000"/>
              </a:spcBef>
              <a:spcAft>
                <a:spcPts val="0"/>
              </a:spcAft>
              <a:buNone/>
            </a:pPr>
            <a:r>
              <a:rPr lang="en" b="1">
                <a:latin typeface="Caveat"/>
                <a:ea typeface="Caveat"/>
                <a:cs typeface="Caveat"/>
                <a:sym typeface="Caveat"/>
              </a:rPr>
              <a:t>Raster B</a:t>
            </a: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865" name="Google Shape;865;g17b423492d1_0_2260"/>
          <p:cNvSpPr txBox="1">
            <a:spLocks noGrp="1"/>
          </p:cNvSpPr>
          <p:nvPr>
            <p:ph type="body" idx="1"/>
          </p:nvPr>
        </p:nvSpPr>
        <p:spPr>
          <a:xfrm>
            <a:off x="1379798" y="3376550"/>
            <a:ext cx="6141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a:latin typeface="Caveat"/>
                <a:ea typeface="Caveat"/>
                <a:cs typeface="Caveat"/>
                <a:sym typeface="Caveat"/>
              </a:rPr>
              <a:t> </a:t>
            </a:r>
            <a:r>
              <a:rPr lang="en" sz="2600" b="1">
                <a:latin typeface="Caveat"/>
                <a:ea typeface="Caveat"/>
                <a:cs typeface="Caveat"/>
                <a:sym typeface="Caveat"/>
              </a:rPr>
              <a:t>=</a:t>
            </a:r>
            <a:endParaRPr sz="2600" b="1">
              <a:latin typeface="Caveat"/>
              <a:ea typeface="Caveat"/>
              <a:cs typeface="Caveat"/>
              <a:sym typeface="Caveat"/>
            </a:endParaRPr>
          </a:p>
          <a:p>
            <a:pPr marL="0" lvl="0" indent="0" algn="ctr" rtl="0">
              <a:spcBef>
                <a:spcPts val="100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400" b="1">
              <a:latin typeface="Caveat"/>
              <a:ea typeface="Caveat"/>
              <a:cs typeface="Caveat"/>
              <a:sym typeface="Caveat"/>
            </a:endParaRPr>
          </a:p>
        </p:txBody>
      </p:sp>
      <p:sp>
        <p:nvSpPr>
          <p:cNvPr id="866" name="Google Shape;866;g17b423492d1_0_2260"/>
          <p:cNvSpPr txBox="1">
            <a:spLocks noGrp="1"/>
          </p:cNvSpPr>
          <p:nvPr>
            <p:ph type="body" idx="1"/>
          </p:nvPr>
        </p:nvSpPr>
        <p:spPr>
          <a:xfrm>
            <a:off x="1734250" y="3475325"/>
            <a:ext cx="10386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veat"/>
                <a:ea typeface="Caveat"/>
                <a:cs typeface="Caveat"/>
                <a:sym typeface="Caveat"/>
              </a:rPr>
              <a:t> Raster C</a:t>
            </a:r>
            <a:endParaRPr b="1">
              <a:latin typeface="Caveat"/>
              <a:ea typeface="Caveat"/>
              <a:cs typeface="Caveat"/>
              <a:sym typeface="Caveat"/>
            </a:endParaRPr>
          </a:p>
          <a:p>
            <a:pPr marL="0" lvl="0" indent="0" algn="ctr" rtl="0">
              <a:spcBef>
                <a:spcPts val="1000"/>
              </a:spcBef>
              <a:spcAft>
                <a:spcPts val="0"/>
              </a:spcAft>
              <a:buNone/>
            </a:pPr>
            <a:endParaRPr b="1">
              <a:latin typeface="Caveat"/>
              <a:ea typeface="Caveat"/>
              <a:cs typeface="Caveat"/>
              <a:sym typeface="Caveat"/>
            </a:endParaRPr>
          </a:p>
          <a:p>
            <a:pPr marL="0" lvl="0" indent="0" algn="ctr" rtl="0">
              <a:spcBef>
                <a:spcPts val="0"/>
              </a:spcBef>
              <a:spcAft>
                <a:spcPts val="0"/>
              </a:spcAft>
              <a:buNone/>
            </a:pPr>
            <a:endParaRPr sz="1600" b="1">
              <a:latin typeface="Caveat"/>
              <a:ea typeface="Caveat"/>
              <a:cs typeface="Caveat"/>
              <a:sym typeface="Caveat"/>
            </a:endParaRPr>
          </a:p>
        </p:txBody>
      </p:sp>
      <p:sp>
        <p:nvSpPr>
          <p:cNvPr id="867" name="Google Shape;867;g17b423492d1_0_2260"/>
          <p:cNvSpPr txBox="1"/>
          <p:nvPr/>
        </p:nvSpPr>
        <p:spPr>
          <a:xfrm rot="-835897">
            <a:off x="2778056" y="3626939"/>
            <a:ext cx="1912663" cy="1348031"/>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dirty="0">
                <a:solidFill>
                  <a:schemeClr val="dk2"/>
                </a:solidFill>
                <a:latin typeface="Caveat"/>
                <a:ea typeface="Caveat"/>
                <a:cs typeface="Caveat"/>
                <a:sym typeface="Caveat"/>
              </a:rPr>
              <a:t>Grid cell value: the proportion of the summed district covariate values, calculated from the gridded estimates</a:t>
            </a:r>
            <a:endParaRPr sz="1800" b="1" dirty="0">
              <a:solidFill>
                <a:schemeClr val="dk2"/>
              </a:solidFill>
              <a:latin typeface="Caveat"/>
              <a:ea typeface="Caveat"/>
              <a:cs typeface="Caveat"/>
              <a:sym typeface="Caveat"/>
            </a:endParaRPr>
          </a:p>
        </p:txBody>
      </p:sp>
      <p:cxnSp>
        <p:nvCxnSpPr>
          <p:cNvPr id="868" name="Google Shape;868;g17b423492d1_0_2260"/>
          <p:cNvCxnSpPr/>
          <p:nvPr/>
        </p:nvCxnSpPr>
        <p:spPr>
          <a:xfrm rot="10800000" flipH="1">
            <a:off x="430400" y="3690200"/>
            <a:ext cx="1128900" cy="6900"/>
          </a:xfrm>
          <a:prstGeom prst="straightConnector1">
            <a:avLst/>
          </a:prstGeom>
          <a:noFill/>
          <a:ln w="9525" cap="flat" cmpd="sng">
            <a:solidFill>
              <a:schemeClr val="dk2"/>
            </a:solidFill>
            <a:prstDash val="solid"/>
            <a:round/>
            <a:headEnd type="none" w="med" len="med"/>
            <a:tailEnd type="none" w="med" len="med"/>
          </a:ln>
        </p:spPr>
      </p:cxnSp>
      <p:sp>
        <p:nvSpPr>
          <p:cNvPr id="869" name="Google Shape;869;g17b423492d1_0_2260"/>
          <p:cNvSpPr txBox="1">
            <a:spLocks noGrp="1"/>
          </p:cNvSpPr>
          <p:nvPr>
            <p:ph type="body" idx="1"/>
          </p:nvPr>
        </p:nvSpPr>
        <p:spPr>
          <a:xfrm>
            <a:off x="4709925" y="394850"/>
            <a:ext cx="36369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 Raster C: Weighting layer</a:t>
            </a:r>
            <a:endParaRPr sz="900">
              <a:latin typeface="Lato"/>
              <a:ea typeface="Lato"/>
              <a:cs typeface="Lato"/>
              <a:sym typeface="Lato"/>
            </a:endParaRPr>
          </a:p>
        </p:txBody>
      </p:sp>
      <p:sp>
        <p:nvSpPr>
          <p:cNvPr id="870" name="Google Shape;870;g17b423492d1_0_2260"/>
          <p:cNvSpPr txBox="1">
            <a:spLocks noGrp="1"/>
          </p:cNvSpPr>
          <p:nvPr>
            <p:ph type="body" idx="1"/>
          </p:nvPr>
        </p:nvSpPr>
        <p:spPr>
          <a:xfrm>
            <a:off x="305922" y="4159700"/>
            <a:ext cx="1394400" cy="745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100</a:t>
            </a:r>
            <a:endParaRPr b="1">
              <a:latin typeface="Caveat"/>
              <a:ea typeface="Caveat"/>
              <a:cs typeface="Caveat"/>
              <a:sym typeface="Caveat"/>
            </a:endParaRPr>
          </a:p>
          <a:p>
            <a:pPr marL="0" lvl="0" indent="0" algn="ctr" rtl="0">
              <a:lnSpc>
                <a:spcPct val="100000"/>
              </a:lnSpc>
              <a:spcBef>
                <a:spcPts val="1000"/>
              </a:spcBef>
              <a:spcAft>
                <a:spcPts val="0"/>
              </a:spcAft>
              <a:buNone/>
            </a:pPr>
            <a:r>
              <a:rPr lang="en" b="1">
                <a:latin typeface="Caveat"/>
                <a:ea typeface="Caveat"/>
                <a:cs typeface="Caveat"/>
                <a:sym typeface="Caveat"/>
              </a:rPr>
              <a:t>495</a:t>
            </a: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871" name="Google Shape;871;g17b423492d1_0_2260"/>
          <p:cNvSpPr txBox="1">
            <a:spLocks noGrp="1"/>
          </p:cNvSpPr>
          <p:nvPr>
            <p:ph type="body" idx="1"/>
          </p:nvPr>
        </p:nvSpPr>
        <p:spPr>
          <a:xfrm>
            <a:off x="1379798" y="4290950"/>
            <a:ext cx="6141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a:latin typeface="Caveat"/>
                <a:ea typeface="Caveat"/>
                <a:cs typeface="Caveat"/>
                <a:sym typeface="Caveat"/>
              </a:rPr>
              <a:t> </a:t>
            </a:r>
            <a:r>
              <a:rPr lang="en" sz="2600" b="1">
                <a:latin typeface="Caveat"/>
                <a:ea typeface="Caveat"/>
                <a:cs typeface="Caveat"/>
                <a:sym typeface="Caveat"/>
              </a:rPr>
              <a:t>=</a:t>
            </a:r>
            <a:endParaRPr sz="2600" b="1">
              <a:latin typeface="Caveat"/>
              <a:ea typeface="Caveat"/>
              <a:cs typeface="Caveat"/>
              <a:sym typeface="Caveat"/>
            </a:endParaRPr>
          </a:p>
          <a:p>
            <a:pPr marL="0" lvl="0" indent="0" algn="ctr" rtl="0">
              <a:spcBef>
                <a:spcPts val="100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400" b="1">
              <a:latin typeface="Caveat"/>
              <a:ea typeface="Caveat"/>
              <a:cs typeface="Caveat"/>
              <a:sym typeface="Caveat"/>
            </a:endParaRPr>
          </a:p>
        </p:txBody>
      </p:sp>
      <p:sp>
        <p:nvSpPr>
          <p:cNvPr id="872" name="Google Shape;872;g17b423492d1_0_2260"/>
          <p:cNvSpPr txBox="1">
            <a:spLocks noGrp="1"/>
          </p:cNvSpPr>
          <p:nvPr>
            <p:ph type="body" idx="1"/>
          </p:nvPr>
        </p:nvSpPr>
        <p:spPr>
          <a:xfrm>
            <a:off x="1658050" y="4389725"/>
            <a:ext cx="10386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veat"/>
                <a:ea typeface="Caveat"/>
                <a:cs typeface="Caveat"/>
                <a:sym typeface="Caveat"/>
              </a:rPr>
              <a:t> 0.202</a:t>
            </a:r>
            <a:endParaRPr b="1">
              <a:latin typeface="Caveat"/>
              <a:ea typeface="Caveat"/>
              <a:cs typeface="Caveat"/>
              <a:sym typeface="Caveat"/>
            </a:endParaRPr>
          </a:p>
          <a:p>
            <a:pPr marL="0" lvl="0" indent="0" algn="ctr" rtl="0">
              <a:spcBef>
                <a:spcPts val="1000"/>
              </a:spcBef>
              <a:spcAft>
                <a:spcPts val="0"/>
              </a:spcAft>
              <a:buNone/>
            </a:pPr>
            <a:endParaRPr b="1">
              <a:latin typeface="Caveat"/>
              <a:ea typeface="Caveat"/>
              <a:cs typeface="Caveat"/>
              <a:sym typeface="Caveat"/>
            </a:endParaRPr>
          </a:p>
          <a:p>
            <a:pPr marL="0" lvl="0" indent="0" algn="ctr" rtl="0">
              <a:spcBef>
                <a:spcPts val="0"/>
              </a:spcBef>
              <a:spcAft>
                <a:spcPts val="0"/>
              </a:spcAft>
              <a:buNone/>
            </a:pPr>
            <a:endParaRPr sz="1600" b="1">
              <a:latin typeface="Caveat"/>
              <a:ea typeface="Caveat"/>
              <a:cs typeface="Caveat"/>
              <a:sym typeface="Caveat"/>
            </a:endParaRPr>
          </a:p>
        </p:txBody>
      </p:sp>
      <p:cxnSp>
        <p:nvCxnSpPr>
          <p:cNvPr id="873" name="Google Shape;873;g17b423492d1_0_2260"/>
          <p:cNvCxnSpPr/>
          <p:nvPr/>
        </p:nvCxnSpPr>
        <p:spPr>
          <a:xfrm rot="10800000" flipH="1">
            <a:off x="736600" y="4604725"/>
            <a:ext cx="670200" cy="9600"/>
          </a:xfrm>
          <a:prstGeom prst="straightConnector1">
            <a:avLst/>
          </a:prstGeom>
          <a:noFill/>
          <a:ln w="9525" cap="flat" cmpd="sng">
            <a:solidFill>
              <a:schemeClr val="dk2"/>
            </a:solidFill>
            <a:prstDash val="solid"/>
            <a:round/>
            <a:headEnd type="none" w="med" len="med"/>
            <a:tailEnd type="none" w="med" len="med"/>
          </a:ln>
        </p:spPr>
      </p:cxnSp>
      <p:sp>
        <p:nvSpPr>
          <p:cNvPr id="874" name="Google Shape;874;g17b423492d1_0_2260"/>
          <p:cNvSpPr/>
          <p:nvPr/>
        </p:nvSpPr>
        <p:spPr>
          <a:xfrm rot="-558393">
            <a:off x="2799524" y="3419172"/>
            <a:ext cx="670180" cy="397459"/>
          </a:xfrm>
          <a:custGeom>
            <a:avLst/>
            <a:gdLst/>
            <a:ahLst/>
            <a:cxnLst/>
            <a:rect l="l" t="t" r="r" b="b"/>
            <a:pathLst>
              <a:path w="28786" h="15899" extrusionOk="0">
                <a:moveTo>
                  <a:pt x="0" y="3481"/>
                </a:moveTo>
                <a:cubicBezTo>
                  <a:pt x="3057" y="2917"/>
                  <a:pt x="14111" y="-282"/>
                  <a:pt x="18344" y="94"/>
                </a:cubicBezTo>
                <a:cubicBezTo>
                  <a:pt x="22577" y="470"/>
                  <a:pt x="23660" y="3105"/>
                  <a:pt x="25400" y="5739"/>
                </a:cubicBezTo>
                <a:cubicBezTo>
                  <a:pt x="27140" y="8373"/>
                  <a:pt x="28222" y="14206"/>
                  <a:pt x="28786" y="15899"/>
                </a:cubicBezTo>
              </a:path>
            </a:pathLst>
          </a:custGeom>
          <a:noFill/>
          <a:ln w="9525" cap="flat" cmpd="sng">
            <a:solidFill>
              <a:schemeClr val="dk2"/>
            </a:solidFill>
            <a:prstDash val="solid"/>
            <a:round/>
            <a:headEnd type="none" w="med" len="med"/>
            <a:tailEnd type="stealth" w="med" len="med"/>
          </a:ln>
        </p:spPr>
      </p:sp>
      <p:grpSp>
        <p:nvGrpSpPr>
          <p:cNvPr id="875" name="Google Shape;875;g17b423492d1_0_2260"/>
          <p:cNvGrpSpPr/>
          <p:nvPr/>
        </p:nvGrpSpPr>
        <p:grpSpPr>
          <a:xfrm>
            <a:off x="4709933" y="751334"/>
            <a:ext cx="3825371" cy="3945641"/>
            <a:chOff x="3980408" y="898846"/>
            <a:chExt cx="3825371" cy="3945641"/>
          </a:xfrm>
        </p:grpSpPr>
        <p:grpSp>
          <p:nvGrpSpPr>
            <p:cNvPr id="876" name="Google Shape;876;g17b423492d1_0_2260"/>
            <p:cNvGrpSpPr/>
            <p:nvPr/>
          </p:nvGrpSpPr>
          <p:grpSpPr>
            <a:xfrm>
              <a:off x="3984927" y="1688137"/>
              <a:ext cx="3053088" cy="3156050"/>
              <a:chOff x="5629052" y="1646837"/>
              <a:chExt cx="3053088" cy="3156050"/>
            </a:xfrm>
          </p:grpSpPr>
          <p:grpSp>
            <p:nvGrpSpPr>
              <p:cNvPr id="877" name="Google Shape;877;g17b423492d1_0_2260"/>
              <p:cNvGrpSpPr/>
              <p:nvPr/>
            </p:nvGrpSpPr>
            <p:grpSpPr>
              <a:xfrm>
                <a:off x="5629052" y="3224862"/>
                <a:ext cx="3053088" cy="1578025"/>
                <a:chOff x="5743400" y="1910750"/>
                <a:chExt cx="2175804" cy="1088068"/>
              </a:xfrm>
            </p:grpSpPr>
            <p:sp>
              <p:nvSpPr>
                <p:cNvPr id="878" name="Google Shape;878;g17b423492d1_0_2260"/>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879" name="Google Shape;879;g17b423492d1_0_2260"/>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0.039</a:t>
                  </a:r>
                  <a:endParaRPr>
                    <a:solidFill>
                      <a:srgbClr val="FFFFFF"/>
                    </a:solidFill>
                  </a:endParaRPr>
                </a:p>
              </p:txBody>
            </p:sp>
            <p:sp>
              <p:nvSpPr>
                <p:cNvPr id="880" name="Google Shape;880;g17b423492d1_0_2260"/>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881" name="Google Shape;881;g17b423492d1_0_2260"/>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0.588</a:t>
                  </a:r>
                  <a:endParaRPr>
                    <a:solidFill>
                      <a:srgbClr val="FFFFFF"/>
                    </a:solidFill>
                  </a:endParaRPr>
                </a:p>
              </p:txBody>
            </p:sp>
            <p:sp>
              <p:nvSpPr>
                <p:cNvPr id="882" name="Google Shape;882;g17b423492d1_0_2260"/>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0.059</a:t>
                  </a:r>
                  <a:endParaRPr>
                    <a:solidFill>
                      <a:srgbClr val="FFFFFF"/>
                    </a:solidFill>
                  </a:endParaRPr>
                </a:p>
              </p:txBody>
            </p:sp>
            <p:sp>
              <p:nvSpPr>
                <p:cNvPr id="883" name="Google Shape;883;g17b423492d1_0_2260"/>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884" name="Google Shape;884;g17b423492d1_0_2260"/>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885" name="Google Shape;885;g17b423492d1_0_2260"/>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grpSp>
          <p:grpSp>
            <p:nvGrpSpPr>
              <p:cNvPr id="886" name="Google Shape;886;g17b423492d1_0_2260"/>
              <p:cNvGrpSpPr/>
              <p:nvPr/>
            </p:nvGrpSpPr>
            <p:grpSpPr>
              <a:xfrm>
                <a:off x="5629052" y="1646837"/>
                <a:ext cx="3053088" cy="1578025"/>
                <a:chOff x="5743400" y="1910750"/>
                <a:chExt cx="2175804" cy="1088068"/>
              </a:xfrm>
            </p:grpSpPr>
            <p:sp>
              <p:nvSpPr>
                <p:cNvPr id="887" name="Google Shape;887;g17b423492d1_0_2260"/>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888" name="Google Shape;888;g17b423492d1_0_2260"/>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0.196</a:t>
                  </a:r>
                  <a:endParaRPr>
                    <a:solidFill>
                      <a:srgbClr val="FFFFFF"/>
                    </a:solidFill>
                  </a:endParaRPr>
                </a:p>
              </p:txBody>
            </p:sp>
            <p:sp>
              <p:nvSpPr>
                <p:cNvPr id="889" name="Google Shape;889;g17b423492d1_0_2260"/>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890" name="Google Shape;890;g17b423492d1_0_2260"/>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0.039</a:t>
                  </a:r>
                  <a:endParaRPr>
                    <a:solidFill>
                      <a:srgbClr val="FFFFFF"/>
                    </a:solidFill>
                  </a:endParaRPr>
                </a:p>
              </p:txBody>
            </p:sp>
            <p:sp>
              <p:nvSpPr>
                <p:cNvPr id="891" name="Google Shape;891;g17b423492d1_0_2260"/>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0.202</a:t>
                  </a:r>
                  <a:endParaRPr>
                    <a:solidFill>
                      <a:srgbClr val="FFFFFF"/>
                    </a:solidFill>
                  </a:endParaRPr>
                </a:p>
              </p:txBody>
            </p:sp>
            <p:sp>
              <p:nvSpPr>
                <p:cNvPr id="892" name="Google Shape;892;g17b423492d1_0_2260"/>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893" name="Google Shape;893;g17b423492d1_0_2260"/>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894" name="Google Shape;894;g17b423492d1_0_2260"/>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grpSp>
        <p:grpSp>
          <p:nvGrpSpPr>
            <p:cNvPr id="895" name="Google Shape;895;g17b423492d1_0_2260"/>
            <p:cNvGrpSpPr/>
            <p:nvPr/>
          </p:nvGrpSpPr>
          <p:grpSpPr>
            <a:xfrm>
              <a:off x="3980408" y="898862"/>
              <a:ext cx="2289933" cy="789253"/>
              <a:chOff x="6287268" y="1910750"/>
              <a:chExt cx="1631936" cy="544200"/>
            </a:xfrm>
          </p:grpSpPr>
          <p:sp>
            <p:nvSpPr>
              <p:cNvPr id="896" name="Google Shape;896;g17b423492d1_0_2260"/>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0.101</a:t>
                </a:r>
                <a:endParaRPr/>
              </a:p>
            </p:txBody>
          </p:sp>
          <p:sp>
            <p:nvSpPr>
              <p:cNvPr id="897" name="Google Shape;897;g17b423492d1_0_2260"/>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0.202</a:t>
                </a:r>
                <a:endParaRPr>
                  <a:solidFill>
                    <a:srgbClr val="FFFFFF"/>
                  </a:solidFill>
                </a:endParaRPr>
              </a:p>
            </p:txBody>
          </p:sp>
          <p:sp>
            <p:nvSpPr>
              <p:cNvPr id="898" name="Google Shape;898;g17b423492d1_0_2260"/>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grpSp>
        <p:sp>
          <p:nvSpPr>
            <p:cNvPr id="899" name="Google Shape;899;g17b423492d1_0_2260"/>
            <p:cNvSpPr/>
            <p:nvPr/>
          </p:nvSpPr>
          <p:spPr>
            <a:xfrm>
              <a:off x="7038027" y="4055187"/>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grpSp>
          <p:nvGrpSpPr>
            <p:cNvPr id="900" name="Google Shape;900;g17b423492d1_0_2260"/>
            <p:cNvGrpSpPr/>
            <p:nvPr/>
          </p:nvGrpSpPr>
          <p:grpSpPr>
            <a:xfrm>
              <a:off x="7042158" y="1688137"/>
              <a:ext cx="763621" cy="1578025"/>
              <a:chOff x="6287268" y="1910750"/>
              <a:chExt cx="544200" cy="1088068"/>
            </a:xfrm>
          </p:grpSpPr>
          <p:sp>
            <p:nvSpPr>
              <p:cNvPr id="901" name="Google Shape;901;g17b423492d1_0_2260"/>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902" name="Google Shape;902;g17b423492d1_0_2260"/>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sp>
          <p:nvSpPr>
            <p:cNvPr id="903" name="Google Shape;903;g17b423492d1_0_2260"/>
            <p:cNvSpPr/>
            <p:nvPr/>
          </p:nvSpPr>
          <p:spPr>
            <a:xfrm>
              <a:off x="7042138" y="3266162"/>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0.059</a:t>
              </a:r>
              <a:endParaRPr>
                <a:solidFill>
                  <a:srgbClr val="FFFFFF"/>
                </a:solidFill>
              </a:endParaRPr>
            </a:p>
          </p:txBody>
        </p:sp>
        <p:sp>
          <p:nvSpPr>
            <p:cNvPr id="904" name="Google Shape;904;g17b423492d1_0_2260"/>
            <p:cNvSpPr/>
            <p:nvPr/>
          </p:nvSpPr>
          <p:spPr>
            <a:xfrm>
              <a:off x="6270338" y="898850"/>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0.030</a:t>
              </a:r>
              <a:endParaRPr>
                <a:solidFill>
                  <a:srgbClr val="FFFFFF"/>
                </a:solidFill>
              </a:endParaRPr>
            </a:p>
          </p:txBody>
        </p:sp>
        <p:sp>
          <p:nvSpPr>
            <p:cNvPr id="905" name="Google Shape;905;g17b423492d1_0_2260"/>
            <p:cNvSpPr/>
            <p:nvPr/>
          </p:nvSpPr>
          <p:spPr>
            <a:xfrm>
              <a:off x="7042220" y="898846"/>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sp>
        <p:nvSpPr>
          <p:cNvPr id="906" name="Google Shape;906;g17b423492d1_0_2260"/>
          <p:cNvSpPr/>
          <p:nvPr/>
        </p:nvSpPr>
        <p:spPr>
          <a:xfrm>
            <a:off x="5473088" y="751350"/>
            <a:ext cx="763500" cy="7893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0.202</a:t>
            </a:r>
            <a:endParaRPr>
              <a:solidFill>
                <a:schemeClr val="lt1"/>
              </a:solidFill>
            </a:endParaRPr>
          </a:p>
        </p:txBody>
      </p:sp>
      <p:sp>
        <p:nvSpPr>
          <p:cNvPr id="907" name="Google Shape;907;g17b423492d1_0_2260"/>
          <p:cNvSpPr/>
          <p:nvPr/>
        </p:nvSpPr>
        <p:spPr>
          <a:xfrm>
            <a:off x="718951" y="467650"/>
            <a:ext cx="504900" cy="5007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g17b423492d1_0_2260"/>
          <p:cNvSpPr/>
          <p:nvPr/>
        </p:nvSpPr>
        <p:spPr>
          <a:xfrm>
            <a:off x="2769301" y="467650"/>
            <a:ext cx="504900" cy="5007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g17b423492d1_0_2260"/>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2</a:t>
            </a:r>
            <a:endParaRPr sz="2000">
              <a:solidFill>
                <a:schemeClr val="dk2"/>
              </a:solidFill>
              <a:latin typeface="Lato"/>
              <a:ea typeface="Lato"/>
              <a:cs typeface="Lato"/>
              <a:sym typeface="Lato"/>
            </a:endParaRPr>
          </a:p>
        </p:txBody>
      </p:sp>
      <p:sp>
        <p:nvSpPr>
          <p:cNvPr id="114" name="Google Shape;780;g17b423492d1_0_2147">
            <a:extLst>
              <a:ext uri="{FF2B5EF4-FFF2-40B4-BE49-F238E27FC236}">
                <a16:creationId xmlns:a16="http://schemas.microsoft.com/office/drawing/2014/main" id="{4DE6F057-7D78-42E5-86C8-47F19ECABFA5}"/>
              </a:ext>
            </a:extLst>
          </p:cNvPr>
          <p:cNvSpPr txBox="1">
            <a:spLocks/>
          </p:cNvSpPr>
          <p:nvPr/>
        </p:nvSpPr>
        <p:spPr>
          <a:xfrm>
            <a:off x="397625" y="2521400"/>
            <a:ext cx="1912800" cy="74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buFont typeface="Arial"/>
              <a:buNone/>
            </a:pPr>
            <a:r>
              <a:rPr lang="en-GB" sz="1200" dirty="0">
                <a:latin typeface="Lato"/>
                <a:ea typeface="Lato"/>
                <a:cs typeface="Lato"/>
                <a:sym typeface="Lato"/>
              </a:rPr>
              <a:t> </a:t>
            </a:r>
            <a:r>
              <a:rPr lang="en-GB" sz="1100" dirty="0">
                <a:latin typeface="Lato"/>
                <a:ea typeface="Lato"/>
                <a:cs typeface="Lato"/>
                <a:sym typeface="Lato"/>
              </a:rPr>
              <a:t>Raster A:</a:t>
            </a:r>
            <a:r>
              <a:rPr lang="en-GB" sz="1200" dirty="0">
                <a:latin typeface="Lato"/>
                <a:ea typeface="Lato"/>
                <a:cs typeface="Lato"/>
                <a:sym typeface="Lato"/>
              </a:rPr>
              <a:t> </a:t>
            </a:r>
          </a:p>
          <a:p>
            <a:pPr marL="0" indent="0" algn="ctr">
              <a:buFont typeface="Arial"/>
              <a:buNone/>
            </a:pPr>
            <a:r>
              <a:rPr lang="en-GB" sz="900" dirty="0">
                <a:latin typeface="Lato"/>
                <a:ea typeface="Lato"/>
                <a:cs typeface="Lato"/>
                <a:sym typeface="Lato"/>
              </a:rPr>
              <a:t>Covariate layer</a:t>
            </a:r>
          </a:p>
        </p:txBody>
      </p:sp>
      <p:sp>
        <p:nvSpPr>
          <p:cNvPr id="117" name="Google Shape;779;g17b423492d1_0_2147">
            <a:extLst>
              <a:ext uri="{FF2B5EF4-FFF2-40B4-BE49-F238E27FC236}">
                <a16:creationId xmlns:a16="http://schemas.microsoft.com/office/drawing/2014/main" id="{4EE55197-7D1A-4A33-9AE4-9C7658BE981E}"/>
              </a:ext>
            </a:extLst>
          </p:cNvPr>
          <p:cNvSpPr txBox="1">
            <a:spLocks/>
          </p:cNvSpPr>
          <p:nvPr/>
        </p:nvSpPr>
        <p:spPr>
          <a:xfrm>
            <a:off x="2455075" y="2521400"/>
            <a:ext cx="1912800" cy="67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buFont typeface="Arial"/>
              <a:buNone/>
            </a:pPr>
            <a:r>
              <a:rPr lang="en-GB" sz="1100" dirty="0">
                <a:latin typeface="Lato"/>
                <a:ea typeface="Lato"/>
                <a:cs typeface="Lato"/>
                <a:sym typeface="Lato"/>
              </a:rPr>
              <a:t> Raster B: </a:t>
            </a:r>
          </a:p>
          <a:p>
            <a:pPr marL="0" indent="0" algn="ctr">
              <a:spcAft>
                <a:spcPts val="1000"/>
              </a:spcAft>
              <a:buFont typeface="Arial"/>
              <a:buNone/>
            </a:pPr>
            <a:r>
              <a:rPr lang="en-GB" sz="900" dirty="0">
                <a:latin typeface="Lato"/>
                <a:ea typeface="Lato"/>
                <a:cs typeface="Lato"/>
                <a:sym typeface="Lato"/>
              </a:rPr>
              <a:t>Summed district values calculated from covariate layer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grpSp>
        <p:nvGrpSpPr>
          <p:cNvPr id="915" name="Google Shape;915;g17b423492d1_0_2374"/>
          <p:cNvGrpSpPr/>
          <p:nvPr/>
        </p:nvGrpSpPr>
        <p:grpSpPr>
          <a:xfrm>
            <a:off x="2455070" y="517808"/>
            <a:ext cx="1912686" cy="2003596"/>
            <a:chOff x="3980408" y="898846"/>
            <a:chExt cx="3825371" cy="3945641"/>
          </a:xfrm>
        </p:grpSpPr>
        <p:grpSp>
          <p:nvGrpSpPr>
            <p:cNvPr id="916" name="Google Shape;916;g17b423492d1_0_2374"/>
            <p:cNvGrpSpPr/>
            <p:nvPr/>
          </p:nvGrpSpPr>
          <p:grpSpPr>
            <a:xfrm>
              <a:off x="3984927" y="1688137"/>
              <a:ext cx="3053088" cy="3156050"/>
              <a:chOff x="5629052" y="1646837"/>
              <a:chExt cx="3053088" cy="3156050"/>
            </a:xfrm>
          </p:grpSpPr>
          <p:grpSp>
            <p:nvGrpSpPr>
              <p:cNvPr id="917" name="Google Shape;917;g17b423492d1_0_2374"/>
              <p:cNvGrpSpPr/>
              <p:nvPr/>
            </p:nvGrpSpPr>
            <p:grpSpPr>
              <a:xfrm>
                <a:off x="5629052" y="3224862"/>
                <a:ext cx="3053088" cy="1578025"/>
                <a:chOff x="5743400" y="1910750"/>
                <a:chExt cx="2175804" cy="1088068"/>
              </a:xfrm>
            </p:grpSpPr>
            <p:sp>
              <p:nvSpPr>
                <p:cNvPr id="918" name="Google Shape;918;g17b423492d1_0_2374"/>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919" name="Google Shape;919;g17b423492d1_0_2374"/>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920" name="Google Shape;920;g17b423492d1_0_2374"/>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921" name="Google Shape;921;g17b423492d1_0_2374"/>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922" name="Google Shape;922;g17b423492d1_0_2374"/>
                <p:cNvSpPr/>
                <p:nvPr/>
              </p:nvSpPr>
              <p:spPr>
                <a:xfrm>
                  <a:off x="6831136"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923" name="Google Shape;923;g17b423492d1_0_2374"/>
                <p:cNvSpPr/>
                <p:nvPr/>
              </p:nvSpPr>
              <p:spPr>
                <a:xfrm>
                  <a:off x="6831136"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924" name="Google Shape;924;g17b423492d1_0_2374"/>
                <p:cNvSpPr/>
                <p:nvPr/>
              </p:nvSpPr>
              <p:spPr>
                <a:xfrm>
                  <a:off x="7375004"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925" name="Google Shape;925;g17b423492d1_0_2374"/>
                <p:cNvSpPr/>
                <p:nvPr/>
              </p:nvSpPr>
              <p:spPr>
                <a:xfrm>
                  <a:off x="7375004"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grpSp>
          <p:grpSp>
            <p:nvGrpSpPr>
              <p:cNvPr id="926" name="Google Shape;926;g17b423492d1_0_2374"/>
              <p:cNvGrpSpPr/>
              <p:nvPr/>
            </p:nvGrpSpPr>
            <p:grpSpPr>
              <a:xfrm>
                <a:off x="5629052" y="1646837"/>
                <a:ext cx="3053088" cy="1578025"/>
                <a:chOff x="5743400" y="1910750"/>
                <a:chExt cx="2175804" cy="1088068"/>
              </a:xfrm>
            </p:grpSpPr>
            <p:sp>
              <p:nvSpPr>
                <p:cNvPr id="927" name="Google Shape;927;g17b423492d1_0_2374"/>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255</a:t>
                  </a:r>
                  <a:endParaRPr sz="900"/>
                </a:p>
              </p:txBody>
            </p:sp>
            <p:sp>
              <p:nvSpPr>
                <p:cNvPr id="928" name="Google Shape;928;g17b423492d1_0_2374"/>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255</a:t>
                  </a:r>
                  <a:endParaRPr sz="900"/>
                </a:p>
              </p:txBody>
            </p:sp>
            <p:sp>
              <p:nvSpPr>
                <p:cNvPr id="929" name="Google Shape;929;g17b423492d1_0_2374"/>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930" name="Google Shape;930;g17b423492d1_0_2374"/>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931" name="Google Shape;931;g17b423492d1_0_2374"/>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932" name="Google Shape;932;g17b423492d1_0_2374"/>
                <p:cNvSpPr/>
                <p:nvPr/>
              </p:nvSpPr>
              <p:spPr>
                <a:xfrm>
                  <a:off x="6831136"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933" name="Google Shape;933;g17b423492d1_0_2374"/>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934" name="Google Shape;934;g17b423492d1_0_2374"/>
                <p:cNvSpPr/>
                <p:nvPr/>
              </p:nvSpPr>
              <p:spPr>
                <a:xfrm>
                  <a:off x="7375004"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grpSp>
        <p:grpSp>
          <p:nvGrpSpPr>
            <p:cNvPr id="935" name="Google Shape;935;g17b423492d1_0_2374"/>
            <p:cNvGrpSpPr/>
            <p:nvPr/>
          </p:nvGrpSpPr>
          <p:grpSpPr>
            <a:xfrm>
              <a:off x="3980408" y="898862"/>
              <a:ext cx="2289933" cy="789253"/>
              <a:chOff x="6287268" y="1910750"/>
              <a:chExt cx="1631936" cy="544200"/>
            </a:xfrm>
          </p:grpSpPr>
          <p:sp>
            <p:nvSpPr>
              <p:cNvPr id="936" name="Google Shape;936;g17b423492d1_0_2374"/>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495</a:t>
                </a:r>
                <a:endParaRPr sz="900"/>
              </a:p>
            </p:txBody>
          </p:sp>
          <p:sp>
            <p:nvSpPr>
              <p:cNvPr id="937" name="Google Shape;937;g17b423492d1_0_2374"/>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495</a:t>
                </a:r>
                <a:endParaRPr sz="900"/>
              </a:p>
            </p:txBody>
          </p:sp>
          <p:sp>
            <p:nvSpPr>
              <p:cNvPr id="938" name="Google Shape;938;g17b423492d1_0_2374"/>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sp>
          <p:nvSpPr>
            <p:cNvPr id="939" name="Google Shape;939;g17b423492d1_0_2374"/>
            <p:cNvSpPr/>
            <p:nvPr/>
          </p:nvSpPr>
          <p:spPr>
            <a:xfrm>
              <a:off x="7038027" y="4055187"/>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grpSp>
          <p:nvGrpSpPr>
            <p:cNvPr id="940" name="Google Shape;940;g17b423492d1_0_2374"/>
            <p:cNvGrpSpPr/>
            <p:nvPr/>
          </p:nvGrpSpPr>
          <p:grpSpPr>
            <a:xfrm>
              <a:off x="7042158" y="1688137"/>
              <a:ext cx="763621" cy="1578025"/>
              <a:chOff x="6287268" y="1910750"/>
              <a:chExt cx="544200" cy="1088068"/>
            </a:xfrm>
          </p:grpSpPr>
          <p:sp>
            <p:nvSpPr>
              <p:cNvPr id="941" name="Google Shape;941;g17b423492d1_0_2374"/>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942" name="Google Shape;942;g17b423492d1_0_2374"/>
              <p:cNvSpPr/>
              <p:nvPr/>
            </p:nvSpPr>
            <p:spPr>
              <a:xfrm>
                <a:off x="6287268"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sp>
          <p:nvSpPr>
            <p:cNvPr id="943" name="Google Shape;943;g17b423492d1_0_2374"/>
            <p:cNvSpPr/>
            <p:nvPr/>
          </p:nvSpPr>
          <p:spPr>
            <a:xfrm>
              <a:off x="7042138" y="3266162"/>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944" name="Google Shape;944;g17b423492d1_0_2374"/>
            <p:cNvSpPr/>
            <p:nvPr/>
          </p:nvSpPr>
          <p:spPr>
            <a:xfrm>
              <a:off x="6270338" y="898850"/>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945" name="Google Shape;945;g17b423492d1_0_2374"/>
            <p:cNvSpPr/>
            <p:nvPr/>
          </p:nvSpPr>
          <p:spPr>
            <a:xfrm>
              <a:off x="7042220" y="898846"/>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grpSp>
        <p:nvGrpSpPr>
          <p:cNvPr id="946" name="Google Shape;946;g17b423492d1_0_2374"/>
          <p:cNvGrpSpPr/>
          <p:nvPr/>
        </p:nvGrpSpPr>
        <p:grpSpPr>
          <a:xfrm>
            <a:off x="397670" y="517805"/>
            <a:ext cx="1912686" cy="2003596"/>
            <a:chOff x="3980408" y="898846"/>
            <a:chExt cx="3825371" cy="3945641"/>
          </a:xfrm>
        </p:grpSpPr>
        <p:grpSp>
          <p:nvGrpSpPr>
            <p:cNvPr id="947" name="Google Shape;947;g17b423492d1_0_2374"/>
            <p:cNvGrpSpPr/>
            <p:nvPr/>
          </p:nvGrpSpPr>
          <p:grpSpPr>
            <a:xfrm>
              <a:off x="3984927" y="1688137"/>
              <a:ext cx="3053088" cy="3156050"/>
              <a:chOff x="5629052" y="1646837"/>
              <a:chExt cx="3053088" cy="3156050"/>
            </a:xfrm>
          </p:grpSpPr>
          <p:grpSp>
            <p:nvGrpSpPr>
              <p:cNvPr id="948" name="Google Shape;948;g17b423492d1_0_2374"/>
              <p:cNvGrpSpPr/>
              <p:nvPr/>
            </p:nvGrpSpPr>
            <p:grpSpPr>
              <a:xfrm>
                <a:off x="5629052" y="3224862"/>
                <a:ext cx="3053088" cy="1578025"/>
                <a:chOff x="5743400" y="1910750"/>
                <a:chExt cx="2175804" cy="1088068"/>
              </a:xfrm>
            </p:grpSpPr>
            <p:sp>
              <p:nvSpPr>
                <p:cNvPr id="949" name="Google Shape;949;g17b423492d1_0_2374"/>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950" name="Google Shape;950;g17b423492d1_0_2374"/>
                <p:cNvSpPr/>
                <p:nvPr/>
              </p:nvSpPr>
              <p:spPr>
                <a:xfrm>
                  <a:off x="6287268" y="1910750"/>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951" name="Google Shape;951;g17b423492d1_0_2374"/>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952" name="Google Shape;952;g17b423492d1_0_2374"/>
                <p:cNvSpPr/>
                <p:nvPr/>
              </p:nvSpPr>
              <p:spPr>
                <a:xfrm>
                  <a:off x="6287268" y="2454618"/>
                  <a:ext cx="544200" cy="544200"/>
                </a:xfrm>
                <a:prstGeom prst="rect">
                  <a:avLst/>
                </a:prstGeom>
                <a:solidFill>
                  <a:srgbClr val="122B5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150</a:t>
                  </a:r>
                  <a:endParaRPr sz="900"/>
                </a:p>
              </p:txBody>
            </p:sp>
            <p:sp>
              <p:nvSpPr>
                <p:cNvPr id="953" name="Google Shape;953;g17b423492d1_0_2374"/>
                <p:cNvSpPr/>
                <p:nvPr/>
              </p:nvSpPr>
              <p:spPr>
                <a:xfrm>
                  <a:off x="6831136" y="1910750"/>
                  <a:ext cx="544200" cy="5442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954" name="Google Shape;954;g17b423492d1_0_2374"/>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955" name="Google Shape;955;g17b423492d1_0_2374"/>
                <p:cNvSpPr/>
                <p:nvPr/>
              </p:nvSpPr>
              <p:spPr>
                <a:xfrm>
                  <a:off x="7375004"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956" name="Google Shape;956;g17b423492d1_0_2374"/>
                <p:cNvSpPr/>
                <p:nvPr/>
              </p:nvSpPr>
              <p:spPr>
                <a:xfrm>
                  <a:off x="7375004" y="2454618"/>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grpSp>
            <p:nvGrpSpPr>
              <p:cNvPr id="957" name="Google Shape;957;g17b423492d1_0_2374"/>
              <p:cNvGrpSpPr/>
              <p:nvPr/>
            </p:nvGrpSpPr>
            <p:grpSpPr>
              <a:xfrm>
                <a:off x="5629052" y="1646837"/>
                <a:ext cx="3053088" cy="1578025"/>
                <a:chOff x="5743400" y="1910750"/>
                <a:chExt cx="2175804" cy="1088068"/>
              </a:xfrm>
            </p:grpSpPr>
            <p:sp>
              <p:nvSpPr>
                <p:cNvPr id="958" name="Google Shape;958;g17b423492d1_0_2374"/>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959" name="Google Shape;959;g17b423492d1_0_2374"/>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960" name="Google Shape;960;g17b423492d1_0_2374"/>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961" name="Google Shape;961;g17b423492d1_0_2374"/>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962" name="Google Shape;962;g17b423492d1_0_2374"/>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963" name="Google Shape;963;g17b423492d1_0_2374"/>
                <p:cNvSpPr/>
                <p:nvPr/>
              </p:nvSpPr>
              <p:spPr>
                <a:xfrm>
                  <a:off x="6831136" y="2454618"/>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964" name="Google Shape;964;g17b423492d1_0_2374"/>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965" name="Google Shape;965;g17b423492d1_0_2374"/>
                <p:cNvSpPr/>
                <p:nvPr/>
              </p:nvSpPr>
              <p:spPr>
                <a:xfrm>
                  <a:off x="7375004"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grpSp>
        <p:grpSp>
          <p:nvGrpSpPr>
            <p:cNvPr id="966" name="Google Shape;966;g17b423492d1_0_2374"/>
            <p:cNvGrpSpPr/>
            <p:nvPr/>
          </p:nvGrpSpPr>
          <p:grpSpPr>
            <a:xfrm>
              <a:off x="3980408" y="898862"/>
              <a:ext cx="2289933" cy="789253"/>
              <a:chOff x="6287268" y="1910750"/>
              <a:chExt cx="1631936" cy="544200"/>
            </a:xfrm>
          </p:grpSpPr>
          <p:sp>
            <p:nvSpPr>
              <p:cNvPr id="967" name="Google Shape;967;g17b423492d1_0_2374"/>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968" name="Google Shape;968;g17b423492d1_0_2374"/>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969" name="Google Shape;969;g17b423492d1_0_2374"/>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grpSp>
        <p:sp>
          <p:nvSpPr>
            <p:cNvPr id="970" name="Google Shape;970;g17b423492d1_0_2374"/>
            <p:cNvSpPr/>
            <p:nvPr/>
          </p:nvSpPr>
          <p:spPr>
            <a:xfrm>
              <a:off x="7038027" y="4055187"/>
              <a:ext cx="763500" cy="7893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nvGrpSpPr>
            <p:cNvPr id="971" name="Google Shape;971;g17b423492d1_0_2374"/>
            <p:cNvGrpSpPr/>
            <p:nvPr/>
          </p:nvGrpSpPr>
          <p:grpSpPr>
            <a:xfrm>
              <a:off x="7042158" y="1688137"/>
              <a:ext cx="763621" cy="1578025"/>
              <a:chOff x="6287268" y="1910750"/>
              <a:chExt cx="544200" cy="1088068"/>
            </a:xfrm>
          </p:grpSpPr>
          <p:sp>
            <p:nvSpPr>
              <p:cNvPr id="972" name="Google Shape;972;g17b423492d1_0_2374"/>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973" name="Google Shape;973;g17b423492d1_0_2374"/>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sp>
          <p:nvSpPr>
            <p:cNvPr id="974" name="Google Shape;974;g17b423492d1_0_2374"/>
            <p:cNvSpPr/>
            <p:nvPr/>
          </p:nvSpPr>
          <p:spPr>
            <a:xfrm>
              <a:off x="7042138" y="3266162"/>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975" name="Google Shape;975;g17b423492d1_0_2374"/>
            <p:cNvSpPr/>
            <p:nvPr/>
          </p:nvSpPr>
          <p:spPr>
            <a:xfrm>
              <a:off x="6270338" y="898850"/>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976" name="Google Shape;976;g17b423492d1_0_2374"/>
            <p:cNvSpPr/>
            <p:nvPr/>
          </p:nvSpPr>
          <p:spPr>
            <a:xfrm>
              <a:off x="7042220" y="898846"/>
              <a:ext cx="763500" cy="7893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sp>
        <p:nvSpPr>
          <p:cNvPr id="979" name="Google Shape;979;g17b423492d1_0_2374"/>
          <p:cNvSpPr txBox="1">
            <a:spLocks noGrp="1"/>
          </p:cNvSpPr>
          <p:nvPr>
            <p:ph type="body" idx="1"/>
          </p:nvPr>
        </p:nvSpPr>
        <p:spPr>
          <a:xfrm>
            <a:off x="305922" y="3245300"/>
            <a:ext cx="1394400" cy="745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Raster A</a:t>
            </a:r>
            <a:endParaRPr b="1">
              <a:latin typeface="Caveat"/>
              <a:ea typeface="Caveat"/>
              <a:cs typeface="Caveat"/>
              <a:sym typeface="Caveat"/>
            </a:endParaRPr>
          </a:p>
          <a:p>
            <a:pPr marL="0" lvl="0" indent="0" algn="ctr" rtl="0">
              <a:lnSpc>
                <a:spcPct val="100000"/>
              </a:lnSpc>
              <a:spcBef>
                <a:spcPts val="1000"/>
              </a:spcBef>
              <a:spcAft>
                <a:spcPts val="0"/>
              </a:spcAft>
              <a:buNone/>
            </a:pPr>
            <a:r>
              <a:rPr lang="en" b="1">
                <a:latin typeface="Caveat"/>
                <a:ea typeface="Caveat"/>
                <a:cs typeface="Caveat"/>
                <a:sym typeface="Caveat"/>
              </a:rPr>
              <a:t>Raster B</a:t>
            </a: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980" name="Google Shape;980;g17b423492d1_0_2374"/>
          <p:cNvSpPr txBox="1">
            <a:spLocks noGrp="1"/>
          </p:cNvSpPr>
          <p:nvPr>
            <p:ph type="body" idx="1"/>
          </p:nvPr>
        </p:nvSpPr>
        <p:spPr>
          <a:xfrm>
            <a:off x="1379798" y="3376550"/>
            <a:ext cx="6141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a:latin typeface="Caveat"/>
                <a:ea typeface="Caveat"/>
                <a:cs typeface="Caveat"/>
                <a:sym typeface="Caveat"/>
              </a:rPr>
              <a:t> </a:t>
            </a:r>
            <a:r>
              <a:rPr lang="en" sz="2600" b="1">
                <a:latin typeface="Caveat"/>
                <a:ea typeface="Caveat"/>
                <a:cs typeface="Caveat"/>
                <a:sym typeface="Caveat"/>
              </a:rPr>
              <a:t>=</a:t>
            </a:r>
            <a:endParaRPr sz="2600" b="1">
              <a:latin typeface="Caveat"/>
              <a:ea typeface="Caveat"/>
              <a:cs typeface="Caveat"/>
              <a:sym typeface="Caveat"/>
            </a:endParaRPr>
          </a:p>
          <a:p>
            <a:pPr marL="0" lvl="0" indent="0" algn="ctr" rtl="0">
              <a:spcBef>
                <a:spcPts val="100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400" b="1">
              <a:latin typeface="Caveat"/>
              <a:ea typeface="Caveat"/>
              <a:cs typeface="Caveat"/>
              <a:sym typeface="Caveat"/>
            </a:endParaRPr>
          </a:p>
        </p:txBody>
      </p:sp>
      <p:sp>
        <p:nvSpPr>
          <p:cNvPr id="981" name="Google Shape;981;g17b423492d1_0_2374"/>
          <p:cNvSpPr txBox="1">
            <a:spLocks noGrp="1"/>
          </p:cNvSpPr>
          <p:nvPr>
            <p:ph type="body" idx="1"/>
          </p:nvPr>
        </p:nvSpPr>
        <p:spPr>
          <a:xfrm>
            <a:off x="1734250" y="3475325"/>
            <a:ext cx="10386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veat"/>
                <a:ea typeface="Caveat"/>
                <a:cs typeface="Caveat"/>
                <a:sym typeface="Caveat"/>
              </a:rPr>
              <a:t> Raster C</a:t>
            </a:r>
            <a:endParaRPr b="1">
              <a:latin typeface="Caveat"/>
              <a:ea typeface="Caveat"/>
              <a:cs typeface="Caveat"/>
              <a:sym typeface="Caveat"/>
            </a:endParaRPr>
          </a:p>
          <a:p>
            <a:pPr marL="0" lvl="0" indent="0" algn="ctr" rtl="0">
              <a:spcBef>
                <a:spcPts val="1000"/>
              </a:spcBef>
              <a:spcAft>
                <a:spcPts val="0"/>
              </a:spcAft>
              <a:buNone/>
            </a:pPr>
            <a:endParaRPr b="1">
              <a:latin typeface="Caveat"/>
              <a:ea typeface="Caveat"/>
              <a:cs typeface="Caveat"/>
              <a:sym typeface="Caveat"/>
            </a:endParaRPr>
          </a:p>
          <a:p>
            <a:pPr marL="0" lvl="0" indent="0" algn="ctr" rtl="0">
              <a:spcBef>
                <a:spcPts val="0"/>
              </a:spcBef>
              <a:spcAft>
                <a:spcPts val="0"/>
              </a:spcAft>
              <a:buNone/>
            </a:pPr>
            <a:endParaRPr sz="1600" b="1">
              <a:latin typeface="Caveat"/>
              <a:ea typeface="Caveat"/>
              <a:cs typeface="Caveat"/>
              <a:sym typeface="Caveat"/>
            </a:endParaRPr>
          </a:p>
        </p:txBody>
      </p:sp>
      <p:sp>
        <p:nvSpPr>
          <p:cNvPr id="982" name="Google Shape;982;g17b423492d1_0_2374"/>
          <p:cNvSpPr txBox="1"/>
          <p:nvPr/>
        </p:nvSpPr>
        <p:spPr>
          <a:xfrm rot="-835897">
            <a:off x="2778056" y="3626939"/>
            <a:ext cx="1912663" cy="1348031"/>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dirty="0">
                <a:solidFill>
                  <a:schemeClr val="dk2"/>
                </a:solidFill>
                <a:latin typeface="Caveat"/>
                <a:ea typeface="Caveat"/>
                <a:cs typeface="Caveat"/>
                <a:sym typeface="Caveat"/>
              </a:rPr>
              <a:t>Grid cell value: the proportion of the summed district covariate values, calculated from the gridded estimates</a:t>
            </a:r>
            <a:endParaRPr sz="1800" b="1" dirty="0">
              <a:solidFill>
                <a:schemeClr val="dk2"/>
              </a:solidFill>
              <a:latin typeface="Caveat"/>
              <a:ea typeface="Caveat"/>
              <a:cs typeface="Caveat"/>
              <a:sym typeface="Caveat"/>
            </a:endParaRPr>
          </a:p>
        </p:txBody>
      </p:sp>
      <p:cxnSp>
        <p:nvCxnSpPr>
          <p:cNvPr id="983" name="Google Shape;983;g17b423492d1_0_2374"/>
          <p:cNvCxnSpPr/>
          <p:nvPr/>
        </p:nvCxnSpPr>
        <p:spPr>
          <a:xfrm rot="10800000" flipH="1">
            <a:off x="430400" y="3690200"/>
            <a:ext cx="1128900" cy="6900"/>
          </a:xfrm>
          <a:prstGeom prst="straightConnector1">
            <a:avLst/>
          </a:prstGeom>
          <a:noFill/>
          <a:ln w="9525" cap="flat" cmpd="sng">
            <a:solidFill>
              <a:schemeClr val="dk2"/>
            </a:solidFill>
            <a:prstDash val="solid"/>
            <a:round/>
            <a:headEnd type="none" w="med" len="med"/>
            <a:tailEnd type="none" w="med" len="med"/>
          </a:ln>
        </p:spPr>
      </p:cxnSp>
      <p:sp>
        <p:nvSpPr>
          <p:cNvPr id="984" name="Google Shape;984;g17b423492d1_0_2374"/>
          <p:cNvSpPr txBox="1">
            <a:spLocks noGrp="1"/>
          </p:cNvSpPr>
          <p:nvPr>
            <p:ph type="body" idx="1"/>
          </p:nvPr>
        </p:nvSpPr>
        <p:spPr>
          <a:xfrm>
            <a:off x="4709925" y="394850"/>
            <a:ext cx="36369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 Raster C: Weighting layer</a:t>
            </a:r>
            <a:endParaRPr sz="900">
              <a:latin typeface="Lato"/>
              <a:ea typeface="Lato"/>
              <a:cs typeface="Lato"/>
              <a:sym typeface="Lato"/>
            </a:endParaRPr>
          </a:p>
        </p:txBody>
      </p:sp>
      <p:sp>
        <p:nvSpPr>
          <p:cNvPr id="985" name="Google Shape;985;g17b423492d1_0_2374"/>
          <p:cNvSpPr txBox="1">
            <a:spLocks noGrp="1"/>
          </p:cNvSpPr>
          <p:nvPr>
            <p:ph type="body" idx="1"/>
          </p:nvPr>
        </p:nvSpPr>
        <p:spPr>
          <a:xfrm>
            <a:off x="305922" y="4159700"/>
            <a:ext cx="1394400" cy="745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1</a:t>
            </a:r>
            <a:endParaRPr b="1">
              <a:latin typeface="Caveat"/>
              <a:ea typeface="Caveat"/>
              <a:cs typeface="Caveat"/>
              <a:sym typeface="Caveat"/>
            </a:endParaRPr>
          </a:p>
          <a:p>
            <a:pPr marL="0" lvl="0" indent="0" algn="ctr" rtl="0">
              <a:lnSpc>
                <a:spcPct val="100000"/>
              </a:lnSpc>
              <a:spcBef>
                <a:spcPts val="1000"/>
              </a:spcBef>
              <a:spcAft>
                <a:spcPts val="0"/>
              </a:spcAft>
              <a:buNone/>
            </a:pPr>
            <a:r>
              <a:rPr lang="en" b="1">
                <a:latin typeface="Caveat"/>
                <a:ea typeface="Caveat"/>
                <a:cs typeface="Caveat"/>
                <a:sym typeface="Caveat"/>
              </a:rPr>
              <a:t>255</a:t>
            </a: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986" name="Google Shape;986;g17b423492d1_0_2374"/>
          <p:cNvSpPr txBox="1">
            <a:spLocks noGrp="1"/>
          </p:cNvSpPr>
          <p:nvPr>
            <p:ph type="body" idx="1"/>
          </p:nvPr>
        </p:nvSpPr>
        <p:spPr>
          <a:xfrm>
            <a:off x="1379798" y="4290950"/>
            <a:ext cx="6141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a:latin typeface="Caveat"/>
                <a:ea typeface="Caveat"/>
                <a:cs typeface="Caveat"/>
                <a:sym typeface="Caveat"/>
              </a:rPr>
              <a:t> </a:t>
            </a:r>
            <a:r>
              <a:rPr lang="en" sz="2600" b="1">
                <a:latin typeface="Caveat"/>
                <a:ea typeface="Caveat"/>
                <a:cs typeface="Caveat"/>
                <a:sym typeface="Caveat"/>
              </a:rPr>
              <a:t>=</a:t>
            </a:r>
            <a:endParaRPr sz="2600" b="1">
              <a:latin typeface="Caveat"/>
              <a:ea typeface="Caveat"/>
              <a:cs typeface="Caveat"/>
              <a:sym typeface="Caveat"/>
            </a:endParaRPr>
          </a:p>
          <a:p>
            <a:pPr marL="0" lvl="0" indent="0" algn="ctr" rtl="0">
              <a:spcBef>
                <a:spcPts val="100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400" b="1">
              <a:latin typeface="Caveat"/>
              <a:ea typeface="Caveat"/>
              <a:cs typeface="Caveat"/>
              <a:sym typeface="Caveat"/>
            </a:endParaRPr>
          </a:p>
        </p:txBody>
      </p:sp>
      <p:sp>
        <p:nvSpPr>
          <p:cNvPr id="987" name="Google Shape;987;g17b423492d1_0_2374"/>
          <p:cNvSpPr txBox="1">
            <a:spLocks noGrp="1"/>
          </p:cNvSpPr>
          <p:nvPr>
            <p:ph type="body" idx="1"/>
          </p:nvPr>
        </p:nvSpPr>
        <p:spPr>
          <a:xfrm>
            <a:off x="1658050" y="4389725"/>
            <a:ext cx="10386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veat"/>
                <a:ea typeface="Caveat"/>
                <a:cs typeface="Caveat"/>
                <a:sym typeface="Caveat"/>
              </a:rPr>
              <a:t> 0.004</a:t>
            </a:r>
            <a:endParaRPr b="1">
              <a:latin typeface="Caveat"/>
              <a:ea typeface="Caveat"/>
              <a:cs typeface="Caveat"/>
              <a:sym typeface="Caveat"/>
            </a:endParaRPr>
          </a:p>
          <a:p>
            <a:pPr marL="0" lvl="0" indent="0" algn="ctr" rtl="0">
              <a:spcBef>
                <a:spcPts val="1000"/>
              </a:spcBef>
              <a:spcAft>
                <a:spcPts val="0"/>
              </a:spcAft>
              <a:buNone/>
            </a:pPr>
            <a:endParaRPr b="1">
              <a:latin typeface="Caveat"/>
              <a:ea typeface="Caveat"/>
              <a:cs typeface="Caveat"/>
              <a:sym typeface="Caveat"/>
            </a:endParaRPr>
          </a:p>
          <a:p>
            <a:pPr marL="0" lvl="0" indent="0" algn="ctr" rtl="0">
              <a:spcBef>
                <a:spcPts val="0"/>
              </a:spcBef>
              <a:spcAft>
                <a:spcPts val="0"/>
              </a:spcAft>
              <a:buNone/>
            </a:pPr>
            <a:endParaRPr sz="1600" b="1">
              <a:latin typeface="Caveat"/>
              <a:ea typeface="Caveat"/>
              <a:cs typeface="Caveat"/>
              <a:sym typeface="Caveat"/>
            </a:endParaRPr>
          </a:p>
        </p:txBody>
      </p:sp>
      <p:cxnSp>
        <p:nvCxnSpPr>
          <p:cNvPr id="988" name="Google Shape;988;g17b423492d1_0_2374"/>
          <p:cNvCxnSpPr/>
          <p:nvPr/>
        </p:nvCxnSpPr>
        <p:spPr>
          <a:xfrm rot="10800000" flipH="1">
            <a:off x="736600" y="4604725"/>
            <a:ext cx="670200" cy="9600"/>
          </a:xfrm>
          <a:prstGeom prst="straightConnector1">
            <a:avLst/>
          </a:prstGeom>
          <a:noFill/>
          <a:ln w="9525" cap="flat" cmpd="sng">
            <a:solidFill>
              <a:schemeClr val="dk2"/>
            </a:solidFill>
            <a:prstDash val="solid"/>
            <a:round/>
            <a:headEnd type="none" w="med" len="med"/>
            <a:tailEnd type="none" w="med" len="med"/>
          </a:ln>
        </p:spPr>
      </p:cxnSp>
      <p:sp>
        <p:nvSpPr>
          <p:cNvPr id="989" name="Google Shape;989;g17b423492d1_0_2374"/>
          <p:cNvSpPr/>
          <p:nvPr/>
        </p:nvSpPr>
        <p:spPr>
          <a:xfrm rot="-558393">
            <a:off x="2799524" y="3419172"/>
            <a:ext cx="670180" cy="397459"/>
          </a:xfrm>
          <a:custGeom>
            <a:avLst/>
            <a:gdLst/>
            <a:ahLst/>
            <a:cxnLst/>
            <a:rect l="l" t="t" r="r" b="b"/>
            <a:pathLst>
              <a:path w="28786" h="15899" extrusionOk="0">
                <a:moveTo>
                  <a:pt x="0" y="3481"/>
                </a:moveTo>
                <a:cubicBezTo>
                  <a:pt x="3057" y="2917"/>
                  <a:pt x="14111" y="-282"/>
                  <a:pt x="18344" y="94"/>
                </a:cubicBezTo>
                <a:cubicBezTo>
                  <a:pt x="22577" y="470"/>
                  <a:pt x="23660" y="3105"/>
                  <a:pt x="25400" y="5739"/>
                </a:cubicBezTo>
                <a:cubicBezTo>
                  <a:pt x="27140" y="8373"/>
                  <a:pt x="28222" y="14206"/>
                  <a:pt x="28786" y="15899"/>
                </a:cubicBezTo>
              </a:path>
            </a:pathLst>
          </a:custGeom>
          <a:noFill/>
          <a:ln w="9525" cap="flat" cmpd="sng">
            <a:solidFill>
              <a:schemeClr val="dk2"/>
            </a:solidFill>
            <a:prstDash val="solid"/>
            <a:round/>
            <a:headEnd type="none" w="med" len="med"/>
            <a:tailEnd type="stealth" w="med" len="med"/>
          </a:ln>
        </p:spPr>
      </p:sp>
      <p:grpSp>
        <p:nvGrpSpPr>
          <p:cNvPr id="990" name="Google Shape;990;g17b423492d1_0_2374"/>
          <p:cNvGrpSpPr/>
          <p:nvPr/>
        </p:nvGrpSpPr>
        <p:grpSpPr>
          <a:xfrm>
            <a:off x="4709933" y="751334"/>
            <a:ext cx="3825371" cy="3945641"/>
            <a:chOff x="3980408" y="898846"/>
            <a:chExt cx="3825371" cy="3945641"/>
          </a:xfrm>
        </p:grpSpPr>
        <p:grpSp>
          <p:nvGrpSpPr>
            <p:cNvPr id="991" name="Google Shape;991;g17b423492d1_0_2374"/>
            <p:cNvGrpSpPr/>
            <p:nvPr/>
          </p:nvGrpSpPr>
          <p:grpSpPr>
            <a:xfrm>
              <a:off x="3984927" y="1688137"/>
              <a:ext cx="3053088" cy="3156050"/>
              <a:chOff x="5629052" y="1646837"/>
              <a:chExt cx="3053088" cy="3156050"/>
            </a:xfrm>
          </p:grpSpPr>
          <p:grpSp>
            <p:nvGrpSpPr>
              <p:cNvPr id="992" name="Google Shape;992;g17b423492d1_0_2374"/>
              <p:cNvGrpSpPr/>
              <p:nvPr/>
            </p:nvGrpSpPr>
            <p:grpSpPr>
              <a:xfrm>
                <a:off x="5629052" y="3224862"/>
                <a:ext cx="3053088" cy="1578025"/>
                <a:chOff x="5743400" y="1910750"/>
                <a:chExt cx="2175804" cy="1088068"/>
              </a:xfrm>
            </p:grpSpPr>
            <p:sp>
              <p:nvSpPr>
                <p:cNvPr id="993" name="Google Shape;993;g17b423492d1_0_2374"/>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994" name="Google Shape;994;g17b423492d1_0_2374"/>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0.039</a:t>
                  </a:r>
                  <a:endParaRPr>
                    <a:solidFill>
                      <a:srgbClr val="FFFFFF"/>
                    </a:solidFill>
                  </a:endParaRPr>
                </a:p>
              </p:txBody>
            </p:sp>
            <p:sp>
              <p:nvSpPr>
                <p:cNvPr id="995" name="Google Shape;995;g17b423492d1_0_2374"/>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996" name="Google Shape;996;g17b423492d1_0_2374"/>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0.588</a:t>
                  </a:r>
                  <a:endParaRPr>
                    <a:solidFill>
                      <a:srgbClr val="FFFFFF"/>
                    </a:solidFill>
                  </a:endParaRPr>
                </a:p>
              </p:txBody>
            </p:sp>
            <p:sp>
              <p:nvSpPr>
                <p:cNvPr id="997" name="Google Shape;997;g17b423492d1_0_2374"/>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0.059</a:t>
                  </a:r>
                  <a:endParaRPr>
                    <a:solidFill>
                      <a:srgbClr val="FFFFFF"/>
                    </a:solidFill>
                  </a:endParaRPr>
                </a:p>
              </p:txBody>
            </p:sp>
            <p:sp>
              <p:nvSpPr>
                <p:cNvPr id="998" name="Google Shape;998;g17b423492d1_0_2374"/>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999" name="Google Shape;999;g17b423492d1_0_2374"/>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1000" name="Google Shape;1000;g17b423492d1_0_2374"/>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grpSp>
          <p:grpSp>
            <p:nvGrpSpPr>
              <p:cNvPr id="1001" name="Google Shape;1001;g17b423492d1_0_2374"/>
              <p:cNvGrpSpPr/>
              <p:nvPr/>
            </p:nvGrpSpPr>
            <p:grpSpPr>
              <a:xfrm>
                <a:off x="5629052" y="1646837"/>
                <a:ext cx="3053088" cy="1578025"/>
                <a:chOff x="5743400" y="1910750"/>
                <a:chExt cx="2175804" cy="1088068"/>
              </a:xfrm>
            </p:grpSpPr>
            <p:sp>
              <p:nvSpPr>
                <p:cNvPr id="1002" name="Google Shape;1002;g17b423492d1_0_2374"/>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sp>
              <p:nvSpPr>
                <p:cNvPr id="1003" name="Google Shape;1003;g17b423492d1_0_2374"/>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0.196</a:t>
                  </a:r>
                  <a:endParaRPr>
                    <a:solidFill>
                      <a:srgbClr val="FFFFFF"/>
                    </a:solidFill>
                  </a:endParaRPr>
                </a:p>
              </p:txBody>
            </p:sp>
            <p:sp>
              <p:nvSpPr>
                <p:cNvPr id="1004" name="Google Shape;1004;g17b423492d1_0_2374"/>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1005" name="Google Shape;1005;g17b423492d1_0_2374"/>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0.039</a:t>
                  </a:r>
                  <a:endParaRPr>
                    <a:solidFill>
                      <a:srgbClr val="FFFFFF"/>
                    </a:solidFill>
                  </a:endParaRPr>
                </a:p>
              </p:txBody>
            </p:sp>
            <p:sp>
              <p:nvSpPr>
                <p:cNvPr id="1006" name="Google Shape;1006;g17b423492d1_0_2374"/>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0.202</a:t>
                  </a:r>
                  <a:endParaRPr>
                    <a:solidFill>
                      <a:srgbClr val="FFFFFF"/>
                    </a:solidFill>
                  </a:endParaRPr>
                </a:p>
              </p:txBody>
            </p:sp>
            <p:sp>
              <p:nvSpPr>
                <p:cNvPr id="1007" name="Google Shape;1007;g17b423492d1_0_2374"/>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1008" name="Google Shape;1008;g17b423492d1_0_2374"/>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1009" name="Google Shape;1009;g17b423492d1_0_2374"/>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grpSp>
        <p:grpSp>
          <p:nvGrpSpPr>
            <p:cNvPr id="1010" name="Google Shape;1010;g17b423492d1_0_2374"/>
            <p:cNvGrpSpPr/>
            <p:nvPr/>
          </p:nvGrpSpPr>
          <p:grpSpPr>
            <a:xfrm>
              <a:off x="3980408" y="898862"/>
              <a:ext cx="2289933" cy="789253"/>
              <a:chOff x="6287268" y="1910750"/>
              <a:chExt cx="1631936" cy="544200"/>
            </a:xfrm>
          </p:grpSpPr>
          <p:sp>
            <p:nvSpPr>
              <p:cNvPr id="1011" name="Google Shape;1011;g17b423492d1_0_2374"/>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0.101</a:t>
                </a:r>
                <a:endParaRPr/>
              </a:p>
            </p:txBody>
          </p:sp>
          <p:sp>
            <p:nvSpPr>
              <p:cNvPr id="1012" name="Google Shape;1012;g17b423492d1_0_2374"/>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0.202</a:t>
                </a:r>
                <a:endParaRPr>
                  <a:solidFill>
                    <a:srgbClr val="FFFFFF"/>
                  </a:solidFill>
                </a:endParaRPr>
              </a:p>
            </p:txBody>
          </p:sp>
          <p:sp>
            <p:nvSpPr>
              <p:cNvPr id="1013" name="Google Shape;1013;g17b423492d1_0_2374"/>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grpSp>
        <p:sp>
          <p:nvSpPr>
            <p:cNvPr id="1014" name="Google Shape;1014;g17b423492d1_0_2374"/>
            <p:cNvSpPr/>
            <p:nvPr/>
          </p:nvSpPr>
          <p:spPr>
            <a:xfrm>
              <a:off x="7038027" y="4055187"/>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0.004</a:t>
              </a:r>
              <a:endParaRPr>
                <a:solidFill>
                  <a:srgbClr val="FFFFFF"/>
                </a:solidFill>
              </a:endParaRPr>
            </a:p>
          </p:txBody>
        </p:sp>
        <p:grpSp>
          <p:nvGrpSpPr>
            <p:cNvPr id="1015" name="Google Shape;1015;g17b423492d1_0_2374"/>
            <p:cNvGrpSpPr/>
            <p:nvPr/>
          </p:nvGrpSpPr>
          <p:grpSpPr>
            <a:xfrm>
              <a:off x="7042158" y="1688137"/>
              <a:ext cx="763621" cy="1578025"/>
              <a:chOff x="6287268" y="1910750"/>
              <a:chExt cx="544200" cy="1088068"/>
            </a:xfrm>
          </p:grpSpPr>
          <p:sp>
            <p:nvSpPr>
              <p:cNvPr id="1016" name="Google Shape;1016;g17b423492d1_0_2374"/>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0.101</a:t>
                </a:r>
                <a:endParaRPr>
                  <a:solidFill>
                    <a:srgbClr val="FFFFFF"/>
                  </a:solidFill>
                </a:endParaRPr>
              </a:p>
            </p:txBody>
          </p:sp>
          <p:sp>
            <p:nvSpPr>
              <p:cNvPr id="1017" name="Google Shape;1017;g17b423492d1_0_2374"/>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sp>
          <p:nvSpPr>
            <p:cNvPr id="1018" name="Google Shape;1018;g17b423492d1_0_2374"/>
            <p:cNvSpPr/>
            <p:nvPr/>
          </p:nvSpPr>
          <p:spPr>
            <a:xfrm>
              <a:off x="7042138" y="3266162"/>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0.059</a:t>
              </a:r>
              <a:endParaRPr>
                <a:solidFill>
                  <a:srgbClr val="FFFFFF"/>
                </a:solidFill>
              </a:endParaRPr>
            </a:p>
          </p:txBody>
        </p:sp>
        <p:sp>
          <p:nvSpPr>
            <p:cNvPr id="1019" name="Google Shape;1019;g17b423492d1_0_2374"/>
            <p:cNvSpPr/>
            <p:nvPr/>
          </p:nvSpPr>
          <p:spPr>
            <a:xfrm>
              <a:off x="6270338" y="898850"/>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0.030</a:t>
              </a:r>
              <a:endParaRPr>
                <a:solidFill>
                  <a:srgbClr val="FFFFFF"/>
                </a:solidFill>
              </a:endParaRPr>
            </a:p>
          </p:txBody>
        </p:sp>
        <p:sp>
          <p:nvSpPr>
            <p:cNvPr id="1020" name="Google Shape;1020;g17b423492d1_0_2374"/>
            <p:cNvSpPr/>
            <p:nvPr/>
          </p:nvSpPr>
          <p:spPr>
            <a:xfrm>
              <a:off x="7042220" y="898846"/>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0.020</a:t>
              </a:r>
              <a:endParaRPr>
                <a:solidFill>
                  <a:srgbClr val="FFFFFF"/>
                </a:solidFill>
              </a:endParaRPr>
            </a:p>
          </p:txBody>
        </p:sp>
      </p:grpSp>
      <p:sp>
        <p:nvSpPr>
          <p:cNvPr id="1021" name="Google Shape;1021;g17b423492d1_0_2374"/>
          <p:cNvSpPr/>
          <p:nvPr/>
        </p:nvSpPr>
        <p:spPr>
          <a:xfrm>
            <a:off x="5473088" y="751350"/>
            <a:ext cx="763500" cy="7893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0.202</a:t>
            </a:r>
            <a:endParaRPr>
              <a:solidFill>
                <a:schemeClr val="lt1"/>
              </a:solidFill>
            </a:endParaRPr>
          </a:p>
        </p:txBody>
      </p:sp>
      <p:sp>
        <p:nvSpPr>
          <p:cNvPr id="1022" name="Google Shape;1022;g17b423492d1_0_2374"/>
          <p:cNvSpPr/>
          <p:nvPr/>
        </p:nvSpPr>
        <p:spPr>
          <a:xfrm>
            <a:off x="4714452" y="1540625"/>
            <a:ext cx="763500" cy="7893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0.004</a:t>
            </a:r>
            <a:endParaRPr/>
          </a:p>
        </p:txBody>
      </p:sp>
      <p:sp>
        <p:nvSpPr>
          <p:cNvPr id="1023" name="Google Shape;1023;g17b423492d1_0_2374"/>
          <p:cNvSpPr/>
          <p:nvPr/>
        </p:nvSpPr>
        <p:spPr>
          <a:xfrm>
            <a:off x="342726" y="867075"/>
            <a:ext cx="504900" cy="5007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g17b423492d1_0_2374"/>
          <p:cNvSpPr/>
          <p:nvPr/>
        </p:nvSpPr>
        <p:spPr>
          <a:xfrm>
            <a:off x="2393076" y="867075"/>
            <a:ext cx="504900" cy="5007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g17b423492d1_0_2374"/>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2</a:t>
            </a:r>
            <a:endParaRPr sz="2000">
              <a:solidFill>
                <a:schemeClr val="dk2"/>
              </a:solidFill>
              <a:latin typeface="Lato"/>
              <a:ea typeface="Lato"/>
              <a:cs typeface="Lato"/>
              <a:sym typeface="Lato"/>
            </a:endParaRPr>
          </a:p>
        </p:txBody>
      </p:sp>
      <p:sp>
        <p:nvSpPr>
          <p:cNvPr id="116" name="Google Shape;780;g17b423492d1_0_2147">
            <a:extLst>
              <a:ext uri="{FF2B5EF4-FFF2-40B4-BE49-F238E27FC236}">
                <a16:creationId xmlns:a16="http://schemas.microsoft.com/office/drawing/2014/main" id="{2AECB567-E107-4F15-B14F-7339E70F09E6}"/>
              </a:ext>
            </a:extLst>
          </p:cNvPr>
          <p:cNvSpPr txBox="1">
            <a:spLocks/>
          </p:cNvSpPr>
          <p:nvPr/>
        </p:nvSpPr>
        <p:spPr>
          <a:xfrm>
            <a:off x="397625" y="2521400"/>
            <a:ext cx="1912800" cy="74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buFont typeface="Arial"/>
              <a:buNone/>
            </a:pPr>
            <a:r>
              <a:rPr lang="en-GB" sz="1200" dirty="0">
                <a:latin typeface="Lato"/>
                <a:ea typeface="Lato"/>
                <a:cs typeface="Lato"/>
                <a:sym typeface="Lato"/>
              </a:rPr>
              <a:t> </a:t>
            </a:r>
            <a:r>
              <a:rPr lang="en-GB" sz="1100" dirty="0">
                <a:latin typeface="Lato"/>
                <a:ea typeface="Lato"/>
                <a:cs typeface="Lato"/>
                <a:sym typeface="Lato"/>
              </a:rPr>
              <a:t>Raster A:</a:t>
            </a:r>
            <a:r>
              <a:rPr lang="en-GB" sz="1200" dirty="0">
                <a:latin typeface="Lato"/>
                <a:ea typeface="Lato"/>
                <a:cs typeface="Lato"/>
                <a:sym typeface="Lato"/>
              </a:rPr>
              <a:t> </a:t>
            </a:r>
          </a:p>
          <a:p>
            <a:pPr marL="0" indent="0" algn="ctr">
              <a:buFont typeface="Arial"/>
              <a:buNone/>
            </a:pPr>
            <a:r>
              <a:rPr lang="en-GB" sz="900" dirty="0">
                <a:latin typeface="Lato"/>
                <a:ea typeface="Lato"/>
                <a:cs typeface="Lato"/>
                <a:sym typeface="Lato"/>
              </a:rPr>
              <a:t>Covariate layer</a:t>
            </a:r>
          </a:p>
        </p:txBody>
      </p:sp>
      <p:sp>
        <p:nvSpPr>
          <p:cNvPr id="119" name="Google Shape;779;g17b423492d1_0_2147">
            <a:extLst>
              <a:ext uri="{FF2B5EF4-FFF2-40B4-BE49-F238E27FC236}">
                <a16:creationId xmlns:a16="http://schemas.microsoft.com/office/drawing/2014/main" id="{D1DCCF5E-0F12-434D-82F4-A58037FFB997}"/>
              </a:ext>
            </a:extLst>
          </p:cNvPr>
          <p:cNvSpPr txBox="1">
            <a:spLocks/>
          </p:cNvSpPr>
          <p:nvPr/>
        </p:nvSpPr>
        <p:spPr>
          <a:xfrm>
            <a:off x="2455075" y="2521400"/>
            <a:ext cx="1912800" cy="67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buFont typeface="Arial"/>
              <a:buNone/>
            </a:pPr>
            <a:r>
              <a:rPr lang="en-GB" sz="1100" dirty="0">
                <a:latin typeface="Lato"/>
                <a:ea typeface="Lato"/>
                <a:cs typeface="Lato"/>
                <a:sym typeface="Lato"/>
              </a:rPr>
              <a:t> Raster B: </a:t>
            </a:r>
          </a:p>
          <a:p>
            <a:pPr marL="0" indent="0" algn="ctr">
              <a:spcAft>
                <a:spcPts val="1000"/>
              </a:spcAft>
              <a:buFont typeface="Arial"/>
              <a:buNone/>
            </a:pPr>
            <a:r>
              <a:rPr lang="en-GB" sz="900" dirty="0">
                <a:latin typeface="Lato"/>
                <a:ea typeface="Lato"/>
                <a:cs typeface="Lato"/>
                <a:sym typeface="Lato"/>
              </a:rPr>
              <a:t>Summed district values calculated from covariate layer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grpSp>
        <p:nvGrpSpPr>
          <p:cNvPr id="1031" name="Google Shape;1031;g17b423492d1_0_2489"/>
          <p:cNvGrpSpPr/>
          <p:nvPr/>
        </p:nvGrpSpPr>
        <p:grpSpPr>
          <a:xfrm>
            <a:off x="2455070" y="517808"/>
            <a:ext cx="1912686" cy="2003596"/>
            <a:chOff x="3980408" y="898846"/>
            <a:chExt cx="3825371" cy="3945641"/>
          </a:xfrm>
        </p:grpSpPr>
        <p:grpSp>
          <p:nvGrpSpPr>
            <p:cNvPr id="1032" name="Google Shape;1032;g17b423492d1_0_2489"/>
            <p:cNvGrpSpPr/>
            <p:nvPr/>
          </p:nvGrpSpPr>
          <p:grpSpPr>
            <a:xfrm>
              <a:off x="3984927" y="1688137"/>
              <a:ext cx="3053088" cy="3156050"/>
              <a:chOff x="5629052" y="1646837"/>
              <a:chExt cx="3053088" cy="3156050"/>
            </a:xfrm>
          </p:grpSpPr>
          <p:grpSp>
            <p:nvGrpSpPr>
              <p:cNvPr id="1033" name="Google Shape;1033;g17b423492d1_0_2489"/>
              <p:cNvGrpSpPr/>
              <p:nvPr/>
            </p:nvGrpSpPr>
            <p:grpSpPr>
              <a:xfrm>
                <a:off x="5629052" y="3224862"/>
                <a:ext cx="3053088" cy="1578025"/>
                <a:chOff x="5743400" y="1910750"/>
                <a:chExt cx="2175804" cy="1088068"/>
              </a:xfrm>
            </p:grpSpPr>
            <p:sp>
              <p:nvSpPr>
                <p:cNvPr id="1034" name="Google Shape;1034;g17b423492d1_0_2489"/>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1035" name="Google Shape;1035;g17b423492d1_0_2489"/>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1036" name="Google Shape;1036;g17b423492d1_0_2489"/>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1037" name="Google Shape;1037;g17b423492d1_0_2489"/>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1038" name="Google Shape;1038;g17b423492d1_0_2489"/>
                <p:cNvSpPr/>
                <p:nvPr/>
              </p:nvSpPr>
              <p:spPr>
                <a:xfrm>
                  <a:off x="6831136"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1039" name="Google Shape;1039;g17b423492d1_0_2489"/>
                <p:cNvSpPr/>
                <p:nvPr/>
              </p:nvSpPr>
              <p:spPr>
                <a:xfrm>
                  <a:off x="6831136"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1040" name="Google Shape;1040;g17b423492d1_0_2489"/>
                <p:cNvSpPr/>
                <p:nvPr/>
              </p:nvSpPr>
              <p:spPr>
                <a:xfrm>
                  <a:off x="7375004"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1041" name="Google Shape;1041;g17b423492d1_0_2489"/>
                <p:cNvSpPr/>
                <p:nvPr/>
              </p:nvSpPr>
              <p:spPr>
                <a:xfrm>
                  <a:off x="7375004"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grpSp>
          <p:grpSp>
            <p:nvGrpSpPr>
              <p:cNvPr id="1042" name="Google Shape;1042;g17b423492d1_0_2489"/>
              <p:cNvGrpSpPr/>
              <p:nvPr/>
            </p:nvGrpSpPr>
            <p:grpSpPr>
              <a:xfrm>
                <a:off x="5629052" y="1646837"/>
                <a:ext cx="3053088" cy="1578025"/>
                <a:chOff x="5743400" y="1910750"/>
                <a:chExt cx="2175804" cy="1088068"/>
              </a:xfrm>
            </p:grpSpPr>
            <p:sp>
              <p:nvSpPr>
                <p:cNvPr id="1043" name="Google Shape;1043;g17b423492d1_0_2489"/>
                <p:cNvSpPr/>
                <p:nvPr/>
              </p:nvSpPr>
              <p:spPr>
                <a:xfrm>
                  <a:off x="5743400"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255</a:t>
                  </a:r>
                  <a:endParaRPr sz="900"/>
                </a:p>
              </p:txBody>
            </p:sp>
            <p:sp>
              <p:nvSpPr>
                <p:cNvPr id="1044" name="Google Shape;1044;g17b423492d1_0_2489"/>
                <p:cNvSpPr/>
                <p:nvPr/>
              </p:nvSpPr>
              <p:spPr>
                <a:xfrm>
                  <a:off x="6287268" y="1910750"/>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255</a:t>
                  </a:r>
                  <a:endParaRPr sz="900"/>
                </a:p>
              </p:txBody>
            </p:sp>
            <p:sp>
              <p:nvSpPr>
                <p:cNvPr id="1045" name="Google Shape;1045;g17b423492d1_0_2489"/>
                <p:cNvSpPr/>
                <p:nvPr/>
              </p:nvSpPr>
              <p:spPr>
                <a:xfrm>
                  <a:off x="5743400"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1046" name="Google Shape;1046;g17b423492d1_0_2489"/>
                <p:cNvSpPr/>
                <p:nvPr/>
              </p:nvSpPr>
              <p:spPr>
                <a:xfrm>
                  <a:off x="6287268" y="2454618"/>
                  <a:ext cx="544200" cy="5442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1047" name="Google Shape;1047;g17b423492d1_0_2489"/>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1048" name="Google Shape;1048;g17b423492d1_0_2489"/>
                <p:cNvSpPr/>
                <p:nvPr/>
              </p:nvSpPr>
              <p:spPr>
                <a:xfrm>
                  <a:off x="6831136"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1049" name="Google Shape;1049;g17b423492d1_0_2489"/>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1050" name="Google Shape;1050;g17b423492d1_0_2489"/>
                <p:cNvSpPr/>
                <p:nvPr/>
              </p:nvSpPr>
              <p:spPr>
                <a:xfrm>
                  <a:off x="7375004"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grpSp>
        <p:grpSp>
          <p:nvGrpSpPr>
            <p:cNvPr id="1051" name="Google Shape;1051;g17b423492d1_0_2489"/>
            <p:cNvGrpSpPr/>
            <p:nvPr/>
          </p:nvGrpSpPr>
          <p:grpSpPr>
            <a:xfrm>
              <a:off x="3980408" y="898862"/>
              <a:ext cx="2289933" cy="789253"/>
              <a:chOff x="6287268" y="1910750"/>
              <a:chExt cx="1631936" cy="544200"/>
            </a:xfrm>
          </p:grpSpPr>
          <p:sp>
            <p:nvSpPr>
              <p:cNvPr id="1052" name="Google Shape;1052;g17b423492d1_0_2489"/>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495</a:t>
                </a:r>
                <a:endParaRPr sz="900"/>
              </a:p>
            </p:txBody>
          </p:sp>
          <p:sp>
            <p:nvSpPr>
              <p:cNvPr id="1053" name="Google Shape;1053;g17b423492d1_0_2489"/>
              <p:cNvSpPr/>
              <p:nvPr/>
            </p:nvSpPr>
            <p:spPr>
              <a:xfrm>
                <a:off x="6831136"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495</a:t>
                </a:r>
                <a:endParaRPr sz="900"/>
              </a:p>
            </p:txBody>
          </p:sp>
          <p:sp>
            <p:nvSpPr>
              <p:cNvPr id="1054" name="Google Shape;1054;g17b423492d1_0_2489"/>
              <p:cNvSpPr/>
              <p:nvPr/>
            </p:nvSpPr>
            <p:spPr>
              <a:xfrm>
                <a:off x="7375004"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sp>
          <p:nvSpPr>
            <p:cNvPr id="1055" name="Google Shape;1055;g17b423492d1_0_2489"/>
            <p:cNvSpPr/>
            <p:nvPr/>
          </p:nvSpPr>
          <p:spPr>
            <a:xfrm>
              <a:off x="7038027" y="4055187"/>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grpSp>
          <p:nvGrpSpPr>
            <p:cNvPr id="1056" name="Google Shape;1056;g17b423492d1_0_2489"/>
            <p:cNvGrpSpPr/>
            <p:nvPr/>
          </p:nvGrpSpPr>
          <p:grpSpPr>
            <a:xfrm>
              <a:off x="7042158" y="1688137"/>
              <a:ext cx="763621" cy="1578025"/>
              <a:chOff x="6287268" y="1910750"/>
              <a:chExt cx="544200" cy="1088068"/>
            </a:xfrm>
          </p:grpSpPr>
          <p:sp>
            <p:nvSpPr>
              <p:cNvPr id="1057" name="Google Shape;1057;g17b423492d1_0_2489"/>
              <p:cNvSpPr/>
              <p:nvPr/>
            </p:nvSpPr>
            <p:spPr>
              <a:xfrm>
                <a:off x="6287268" y="1910750"/>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1058" name="Google Shape;1058;g17b423492d1_0_2489"/>
              <p:cNvSpPr/>
              <p:nvPr/>
            </p:nvSpPr>
            <p:spPr>
              <a:xfrm>
                <a:off x="6287268" y="2454618"/>
                <a:ext cx="544200" cy="5442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sp>
          <p:nvSpPr>
            <p:cNvPr id="1059" name="Google Shape;1059;g17b423492d1_0_2489"/>
            <p:cNvSpPr/>
            <p:nvPr/>
          </p:nvSpPr>
          <p:spPr>
            <a:xfrm>
              <a:off x="7042138" y="3266162"/>
              <a:ext cx="763500" cy="7893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255</a:t>
              </a:r>
              <a:endParaRPr sz="900"/>
            </a:p>
          </p:txBody>
        </p:sp>
        <p:sp>
          <p:nvSpPr>
            <p:cNvPr id="1060" name="Google Shape;1060;g17b423492d1_0_2489"/>
            <p:cNvSpPr/>
            <p:nvPr/>
          </p:nvSpPr>
          <p:spPr>
            <a:xfrm>
              <a:off x="6270338" y="898850"/>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sp>
          <p:nvSpPr>
            <p:cNvPr id="1061" name="Google Shape;1061;g17b423492d1_0_2489"/>
            <p:cNvSpPr/>
            <p:nvPr/>
          </p:nvSpPr>
          <p:spPr>
            <a:xfrm>
              <a:off x="7042220" y="898846"/>
              <a:ext cx="763500" cy="789300"/>
            </a:xfrm>
            <a:prstGeom prst="rect">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495</a:t>
              </a:r>
              <a:endParaRPr sz="900"/>
            </a:p>
          </p:txBody>
        </p:sp>
      </p:grpSp>
      <p:grpSp>
        <p:nvGrpSpPr>
          <p:cNvPr id="1062" name="Google Shape;1062;g17b423492d1_0_2489"/>
          <p:cNvGrpSpPr/>
          <p:nvPr/>
        </p:nvGrpSpPr>
        <p:grpSpPr>
          <a:xfrm>
            <a:off x="397670" y="517805"/>
            <a:ext cx="1912686" cy="2003596"/>
            <a:chOff x="3980408" y="898846"/>
            <a:chExt cx="3825371" cy="3945641"/>
          </a:xfrm>
        </p:grpSpPr>
        <p:grpSp>
          <p:nvGrpSpPr>
            <p:cNvPr id="1063" name="Google Shape;1063;g17b423492d1_0_2489"/>
            <p:cNvGrpSpPr/>
            <p:nvPr/>
          </p:nvGrpSpPr>
          <p:grpSpPr>
            <a:xfrm>
              <a:off x="3984927" y="1688137"/>
              <a:ext cx="3053088" cy="3156050"/>
              <a:chOff x="5629052" y="1646837"/>
              <a:chExt cx="3053088" cy="3156050"/>
            </a:xfrm>
          </p:grpSpPr>
          <p:grpSp>
            <p:nvGrpSpPr>
              <p:cNvPr id="1064" name="Google Shape;1064;g17b423492d1_0_2489"/>
              <p:cNvGrpSpPr/>
              <p:nvPr/>
            </p:nvGrpSpPr>
            <p:grpSpPr>
              <a:xfrm>
                <a:off x="5629052" y="3224862"/>
                <a:ext cx="3053088" cy="1578025"/>
                <a:chOff x="5743400" y="1910750"/>
                <a:chExt cx="2175804" cy="1088068"/>
              </a:xfrm>
            </p:grpSpPr>
            <p:sp>
              <p:nvSpPr>
                <p:cNvPr id="1065" name="Google Shape;1065;g17b423492d1_0_2489"/>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1066" name="Google Shape;1066;g17b423492d1_0_2489"/>
                <p:cNvSpPr/>
                <p:nvPr/>
              </p:nvSpPr>
              <p:spPr>
                <a:xfrm>
                  <a:off x="6287268" y="1910750"/>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1067" name="Google Shape;1067;g17b423492d1_0_2489"/>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1068" name="Google Shape;1068;g17b423492d1_0_2489"/>
                <p:cNvSpPr/>
                <p:nvPr/>
              </p:nvSpPr>
              <p:spPr>
                <a:xfrm>
                  <a:off x="6287268" y="2454618"/>
                  <a:ext cx="544200" cy="544200"/>
                </a:xfrm>
                <a:prstGeom prst="rect">
                  <a:avLst/>
                </a:prstGeom>
                <a:solidFill>
                  <a:srgbClr val="122B5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150</a:t>
                  </a:r>
                  <a:endParaRPr sz="900"/>
                </a:p>
              </p:txBody>
            </p:sp>
            <p:sp>
              <p:nvSpPr>
                <p:cNvPr id="1069" name="Google Shape;1069;g17b423492d1_0_2489"/>
                <p:cNvSpPr/>
                <p:nvPr/>
              </p:nvSpPr>
              <p:spPr>
                <a:xfrm>
                  <a:off x="6831136" y="1910750"/>
                  <a:ext cx="544200" cy="5442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1070" name="Google Shape;1070;g17b423492d1_0_2489"/>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1071" name="Google Shape;1071;g17b423492d1_0_2489"/>
                <p:cNvSpPr/>
                <p:nvPr/>
              </p:nvSpPr>
              <p:spPr>
                <a:xfrm>
                  <a:off x="7375004"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1072" name="Google Shape;1072;g17b423492d1_0_2489"/>
                <p:cNvSpPr/>
                <p:nvPr/>
              </p:nvSpPr>
              <p:spPr>
                <a:xfrm>
                  <a:off x="7375004" y="2454618"/>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grpSp>
            <p:nvGrpSpPr>
              <p:cNvPr id="1073" name="Google Shape;1073;g17b423492d1_0_2489"/>
              <p:cNvGrpSpPr/>
              <p:nvPr/>
            </p:nvGrpSpPr>
            <p:grpSpPr>
              <a:xfrm>
                <a:off x="5629052" y="1646837"/>
                <a:ext cx="3053088" cy="1578025"/>
                <a:chOff x="5743400" y="1910750"/>
                <a:chExt cx="2175804" cy="1088068"/>
              </a:xfrm>
            </p:grpSpPr>
            <p:sp>
              <p:nvSpPr>
                <p:cNvPr id="1074" name="Google Shape;1074;g17b423492d1_0_2489"/>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sp>
              <p:nvSpPr>
                <p:cNvPr id="1075" name="Google Shape;1075;g17b423492d1_0_2489"/>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1076" name="Google Shape;1076;g17b423492d1_0_2489"/>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0</a:t>
                  </a:r>
                  <a:endParaRPr sz="900"/>
                </a:p>
              </p:txBody>
            </p:sp>
            <p:sp>
              <p:nvSpPr>
                <p:cNvPr id="1077" name="Google Shape;1077;g17b423492d1_0_2489"/>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sp>
              <p:nvSpPr>
                <p:cNvPr id="1078" name="Google Shape;1078;g17b423492d1_0_2489"/>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1079" name="Google Shape;1079;g17b423492d1_0_2489"/>
                <p:cNvSpPr/>
                <p:nvPr/>
              </p:nvSpPr>
              <p:spPr>
                <a:xfrm>
                  <a:off x="6831136" y="2454618"/>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1080" name="Google Shape;1080;g17b423492d1_0_2489"/>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1081" name="Google Shape;1081;g17b423492d1_0_2489"/>
                <p:cNvSpPr/>
                <p:nvPr/>
              </p:nvSpPr>
              <p:spPr>
                <a:xfrm>
                  <a:off x="7375004"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grpSp>
        <p:grpSp>
          <p:nvGrpSpPr>
            <p:cNvPr id="1082" name="Google Shape;1082;g17b423492d1_0_2489"/>
            <p:cNvGrpSpPr/>
            <p:nvPr/>
          </p:nvGrpSpPr>
          <p:grpSpPr>
            <a:xfrm>
              <a:off x="3980408" y="898862"/>
              <a:ext cx="2289933" cy="789253"/>
              <a:chOff x="6287268" y="1910750"/>
              <a:chExt cx="1631936" cy="544200"/>
            </a:xfrm>
          </p:grpSpPr>
          <p:sp>
            <p:nvSpPr>
              <p:cNvPr id="1083" name="Google Shape;1083;g17b423492d1_0_2489"/>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1084" name="Google Shape;1084;g17b423492d1_0_2489"/>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100</a:t>
                </a:r>
                <a:endParaRPr sz="900"/>
              </a:p>
            </p:txBody>
          </p:sp>
          <p:sp>
            <p:nvSpPr>
              <p:cNvPr id="1085" name="Google Shape;1085;g17b423492d1_0_2489"/>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grpSp>
        <p:sp>
          <p:nvSpPr>
            <p:cNvPr id="1086" name="Google Shape;1086;g17b423492d1_0_2489"/>
            <p:cNvSpPr/>
            <p:nvPr/>
          </p:nvSpPr>
          <p:spPr>
            <a:xfrm>
              <a:off x="7038027" y="4055187"/>
              <a:ext cx="763500" cy="7893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a:t>
              </a:r>
              <a:endParaRPr sz="900"/>
            </a:p>
          </p:txBody>
        </p:sp>
        <p:grpSp>
          <p:nvGrpSpPr>
            <p:cNvPr id="1087" name="Google Shape;1087;g17b423492d1_0_2489"/>
            <p:cNvGrpSpPr/>
            <p:nvPr/>
          </p:nvGrpSpPr>
          <p:grpSpPr>
            <a:xfrm>
              <a:off x="7042158" y="1688137"/>
              <a:ext cx="763621" cy="1578025"/>
              <a:chOff x="6287268" y="1910750"/>
              <a:chExt cx="544200" cy="1088068"/>
            </a:xfrm>
          </p:grpSpPr>
          <p:sp>
            <p:nvSpPr>
              <p:cNvPr id="1088" name="Google Shape;1088;g17b423492d1_0_2489"/>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50</a:t>
                </a:r>
                <a:endParaRPr sz="900"/>
              </a:p>
            </p:txBody>
          </p:sp>
          <p:sp>
            <p:nvSpPr>
              <p:cNvPr id="1089" name="Google Shape;1089;g17b423492d1_0_2489"/>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sp>
          <p:nvSpPr>
            <p:cNvPr id="1090" name="Google Shape;1090;g17b423492d1_0_2489"/>
            <p:cNvSpPr/>
            <p:nvPr/>
          </p:nvSpPr>
          <p:spPr>
            <a:xfrm>
              <a:off x="7042138" y="3266162"/>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1091" name="Google Shape;1091;g17b423492d1_0_2489"/>
            <p:cNvSpPr/>
            <p:nvPr/>
          </p:nvSpPr>
          <p:spPr>
            <a:xfrm>
              <a:off x="6270338" y="898850"/>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15</a:t>
              </a:r>
              <a:endParaRPr sz="900"/>
            </a:p>
          </p:txBody>
        </p:sp>
        <p:sp>
          <p:nvSpPr>
            <p:cNvPr id="1092" name="Google Shape;1092;g17b423492d1_0_2489"/>
            <p:cNvSpPr/>
            <p:nvPr/>
          </p:nvSpPr>
          <p:spPr>
            <a:xfrm>
              <a:off x="7042220" y="898846"/>
              <a:ext cx="763500" cy="7893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10</a:t>
              </a:r>
              <a:endParaRPr sz="900"/>
            </a:p>
          </p:txBody>
        </p:sp>
      </p:grpSp>
      <p:sp>
        <p:nvSpPr>
          <p:cNvPr id="1095" name="Google Shape;1095;g17b423492d1_0_2489"/>
          <p:cNvSpPr txBox="1">
            <a:spLocks noGrp="1"/>
          </p:cNvSpPr>
          <p:nvPr>
            <p:ph type="body" idx="1"/>
          </p:nvPr>
        </p:nvSpPr>
        <p:spPr>
          <a:xfrm>
            <a:off x="305922" y="3245300"/>
            <a:ext cx="1394400" cy="745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Raster A</a:t>
            </a:r>
            <a:endParaRPr b="1">
              <a:latin typeface="Caveat"/>
              <a:ea typeface="Caveat"/>
              <a:cs typeface="Caveat"/>
              <a:sym typeface="Caveat"/>
            </a:endParaRPr>
          </a:p>
          <a:p>
            <a:pPr marL="0" lvl="0" indent="0" algn="ctr" rtl="0">
              <a:lnSpc>
                <a:spcPct val="100000"/>
              </a:lnSpc>
              <a:spcBef>
                <a:spcPts val="1000"/>
              </a:spcBef>
              <a:spcAft>
                <a:spcPts val="0"/>
              </a:spcAft>
              <a:buNone/>
            </a:pPr>
            <a:r>
              <a:rPr lang="en" b="1">
                <a:latin typeface="Caveat"/>
                <a:ea typeface="Caveat"/>
                <a:cs typeface="Caveat"/>
                <a:sym typeface="Caveat"/>
              </a:rPr>
              <a:t>Raster B</a:t>
            </a: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1096" name="Google Shape;1096;g17b423492d1_0_2489"/>
          <p:cNvSpPr txBox="1">
            <a:spLocks noGrp="1"/>
          </p:cNvSpPr>
          <p:nvPr>
            <p:ph type="body" idx="1"/>
          </p:nvPr>
        </p:nvSpPr>
        <p:spPr>
          <a:xfrm>
            <a:off x="1379798" y="3376550"/>
            <a:ext cx="6141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a:latin typeface="Caveat"/>
                <a:ea typeface="Caveat"/>
                <a:cs typeface="Caveat"/>
                <a:sym typeface="Caveat"/>
              </a:rPr>
              <a:t> </a:t>
            </a:r>
            <a:r>
              <a:rPr lang="en" sz="2600" b="1">
                <a:latin typeface="Caveat"/>
                <a:ea typeface="Caveat"/>
                <a:cs typeface="Caveat"/>
                <a:sym typeface="Caveat"/>
              </a:rPr>
              <a:t>=</a:t>
            </a:r>
            <a:endParaRPr sz="2600" b="1">
              <a:latin typeface="Caveat"/>
              <a:ea typeface="Caveat"/>
              <a:cs typeface="Caveat"/>
              <a:sym typeface="Caveat"/>
            </a:endParaRPr>
          </a:p>
          <a:p>
            <a:pPr marL="0" lvl="0" indent="0" algn="ctr" rtl="0">
              <a:spcBef>
                <a:spcPts val="100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600" b="1">
              <a:latin typeface="Caveat"/>
              <a:ea typeface="Caveat"/>
              <a:cs typeface="Caveat"/>
              <a:sym typeface="Caveat"/>
            </a:endParaRPr>
          </a:p>
          <a:p>
            <a:pPr marL="0" lvl="0" indent="0" algn="ctr" rtl="0">
              <a:spcBef>
                <a:spcPts val="0"/>
              </a:spcBef>
              <a:spcAft>
                <a:spcPts val="0"/>
              </a:spcAft>
              <a:buNone/>
            </a:pPr>
            <a:endParaRPr sz="2400" b="1">
              <a:latin typeface="Caveat"/>
              <a:ea typeface="Caveat"/>
              <a:cs typeface="Caveat"/>
              <a:sym typeface="Caveat"/>
            </a:endParaRPr>
          </a:p>
        </p:txBody>
      </p:sp>
      <p:sp>
        <p:nvSpPr>
          <p:cNvPr id="1097" name="Google Shape;1097;g17b423492d1_0_2489"/>
          <p:cNvSpPr txBox="1">
            <a:spLocks noGrp="1"/>
          </p:cNvSpPr>
          <p:nvPr>
            <p:ph type="body" idx="1"/>
          </p:nvPr>
        </p:nvSpPr>
        <p:spPr>
          <a:xfrm>
            <a:off x="1734250" y="3475325"/>
            <a:ext cx="10386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Caveat"/>
                <a:ea typeface="Caveat"/>
                <a:cs typeface="Caveat"/>
                <a:sym typeface="Caveat"/>
              </a:rPr>
              <a:t> Raster C</a:t>
            </a:r>
            <a:endParaRPr b="1">
              <a:latin typeface="Caveat"/>
              <a:ea typeface="Caveat"/>
              <a:cs typeface="Caveat"/>
              <a:sym typeface="Caveat"/>
            </a:endParaRPr>
          </a:p>
          <a:p>
            <a:pPr marL="0" lvl="0" indent="0" algn="ctr" rtl="0">
              <a:spcBef>
                <a:spcPts val="1000"/>
              </a:spcBef>
              <a:spcAft>
                <a:spcPts val="0"/>
              </a:spcAft>
              <a:buNone/>
            </a:pPr>
            <a:endParaRPr b="1">
              <a:latin typeface="Caveat"/>
              <a:ea typeface="Caveat"/>
              <a:cs typeface="Caveat"/>
              <a:sym typeface="Caveat"/>
            </a:endParaRPr>
          </a:p>
          <a:p>
            <a:pPr marL="0" lvl="0" indent="0" algn="ctr" rtl="0">
              <a:spcBef>
                <a:spcPts val="0"/>
              </a:spcBef>
              <a:spcAft>
                <a:spcPts val="0"/>
              </a:spcAft>
              <a:buNone/>
            </a:pPr>
            <a:endParaRPr sz="1600" b="1">
              <a:latin typeface="Caveat"/>
              <a:ea typeface="Caveat"/>
              <a:cs typeface="Caveat"/>
              <a:sym typeface="Caveat"/>
            </a:endParaRPr>
          </a:p>
        </p:txBody>
      </p:sp>
      <p:sp>
        <p:nvSpPr>
          <p:cNvPr id="1098" name="Google Shape;1098;g17b423492d1_0_2489"/>
          <p:cNvSpPr txBox="1"/>
          <p:nvPr/>
        </p:nvSpPr>
        <p:spPr>
          <a:xfrm rot="-835897">
            <a:off x="2778056" y="3626939"/>
            <a:ext cx="1912663" cy="1348031"/>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dirty="0">
                <a:solidFill>
                  <a:schemeClr val="dk2"/>
                </a:solidFill>
                <a:latin typeface="Caveat"/>
                <a:ea typeface="Caveat"/>
                <a:cs typeface="Caveat"/>
                <a:sym typeface="Caveat"/>
              </a:rPr>
              <a:t>Grid cell value: the proportion of the summed district covariate values, calculated from the gridded estimates</a:t>
            </a:r>
            <a:endParaRPr sz="1800" b="1" dirty="0">
              <a:solidFill>
                <a:schemeClr val="dk2"/>
              </a:solidFill>
              <a:latin typeface="Caveat"/>
              <a:ea typeface="Caveat"/>
              <a:cs typeface="Caveat"/>
              <a:sym typeface="Caveat"/>
            </a:endParaRPr>
          </a:p>
        </p:txBody>
      </p:sp>
      <p:cxnSp>
        <p:nvCxnSpPr>
          <p:cNvPr id="1099" name="Google Shape;1099;g17b423492d1_0_2489"/>
          <p:cNvCxnSpPr/>
          <p:nvPr/>
        </p:nvCxnSpPr>
        <p:spPr>
          <a:xfrm rot="10800000" flipH="1">
            <a:off x="430400" y="3690200"/>
            <a:ext cx="1128900" cy="6900"/>
          </a:xfrm>
          <a:prstGeom prst="straightConnector1">
            <a:avLst/>
          </a:prstGeom>
          <a:noFill/>
          <a:ln w="9525" cap="flat" cmpd="sng">
            <a:solidFill>
              <a:schemeClr val="dk2"/>
            </a:solidFill>
            <a:prstDash val="solid"/>
            <a:round/>
            <a:headEnd type="none" w="med" len="med"/>
            <a:tailEnd type="none" w="med" len="med"/>
          </a:ln>
        </p:spPr>
      </p:cxnSp>
      <p:sp>
        <p:nvSpPr>
          <p:cNvPr id="1100" name="Google Shape;1100;g17b423492d1_0_2489"/>
          <p:cNvSpPr txBox="1">
            <a:spLocks noGrp="1"/>
          </p:cNvSpPr>
          <p:nvPr>
            <p:ph type="body" idx="1"/>
          </p:nvPr>
        </p:nvSpPr>
        <p:spPr>
          <a:xfrm>
            <a:off x="4709925" y="394850"/>
            <a:ext cx="36369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 Raster C: Weighting layer</a:t>
            </a:r>
            <a:endParaRPr sz="900">
              <a:latin typeface="Lato"/>
              <a:ea typeface="Lato"/>
              <a:cs typeface="Lato"/>
              <a:sym typeface="Lato"/>
            </a:endParaRPr>
          </a:p>
        </p:txBody>
      </p:sp>
      <p:sp>
        <p:nvSpPr>
          <p:cNvPr id="1101" name="Google Shape;1101;g17b423492d1_0_2489"/>
          <p:cNvSpPr/>
          <p:nvPr/>
        </p:nvSpPr>
        <p:spPr>
          <a:xfrm rot="-558393">
            <a:off x="2799524" y="3419172"/>
            <a:ext cx="670180" cy="397459"/>
          </a:xfrm>
          <a:custGeom>
            <a:avLst/>
            <a:gdLst/>
            <a:ahLst/>
            <a:cxnLst/>
            <a:rect l="l" t="t" r="r" b="b"/>
            <a:pathLst>
              <a:path w="28786" h="15899" extrusionOk="0">
                <a:moveTo>
                  <a:pt x="0" y="3481"/>
                </a:moveTo>
                <a:cubicBezTo>
                  <a:pt x="3057" y="2917"/>
                  <a:pt x="14111" y="-282"/>
                  <a:pt x="18344" y="94"/>
                </a:cubicBezTo>
                <a:cubicBezTo>
                  <a:pt x="22577" y="470"/>
                  <a:pt x="23660" y="3105"/>
                  <a:pt x="25400" y="5739"/>
                </a:cubicBezTo>
                <a:cubicBezTo>
                  <a:pt x="27140" y="8373"/>
                  <a:pt x="28222" y="14206"/>
                  <a:pt x="28786" y="15899"/>
                </a:cubicBezTo>
              </a:path>
            </a:pathLst>
          </a:custGeom>
          <a:noFill/>
          <a:ln w="9525" cap="flat" cmpd="sng">
            <a:solidFill>
              <a:schemeClr val="dk2"/>
            </a:solidFill>
            <a:prstDash val="solid"/>
            <a:round/>
            <a:headEnd type="none" w="med" len="med"/>
            <a:tailEnd type="stealth" w="med" len="med"/>
          </a:ln>
        </p:spPr>
      </p:sp>
      <p:grpSp>
        <p:nvGrpSpPr>
          <p:cNvPr id="1102" name="Google Shape;1102;g17b423492d1_0_2489"/>
          <p:cNvGrpSpPr/>
          <p:nvPr/>
        </p:nvGrpSpPr>
        <p:grpSpPr>
          <a:xfrm>
            <a:off x="4709933" y="751334"/>
            <a:ext cx="3825371" cy="3945641"/>
            <a:chOff x="3980408" y="898846"/>
            <a:chExt cx="3825371" cy="3945641"/>
          </a:xfrm>
        </p:grpSpPr>
        <p:grpSp>
          <p:nvGrpSpPr>
            <p:cNvPr id="1103" name="Google Shape;1103;g17b423492d1_0_2489"/>
            <p:cNvGrpSpPr/>
            <p:nvPr/>
          </p:nvGrpSpPr>
          <p:grpSpPr>
            <a:xfrm>
              <a:off x="3984927" y="1688137"/>
              <a:ext cx="3053088" cy="3156050"/>
              <a:chOff x="5629052" y="1646837"/>
              <a:chExt cx="3053088" cy="3156050"/>
            </a:xfrm>
          </p:grpSpPr>
          <p:grpSp>
            <p:nvGrpSpPr>
              <p:cNvPr id="1104" name="Google Shape;1104;g17b423492d1_0_2489"/>
              <p:cNvGrpSpPr/>
              <p:nvPr/>
            </p:nvGrpSpPr>
            <p:grpSpPr>
              <a:xfrm>
                <a:off x="5629052" y="3224862"/>
                <a:ext cx="3053088" cy="1578025"/>
                <a:chOff x="5743400" y="1910750"/>
                <a:chExt cx="2175804" cy="1088068"/>
              </a:xfrm>
            </p:grpSpPr>
            <p:sp>
              <p:nvSpPr>
                <p:cNvPr id="1105" name="Google Shape;1105;g17b423492d1_0_2489"/>
                <p:cNvSpPr/>
                <p:nvPr/>
              </p:nvSpPr>
              <p:spPr>
                <a:xfrm>
                  <a:off x="5743400"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0.004</a:t>
                  </a:r>
                  <a:endParaRPr/>
                </a:p>
              </p:txBody>
            </p:sp>
            <p:sp>
              <p:nvSpPr>
                <p:cNvPr id="1106" name="Google Shape;1106;g17b423492d1_0_2489"/>
                <p:cNvSpPr/>
                <p:nvPr/>
              </p:nvSpPr>
              <p:spPr>
                <a:xfrm>
                  <a:off x="6287268" y="1910750"/>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0.039</a:t>
                  </a:r>
                  <a:endParaRPr/>
                </a:p>
              </p:txBody>
            </p:sp>
            <p:sp>
              <p:nvSpPr>
                <p:cNvPr id="1107" name="Google Shape;1107;g17b423492d1_0_2489"/>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108" name="Google Shape;1108;g17b423492d1_0_2489"/>
                <p:cNvSpPr/>
                <p:nvPr/>
              </p:nvSpPr>
              <p:spPr>
                <a:xfrm>
                  <a:off x="6287268" y="2454618"/>
                  <a:ext cx="544200" cy="544200"/>
                </a:xfrm>
                <a:prstGeom prst="rect">
                  <a:avLst/>
                </a:prstGeom>
                <a:solidFill>
                  <a:srgbClr val="20124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0.588</a:t>
                  </a:r>
                  <a:endParaRPr>
                    <a:solidFill>
                      <a:schemeClr val="lt1"/>
                    </a:solidFill>
                  </a:endParaRPr>
                </a:p>
              </p:txBody>
            </p:sp>
            <p:sp>
              <p:nvSpPr>
                <p:cNvPr id="1109" name="Google Shape;1109;g17b423492d1_0_2489"/>
                <p:cNvSpPr/>
                <p:nvPr/>
              </p:nvSpPr>
              <p:spPr>
                <a:xfrm>
                  <a:off x="6831136" y="1910750"/>
                  <a:ext cx="544200" cy="5442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0.059</a:t>
                  </a:r>
                  <a:endParaRPr/>
                </a:p>
              </p:txBody>
            </p:sp>
            <p:sp>
              <p:nvSpPr>
                <p:cNvPr id="1110" name="Google Shape;1110;g17b423492d1_0_2489"/>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111" name="Google Shape;1111;g17b423492d1_0_2489"/>
                <p:cNvSpPr/>
                <p:nvPr/>
              </p:nvSpPr>
              <p:spPr>
                <a:xfrm>
                  <a:off x="7375004"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0.004</a:t>
                  </a:r>
                  <a:endParaRPr/>
                </a:p>
              </p:txBody>
            </p:sp>
            <p:sp>
              <p:nvSpPr>
                <p:cNvPr id="1112" name="Google Shape;1112;g17b423492d1_0_2489"/>
                <p:cNvSpPr/>
                <p:nvPr/>
              </p:nvSpPr>
              <p:spPr>
                <a:xfrm>
                  <a:off x="7375004" y="2454618"/>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0.004</a:t>
                  </a:r>
                  <a:endParaRPr/>
                </a:p>
              </p:txBody>
            </p:sp>
          </p:grpSp>
          <p:grpSp>
            <p:nvGrpSpPr>
              <p:cNvPr id="1113" name="Google Shape;1113;g17b423492d1_0_2489"/>
              <p:cNvGrpSpPr/>
              <p:nvPr/>
            </p:nvGrpSpPr>
            <p:grpSpPr>
              <a:xfrm>
                <a:off x="5629052" y="1646837"/>
                <a:ext cx="3053088" cy="1578025"/>
                <a:chOff x="5743400" y="1910750"/>
                <a:chExt cx="2175804" cy="1088068"/>
              </a:xfrm>
            </p:grpSpPr>
            <p:sp>
              <p:nvSpPr>
                <p:cNvPr id="1114" name="Google Shape;1114;g17b423492d1_0_2489"/>
                <p:cNvSpPr/>
                <p:nvPr/>
              </p:nvSpPr>
              <p:spPr>
                <a:xfrm>
                  <a:off x="5743400"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0.004</a:t>
                  </a:r>
                  <a:endParaRPr/>
                </a:p>
              </p:txBody>
            </p:sp>
            <p:sp>
              <p:nvSpPr>
                <p:cNvPr id="1115" name="Google Shape;1115;g17b423492d1_0_2489"/>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0.196</a:t>
                  </a:r>
                  <a:endParaRPr/>
                </a:p>
              </p:txBody>
            </p:sp>
            <p:sp>
              <p:nvSpPr>
                <p:cNvPr id="1116" name="Google Shape;1116;g17b423492d1_0_2489"/>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117" name="Google Shape;1117;g17b423492d1_0_2489"/>
                <p:cNvSpPr/>
                <p:nvPr/>
              </p:nvSpPr>
              <p:spPr>
                <a:xfrm>
                  <a:off x="6287268"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0.039</a:t>
                  </a:r>
                  <a:endParaRPr/>
                </a:p>
              </p:txBody>
            </p:sp>
            <p:sp>
              <p:nvSpPr>
                <p:cNvPr id="1118" name="Google Shape;1118;g17b423492d1_0_2489"/>
                <p:cNvSpPr/>
                <p:nvPr/>
              </p:nvSpPr>
              <p:spPr>
                <a:xfrm>
                  <a:off x="6831136" y="1910750"/>
                  <a:ext cx="544200" cy="5442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0.202</a:t>
                  </a:r>
                  <a:endParaRPr>
                    <a:solidFill>
                      <a:schemeClr val="lt1"/>
                    </a:solidFill>
                  </a:endParaRPr>
                </a:p>
              </p:txBody>
            </p:sp>
            <p:sp>
              <p:nvSpPr>
                <p:cNvPr id="1119" name="Google Shape;1119;g17b423492d1_0_2489"/>
                <p:cNvSpPr/>
                <p:nvPr/>
              </p:nvSpPr>
              <p:spPr>
                <a:xfrm>
                  <a:off x="6831136" y="2454618"/>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0.101</a:t>
                  </a:r>
                  <a:endParaRPr/>
                </a:p>
              </p:txBody>
            </p:sp>
            <p:sp>
              <p:nvSpPr>
                <p:cNvPr id="1120" name="Google Shape;1120;g17b423492d1_0_2489"/>
                <p:cNvSpPr/>
                <p:nvPr/>
              </p:nvSpPr>
              <p:spPr>
                <a:xfrm>
                  <a:off x="7375004"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0.101</a:t>
                  </a:r>
                  <a:endParaRPr/>
                </a:p>
              </p:txBody>
            </p:sp>
            <p:sp>
              <p:nvSpPr>
                <p:cNvPr id="1121" name="Google Shape;1121;g17b423492d1_0_2489"/>
                <p:cNvSpPr/>
                <p:nvPr/>
              </p:nvSpPr>
              <p:spPr>
                <a:xfrm>
                  <a:off x="7375004"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0.020</a:t>
                  </a:r>
                  <a:endParaRPr/>
                </a:p>
              </p:txBody>
            </p:sp>
          </p:grpSp>
        </p:grpSp>
        <p:grpSp>
          <p:nvGrpSpPr>
            <p:cNvPr id="1122" name="Google Shape;1122;g17b423492d1_0_2489"/>
            <p:cNvGrpSpPr/>
            <p:nvPr/>
          </p:nvGrpSpPr>
          <p:grpSpPr>
            <a:xfrm>
              <a:off x="3980408" y="898862"/>
              <a:ext cx="2289933" cy="789253"/>
              <a:chOff x="6287268" y="1910750"/>
              <a:chExt cx="1631936" cy="544200"/>
            </a:xfrm>
          </p:grpSpPr>
          <p:sp>
            <p:nvSpPr>
              <p:cNvPr id="1123" name="Google Shape;1123;g17b423492d1_0_2489"/>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0.101</a:t>
                </a:r>
                <a:endParaRPr/>
              </a:p>
            </p:txBody>
          </p:sp>
          <p:sp>
            <p:nvSpPr>
              <p:cNvPr id="1124" name="Google Shape;1124;g17b423492d1_0_2489"/>
              <p:cNvSpPr/>
              <p:nvPr/>
            </p:nvSpPr>
            <p:spPr>
              <a:xfrm>
                <a:off x="6831136" y="1910750"/>
                <a:ext cx="544200" cy="5442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0.202</a:t>
                </a:r>
                <a:endParaRPr>
                  <a:solidFill>
                    <a:schemeClr val="lt1"/>
                  </a:solidFill>
                </a:endParaRPr>
              </a:p>
            </p:txBody>
          </p:sp>
          <p:sp>
            <p:nvSpPr>
              <p:cNvPr id="1125" name="Google Shape;1125;g17b423492d1_0_2489"/>
              <p:cNvSpPr/>
              <p:nvPr/>
            </p:nvSpPr>
            <p:spPr>
              <a:xfrm>
                <a:off x="7375004"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0.101</a:t>
                </a:r>
                <a:endParaRPr/>
              </a:p>
            </p:txBody>
          </p:sp>
        </p:grpSp>
        <p:sp>
          <p:nvSpPr>
            <p:cNvPr id="1126" name="Google Shape;1126;g17b423492d1_0_2489"/>
            <p:cNvSpPr/>
            <p:nvPr/>
          </p:nvSpPr>
          <p:spPr>
            <a:xfrm>
              <a:off x="7038027" y="4055187"/>
              <a:ext cx="763500" cy="7893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0.004</a:t>
              </a:r>
              <a:endParaRPr/>
            </a:p>
          </p:txBody>
        </p:sp>
        <p:grpSp>
          <p:nvGrpSpPr>
            <p:cNvPr id="1127" name="Google Shape;1127;g17b423492d1_0_2489"/>
            <p:cNvGrpSpPr/>
            <p:nvPr/>
          </p:nvGrpSpPr>
          <p:grpSpPr>
            <a:xfrm>
              <a:off x="7042158" y="1688137"/>
              <a:ext cx="763621" cy="1578025"/>
              <a:chOff x="6287268" y="1910750"/>
              <a:chExt cx="544200" cy="1088068"/>
            </a:xfrm>
          </p:grpSpPr>
          <p:sp>
            <p:nvSpPr>
              <p:cNvPr id="1128" name="Google Shape;1128;g17b423492d1_0_2489"/>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0.101</a:t>
                </a:r>
                <a:endParaRPr/>
              </a:p>
            </p:txBody>
          </p:sp>
          <p:sp>
            <p:nvSpPr>
              <p:cNvPr id="1129" name="Google Shape;1129;g17b423492d1_0_2489"/>
              <p:cNvSpPr/>
              <p:nvPr/>
            </p:nvSpPr>
            <p:spPr>
              <a:xfrm>
                <a:off x="6287268"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0.020</a:t>
                </a:r>
                <a:endParaRPr/>
              </a:p>
            </p:txBody>
          </p:sp>
        </p:grpSp>
        <p:sp>
          <p:nvSpPr>
            <p:cNvPr id="1130" name="Google Shape;1130;g17b423492d1_0_2489"/>
            <p:cNvSpPr/>
            <p:nvPr/>
          </p:nvSpPr>
          <p:spPr>
            <a:xfrm>
              <a:off x="7042138" y="3266162"/>
              <a:ext cx="763500" cy="7893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0.059</a:t>
              </a:r>
              <a:endParaRPr/>
            </a:p>
          </p:txBody>
        </p:sp>
        <p:sp>
          <p:nvSpPr>
            <p:cNvPr id="1131" name="Google Shape;1131;g17b423492d1_0_2489"/>
            <p:cNvSpPr/>
            <p:nvPr/>
          </p:nvSpPr>
          <p:spPr>
            <a:xfrm>
              <a:off x="6270338" y="898850"/>
              <a:ext cx="763500" cy="7893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0.030</a:t>
              </a:r>
              <a:endParaRPr/>
            </a:p>
          </p:txBody>
        </p:sp>
        <p:sp>
          <p:nvSpPr>
            <p:cNvPr id="1132" name="Google Shape;1132;g17b423492d1_0_2489"/>
            <p:cNvSpPr/>
            <p:nvPr/>
          </p:nvSpPr>
          <p:spPr>
            <a:xfrm>
              <a:off x="7042220" y="898846"/>
              <a:ext cx="763500" cy="7893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0.020</a:t>
              </a:r>
              <a:endParaRPr/>
            </a:p>
          </p:txBody>
        </p:sp>
      </p:grpSp>
      <p:sp>
        <p:nvSpPr>
          <p:cNvPr id="1133" name="Google Shape;1133;g17b423492d1_0_2489"/>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2</a:t>
            </a:r>
            <a:endParaRPr sz="2000">
              <a:solidFill>
                <a:schemeClr val="dk2"/>
              </a:solidFill>
              <a:latin typeface="Lato"/>
              <a:ea typeface="Lato"/>
              <a:cs typeface="Lato"/>
              <a:sym typeface="Lato"/>
            </a:endParaRPr>
          </a:p>
        </p:txBody>
      </p:sp>
      <p:sp>
        <p:nvSpPr>
          <p:cNvPr id="108" name="Google Shape;780;g17b423492d1_0_2147">
            <a:extLst>
              <a:ext uri="{FF2B5EF4-FFF2-40B4-BE49-F238E27FC236}">
                <a16:creationId xmlns:a16="http://schemas.microsoft.com/office/drawing/2014/main" id="{3151AA5C-CD14-43E4-8BA5-747E09298A62}"/>
              </a:ext>
            </a:extLst>
          </p:cNvPr>
          <p:cNvSpPr txBox="1">
            <a:spLocks/>
          </p:cNvSpPr>
          <p:nvPr/>
        </p:nvSpPr>
        <p:spPr>
          <a:xfrm>
            <a:off x="397625" y="2521400"/>
            <a:ext cx="1912800" cy="74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buFont typeface="Arial"/>
              <a:buNone/>
            </a:pPr>
            <a:r>
              <a:rPr lang="en-GB" sz="1200" dirty="0">
                <a:latin typeface="Lato"/>
                <a:ea typeface="Lato"/>
                <a:cs typeface="Lato"/>
                <a:sym typeface="Lato"/>
              </a:rPr>
              <a:t> </a:t>
            </a:r>
            <a:r>
              <a:rPr lang="en-GB" sz="1100" dirty="0">
                <a:latin typeface="Lato"/>
                <a:ea typeface="Lato"/>
                <a:cs typeface="Lato"/>
                <a:sym typeface="Lato"/>
              </a:rPr>
              <a:t>Raster A:</a:t>
            </a:r>
            <a:r>
              <a:rPr lang="en-GB" sz="1200" dirty="0">
                <a:latin typeface="Lato"/>
                <a:ea typeface="Lato"/>
                <a:cs typeface="Lato"/>
                <a:sym typeface="Lato"/>
              </a:rPr>
              <a:t> </a:t>
            </a:r>
          </a:p>
          <a:p>
            <a:pPr marL="0" indent="0" algn="ctr">
              <a:buFont typeface="Arial"/>
              <a:buNone/>
            </a:pPr>
            <a:r>
              <a:rPr lang="en-GB" sz="900" dirty="0">
                <a:latin typeface="Lato"/>
                <a:ea typeface="Lato"/>
                <a:cs typeface="Lato"/>
                <a:sym typeface="Lato"/>
              </a:rPr>
              <a:t>Covariate layer</a:t>
            </a:r>
          </a:p>
        </p:txBody>
      </p:sp>
      <p:sp>
        <p:nvSpPr>
          <p:cNvPr id="111" name="Google Shape;779;g17b423492d1_0_2147">
            <a:extLst>
              <a:ext uri="{FF2B5EF4-FFF2-40B4-BE49-F238E27FC236}">
                <a16:creationId xmlns:a16="http://schemas.microsoft.com/office/drawing/2014/main" id="{1660B1FF-1694-4BE8-A237-865AAE556741}"/>
              </a:ext>
            </a:extLst>
          </p:cNvPr>
          <p:cNvSpPr txBox="1">
            <a:spLocks/>
          </p:cNvSpPr>
          <p:nvPr/>
        </p:nvSpPr>
        <p:spPr>
          <a:xfrm>
            <a:off x="2455075" y="2521400"/>
            <a:ext cx="1912800" cy="67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buFont typeface="Arial"/>
              <a:buNone/>
            </a:pPr>
            <a:r>
              <a:rPr lang="en-GB" sz="1100" dirty="0">
                <a:latin typeface="Lato"/>
                <a:ea typeface="Lato"/>
                <a:cs typeface="Lato"/>
                <a:sym typeface="Lato"/>
              </a:rPr>
              <a:t> Raster B: </a:t>
            </a:r>
          </a:p>
          <a:p>
            <a:pPr marL="0" indent="0" algn="ctr">
              <a:spcAft>
                <a:spcPts val="1000"/>
              </a:spcAft>
              <a:buFont typeface="Arial"/>
              <a:buNone/>
            </a:pPr>
            <a:r>
              <a:rPr lang="en-GB" sz="900" dirty="0">
                <a:latin typeface="Lato"/>
                <a:ea typeface="Lato"/>
                <a:cs typeface="Lato"/>
                <a:sym typeface="Lato"/>
              </a:rPr>
              <a:t>Summed district values calculated from covariate layer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grpSp>
        <p:nvGrpSpPr>
          <p:cNvPr id="1139" name="Google Shape;1139;g17b423492d1_0_2596"/>
          <p:cNvGrpSpPr/>
          <p:nvPr/>
        </p:nvGrpSpPr>
        <p:grpSpPr>
          <a:xfrm>
            <a:off x="403525" y="975728"/>
            <a:ext cx="3813652" cy="3944622"/>
            <a:chOff x="3984925" y="899528"/>
            <a:chExt cx="3813652" cy="3944622"/>
          </a:xfrm>
        </p:grpSpPr>
        <p:sp>
          <p:nvSpPr>
            <p:cNvPr id="1140" name="Google Shape;1140;g17b423492d1_0_2596"/>
            <p:cNvSpPr/>
            <p:nvPr/>
          </p:nvSpPr>
          <p:spPr>
            <a:xfrm>
              <a:off x="3984925" y="1688150"/>
              <a:ext cx="3813600" cy="3156000"/>
            </a:xfrm>
            <a:prstGeom prst="corner">
              <a:avLst>
                <a:gd name="adj1" fmla="val 49651"/>
                <a:gd name="adj2" fmla="val 48326"/>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g17b423492d1_0_2596"/>
            <p:cNvSpPr/>
            <p:nvPr/>
          </p:nvSpPr>
          <p:spPr>
            <a:xfrm rot="-10799730">
              <a:off x="3984977" y="899678"/>
              <a:ext cx="3813600" cy="2366400"/>
            </a:xfrm>
            <a:prstGeom prst="corner">
              <a:avLst>
                <a:gd name="adj1" fmla="val 32862"/>
                <a:gd name="adj2" fmla="val 96707"/>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g17b423492d1_0_2596"/>
          <p:cNvSpPr txBox="1"/>
          <p:nvPr/>
        </p:nvSpPr>
        <p:spPr>
          <a:xfrm>
            <a:off x="2095500" y="1437050"/>
            <a:ext cx="196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District 1</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Projected population:</a:t>
            </a:r>
            <a:endParaRPr>
              <a:latin typeface="Lato"/>
              <a:ea typeface="Lato"/>
              <a:cs typeface="Lato"/>
              <a:sym typeface="Lato"/>
            </a:endParaRPr>
          </a:p>
          <a:p>
            <a:pPr marL="0" lvl="0" indent="0" algn="ctr" rtl="0">
              <a:spcBef>
                <a:spcPts val="0"/>
              </a:spcBef>
              <a:spcAft>
                <a:spcPts val="0"/>
              </a:spcAft>
              <a:buNone/>
            </a:pPr>
            <a:r>
              <a:rPr lang="en" sz="2000">
                <a:latin typeface="Lato"/>
                <a:ea typeface="Lato"/>
                <a:cs typeface="Lato"/>
                <a:sym typeface="Lato"/>
              </a:rPr>
              <a:t>600</a:t>
            </a:r>
            <a:endParaRPr sz="2000">
              <a:latin typeface="Lato"/>
              <a:ea typeface="Lato"/>
              <a:cs typeface="Lato"/>
              <a:sym typeface="Lato"/>
            </a:endParaRPr>
          </a:p>
        </p:txBody>
      </p:sp>
      <p:sp>
        <p:nvSpPr>
          <p:cNvPr id="1143" name="Google Shape;1143;g17b423492d1_0_2596"/>
          <p:cNvSpPr txBox="1"/>
          <p:nvPr/>
        </p:nvSpPr>
        <p:spPr>
          <a:xfrm>
            <a:off x="632200" y="3550900"/>
            <a:ext cx="196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District 2</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Projected population:</a:t>
            </a:r>
            <a:endParaRPr>
              <a:latin typeface="Lato"/>
              <a:ea typeface="Lato"/>
              <a:cs typeface="Lato"/>
              <a:sym typeface="Lato"/>
            </a:endParaRPr>
          </a:p>
          <a:p>
            <a:pPr marL="0" lvl="0" indent="0" algn="ctr" rtl="0">
              <a:spcBef>
                <a:spcPts val="0"/>
              </a:spcBef>
              <a:spcAft>
                <a:spcPts val="0"/>
              </a:spcAft>
              <a:buNone/>
            </a:pPr>
            <a:r>
              <a:rPr lang="en" sz="2000">
                <a:latin typeface="Lato"/>
                <a:ea typeface="Lato"/>
                <a:cs typeface="Lato"/>
                <a:sym typeface="Lato"/>
              </a:rPr>
              <a:t>220</a:t>
            </a:r>
            <a:endParaRPr sz="2000">
              <a:latin typeface="Lato"/>
              <a:ea typeface="Lato"/>
              <a:cs typeface="Lato"/>
              <a:sym typeface="Lato"/>
            </a:endParaRPr>
          </a:p>
        </p:txBody>
      </p:sp>
      <p:graphicFrame>
        <p:nvGraphicFramePr>
          <p:cNvPr id="1144" name="Google Shape;1144;g17b423492d1_0_2596"/>
          <p:cNvGraphicFramePr/>
          <p:nvPr>
            <p:extLst>
              <p:ext uri="{D42A27DB-BD31-4B8C-83A1-F6EECF244321}">
                <p14:modId xmlns:p14="http://schemas.microsoft.com/office/powerpoint/2010/main" val="3000608505"/>
              </p:ext>
            </p:extLst>
          </p:nvPr>
        </p:nvGraphicFramePr>
        <p:xfrm>
          <a:off x="5189375" y="1167700"/>
          <a:ext cx="3242000" cy="2194410"/>
        </p:xfrm>
        <a:graphic>
          <a:graphicData uri="http://schemas.openxmlformats.org/drawingml/2006/table">
            <a:tbl>
              <a:tblPr>
                <a:noFill/>
              </a:tblPr>
              <a:tblGrid>
                <a:gridCol w="1321150">
                  <a:extLst>
                    <a:ext uri="{9D8B030D-6E8A-4147-A177-3AD203B41FA5}">
                      <a16:colId xmlns:a16="http://schemas.microsoft.com/office/drawing/2014/main" val="20000"/>
                    </a:ext>
                  </a:extLst>
                </a:gridCol>
                <a:gridCol w="19208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latin typeface="Lato"/>
                          <a:ea typeface="Lato"/>
                          <a:cs typeface="Lato"/>
                          <a:sym typeface="Lato"/>
                        </a:rPr>
                        <a:t>District ID</a:t>
                      </a:r>
                      <a:endParaRPr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b="1" dirty="0">
                          <a:latin typeface="Lato"/>
                          <a:ea typeface="Lato"/>
                          <a:cs typeface="Lato"/>
                          <a:sym typeface="Lato"/>
                        </a:rPr>
                        <a:t>Projected population (2022)</a:t>
                      </a:r>
                      <a:endParaRPr b="1" dirty="0">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Lato"/>
                          <a:ea typeface="Lato"/>
                          <a:cs typeface="Lato"/>
                          <a:sym typeface="Lato"/>
                        </a:rPr>
                        <a:t>District 1</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latin typeface="Lato"/>
                          <a:ea typeface="Lato"/>
                          <a:cs typeface="Lato"/>
                          <a:sym typeface="Lato"/>
                        </a:rPr>
                        <a:t>600</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Lato"/>
                          <a:ea typeface="Lato"/>
                          <a:cs typeface="Lato"/>
                          <a:sym typeface="Lato"/>
                        </a:rPr>
                        <a:t>District 2</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latin typeface="Lato"/>
                          <a:ea typeface="Lato"/>
                          <a:cs typeface="Lato"/>
                          <a:sym typeface="Lato"/>
                        </a:rPr>
                        <a:t>220</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latin typeface="Lato"/>
                          <a:ea typeface="Lato"/>
                          <a:cs typeface="Lato"/>
                          <a:sym typeface="Lato"/>
                        </a:rPr>
                        <a:t>District 3</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dirty="0">
                        <a:latin typeface="Lato"/>
                        <a:ea typeface="Lato"/>
                        <a:cs typeface="Lato"/>
                        <a:sym typeface="Lato"/>
                      </a:endParaRPr>
                    </a:p>
                  </a:txBody>
                  <a:tcPr marL="91425" marR="91425" marT="91425" marB="91425"/>
                </a:tc>
                <a:extLst>
                  <a:ext uri="{0D108BD9-81ED-4DB2-BD59-A6C34878D82A}">
                    <a16:rowId xmlns:a16="http://schemas.microsoft.com/office/drawing/2014/main" val="10004"/>
                  </a:ext>
                </a:extLst>
              </a:tr>
            </a:tbl>
          </a:graphicData>
        </a:graphic>
      </p:graphicFrame>
      <p:sp>
        <p:nvSpPr>
          <p:cNvPr id="1145" name="Google Shape;1145;g17b423492d1_0_2596"/>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2"/>
                </a:solidFill>
                <a:latin typeface="Lato"/>
                <a:ea typeface="Lato"/>
                <a:cs typeface="Lato"/>
                <a:sym typeface="Lato"/>
              </a:rPr>
              <a:t>Part 3</a:t>
            </a:r>
            <a:endParaRPr sz="2000" dirty="0">
              <a:solidFill>
                <a:schemeClr val="dk2"/>
              </a:solidFill>
              <a:latin typeface="Lato"/>
              <a:ea typeface="Lato"/>
              <a:cs typeface="Lato"/>
              <a:sym typeface="Lato"/>
            </a:endParaRPr>
          </a:p>
        </p:txBody>
      </p:sp>
      <p:sp>
        <p:nvSpPr>
          <p:cNvPr id="1146" name="Google Shape;1146;g17b423492d1_0_2596"/>
          <p:cNvSpPr txBox="1">
            <a:spLocks noGrp="1"/>
          </p:cNvSpPr>
          <p:nvPr>
            <p:ph type="body" idx="1"/>
          </p:nvPr>
        </p:nvSpPr>
        <p:spPr>
          <a:xfrm>
            <a:off x="290325" y="394850"/>
            <a:ext cx="58197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latin typeface="Lato"/>
              <a:ea typeface="Lato"/>
              <a:cs typeface="Lato"/>
              <a:sym typeface="Lato"/>
            </a:endParaRPr>
          </a:p>
          <a:p>
            <a:pPr marL="0" lvl="0" indent="0" algn="l" rtl="0">
              <a:spcBef>
                <a:spcPts val="0"/>
              </a:spcBef>
              <a:spcAft>
                <a:spcPts val="0"/>
              </a:spcAft>
              <a:buNone/>
            </a:pPr>
            <a:r>
              <a:rPr lang="en" sz="1100" dirty="0">
                <a:latin typeface="Lato"/>
                <a:ea typeface="Lato"/>
                <a:cs typeface="Lato"/>
                <a:sym typeface="Lato"/>
              </a:rPr>
              <a:t>District boundaries (vector) with projected population (2022) as an attribute</a:t>
            </a:r>
            <a:endParaRPr sz="900" dirty="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g17dac72aa9e_0_109"/>
          <p:cNvPicPr preferRelativeResize="0"/>
          <p:nvPr/>
        </p:nvPicPr>
        <p:blipFill rotWithShape="1">
          <a:blip r:embed="rId3">
            <a:alphaModFix/>
          </a:blip>
          <a:srcRect/>
          <a:stretch/>
        </p:blipFill>
        <p:spPr>
          <a:xfrm>
            <a:off x="-11" y="1"/>
            <a:ext cx="9144018" cy="5143501"/>
          </a:xfrm>
          <a:prstGeom prst="rect">
            <a:avLst/>
          </a:prstGeom>
          <a:noFill/>
          <a:ln>
            <a:noFill/>
          </a:ln>
        </p:spPr>
      </p:pic>
      <p:sp>
        <p:nvSpPr>
          <p:cNvPr id="559" name="Google Shape;559;g17dac72aa9e_0_109"/>
          <p:cNvSpPr txBox="1"/>
          <p:nvPr/>
        </p:nvSpPr>
        <p:spPr>
          <a:xfrm>
            <a:off x="4854421" y="1347600"/>
            <a:ext cx="4067400" cy="952800"/>
          </a:xfrm>
          <a:prstGeom prst="rect">
            <a:avLst/>
          </a:prstGeom>
          <a:noFill/>
          <a:ln>
            <a:noFill/>
          </a:ln>
        </p:spPr>
        <p:txBody>
          <a:bodyPr spcFirstLastPara="1" wrap="square" lIns="68575" tIns="68575" rIns="68575" bIns="68575" anchor="t" anchorCtr="0">
            <a:noAutofit/>
          </a:bodyPr>
          <a:lstStyle/>
          <a:p>
            <a:pPr algn="ctr"/>
            <a:r>
              <a:rPr lang="en" sz="2400" b="1">
                <a:solidFill>
                  <a:srgbClr val="3A3838"/>
                </a:solidFill>
                <a:latin typeface="Lato"/>
                <a:ea typeface="Lato"/>
                <a:cs typeface="Lato"/>
                <a:sym typeface="Lato"/>
              </a:rPr>
              <a:t>“Bottom-up” </a:t>
            </a:r>
            <a:endParaRPr sz="2400" b="1">
              <a:solidFill>
                <a:srgbClr val="3A3838"/>
              </a:solidFill>
              <a:latin typeface="Lato"/>
              <a:ea typeface="Lato"/>
              <a:cs typeface="Lato"/>
              <a:sym typeface="Lato"/>
            </a:endParaRPr>
          </a:p>
          <a:p>
            <a:pPr algn="ctr"/>
            <a:r>
              <a:rPr lang="en" sz="2400" b="1">
                <a:solidFill>
                  <a:srgbClr val="3A3838"/>
                </a:solidFill>
                <a:latin typeface="Lato"/>
                <a:ea typeface="Lato"/>
                <a:cs typeface="Lato"/>
                <a:sym typeface="Lato"/>
              </a:rPr>
              <a:t>modelling approach</a:t>
            </a:r>
            <a:endParaRPr sz="2400" b="1">
              <a:solidFill>
                <a:srgbClr val="3A3838"/>
              </a:solidFill>
              <a:latin typeface="Lato"/>
              <a:ea typeface="Lato"/>
              <a:cs typeface="Lato"/>
              <a:sym typeface="Lato"/>
            </a:endParaRPr>
          </a:p>
        </p:txBody>
      </p:sp>
      <p:sp>
        <p:nvSpPr>
          <p:cNvPr id="560" name="Google Shape;560;g17dac72aa9e_0_109"/>
          <p:cNvSpPr txBox="1">
            <a:spLocks noGrp="1"/>
          </p:cNvSpPr>
          <p:nvPr>
            <p:ph type="title"/>
          </p:nvPr>
        </p:nvSpPr>
        <p:spPr>
          <a:xfrm>
            <a:off x="377600" y="318225"/>
            <a:ext cx="8365200" cy="965316"/>
          </a:xfrm>
          <a:prstGeom prst="rect">
            <a:avLst/>
          </a:prstGeom>
          <a:noFill/>
          <a:ln>
            <a:noFill/>
          </a:ln>
        </p:spPr>
        <p:txBody>
          <a:bodyPr spcFirstLastPara="1" vert="horz" wrap="square" lIns="0" tIns="11100" rIns="0" bIns="0" rtlCol="0" anchor="t" anchorCtr="0">
            <a:spAutoFit/>
          </a:bodyPr>
          <a:lstStyle/>
          <a:p>
            <a:r>
              <a:rPr lang="en" sz="2700">
                <a:solidFill>
                  <a:srgbClr val="30302F"/>
                </a:solidFill>
              </a:rPr>
              <a:t>Overview of approaches for creating gridded population datasets</a:t>
            </a:r>
            <a:endParaRPr sz="2700">
              <a:solidFill>
                <a:srgbClr val="30302F"/>
              </a:solidFill>
            </a:endParaRPr>
          </a:p>
          <a:p>
            <a:endParaRPr sz="800" b="0" i="1">
              <a:solidFill>
                <a:srgbClr val="AB3933"/>
              </a:solidFill>
            </a:endParaRPr>
          </a:p>
        </p:txBody>
      </p:sp>
      <p:pic>
        <p:nvPicPr>
          <p:cNvPr id="562" name="Google Shape;562;g17dac72aa9e_0_109"/>
          <p:cNvPicPr preferRelativeResize="0"/>
          <p:nvPr/>
        </p:nvPicPr>
        <p:blipFill>
          <a:blip r:embed="rId4">
            <a:alphaModFix/>
          </a:blip>
          <a:stretch>
            <a:fillRect/>
          </a:stretch>
        </p:blipFill>
        <p:spPr>
          <a:xfrm>
            <a:off x="0" y="2230878"/>
            <a:ext cx="4766362" cy="2395594"/>
          </a:xfrm>
          <a:prstGeom prst="rect">
            <a:avLst/>
          </a:prstGeom>
          <a:noFill/>
          <a:ln>
            <a:noFill/>
          </a:ln>
        </p:spPr>
      </p:pic>
      <p:pic>
        <p:nvPicPr>
          <p:cNvPr id="563" name="Google Shape;563;g17dac72aa9e_0_109"/>
          <p:cNvPicPr preferRelativeResize="0"/>
          <p:nvPr/>
        </p:nvPicPr>
        <p:blipFill>
          <a:blip r:embed="rId5">
            <a:alphaModFix/>
          </a:blip>
          <a:stretch>
            <a:fillRect/>
          </a:stretch>
        </p:blipFill>
        <p:spPr>
          <a:xfrm>
            <a:off x="4725600" y="2322331"/>
            <a:ext cx="4447068" cy="2212688"/>
          </a:xfrm>
          <a:prstGeom prst="rect">
            <a:avLst/>
          </a:prstGeom>
          <a:noFill/>
          <a:ln>
            <a:noFill/>
          </a:ln>
        </p:spPr>
      </p:pic>
      <p:sp>
        <p:nvSpPr>
          <p:cNvPr id="564" name="Google Shape;564;g17dac72aa9e_0_109"/>
          <p:cNvSpPr txBox="1"/>
          <p:nvPr/>
        </p:nvSpPr>
        <p:spPr>
          <a:xfrm>
            <a:off x="225051" y="1347600"/>
            <a:ext cx="4285200" cy="952800"/>
          </a:xfrm>
          <a:prstGeom prst="rect">
            <a:avLst/>
          </a:prstGeom>
          <a:noFill/>
          <a:ln>
            <a:noFill/>
          </a:ln>
        </p:spPr>
        <p:txBody>
          <a:bodyPr spcFirstLastPara="1" wrap="square" lIns="68575" tIns="68575" rIns="68575" bIns="68575" anchor="t" anchorCtr="0">
            <a:noAutofit/>
          </a:bodyPr>
          <a:lstStyle/>
          <a:p>
            <a:pPr algn="ctr"/>
            <a:r>
              <a:rPr lang="en" sz="2400" b="1">
                <a:solidFill>
                  <a:srgbClr val="3A3838"/>
                </a:solidFill>
                <a:latin typeface="Lato"/>
                <a:ea typeface="Lato"/>
                <a:cs typeface="Lato"/>
                <a:sym typeface="Lato"/>
              </a:rPr>
              <a:t>“Top down” </a:t>
            </a:r>
            <a:endParaRPr sz="2400" b="1">
              <a:solidFill>
                <a:srgbClr val="3A3838"/>
              </a:solidFill>
              <a:latin typeface="Lato"/>
              <a:ea typeface="Lato"/>
              <a:cs typeface="Lato"/>
              <a:sym typeface="Lato"/>
            </a:endParaRPr>
          </a:p>
          <a:p>
            <a:pPr algn="ctr"/>
            <a:r>
              <a:rPr lang="en" sz="2400" b="1">
                <a:solidFill>
                  <a:srgbClr val="3A3838"/>
                </a:solidFill>
                <a:latin typeface="Lato"/>
                <a:ea typeface="Lato"/>
                <a:cs typeface="Lato"/>
                <a:sym typeface="Lato"/>
              </a:rPr>
              <a:t>modelling approach</a:t>
            </a:r>
            <a:endParaRPr sz="2400" b="1">
              <a:solidFill>
                <a:srgbClr val="3A3838"/>
              </a:solidFill>
              <a:latin typeface="Lato"/>
              <a:ea typeface="Lato"/>
              <a:cs typeface="Lato"/>
              <a:sym typeface="Lato"/>
            </a:endParaRPr>
          </a:p>
        </p:txBody>
      </p:sp>
      <p:sp>
        <p:nvSpPr>
          <p:cNvPr id="565" name="Google Shape;565;g17dac72aa9e_0_109"/>
          <p:cNvSpPr txBox="1"/>
          <p:nvPr/>
        </p:nvSpPr>
        <p:spPr>
          <a:xfrm>
            <a:off x="5432324" y="4711200"/>
            <a:ext cx="3663000" cy="432300"/>
          </a:xfrm>
          <a:prstGeom prst="rect">
            <a:avLst/>
          </a:prstGeom>
          <a:noFill/>
          <a:ln>
            <a:noFill/>
          </a:ln>
        </p:spPr>
        <p:txBody>
          <a:bodyPr spcFirstLastPara="1" wrap="square" lIns="68575" tIns="68575" rIns="68575" bIns="68575" anchor="t" anchorCtr="0">
            <a:noAutofit/>
          </a:bodyPr>
          <a:lstStyle/>
          <a:p>
            <a:r>
              <a:rPr lang="en" sz="1500" u="sng">
                <a:solidFill>
                  <a:schemeClr val="hlink"/>
                </a:solidFill>
                <a:latin typeface="Lato"/>
                <a:ea typeface="Lato"/>
                <a:cs typeface="Lato"/>
                <a:sym typeface="Lato"/>
                <a:hlinkClick r:id="rId6"/>
              </a:rPr>
              <a:t>www.worldpop.org/methods/populations</a:t>
            </a:r>
            <a:endParaRPr sz="1700">
              <a:latin typeface="Lato"/>
              <a:ea typeface="Lato"/>
              <a:cs typeface="Lato"/>
              <a:sym typeface="Lato"/>
            </a:endParaRPr>
          </a:p>
        </p:txBody>
      </p:sp>
      <p:cxnSp>
        <p:nvCxnSpPr>
          <p:cNvPr id="566" name="Google Shape;566;g17dac72aa9e_0_109"/>
          <p:cNvCxnSpPr/>
          <p:nvPr/>
        </p:nvCxnSpPr>
        <p:spPr>
          <a:xfrm>
            <a:off x="4421375" y="3332725"/>
            <a:ext cx="0" cy="966600"/>
          </a:xfrm>
          <a:prstGeom prst="straightConnector1">
            <a:avLst/>
          </a:prstGeom>
          <a:noFill/>
          <a:ln w="38100" cap="flat" cmpd="sng">
            <a:solidFill>
              <a:srgbClr val="115E6E"/>
            </a:solidFill>
            <a:prstDash val="solid"/>
            <a:round/>
            <a:headEnd type="none" w="med" len="med"/>
            <a:tailEnd type="stealth" w="med" len="med"/>
          </a:ln>
        </p:spPr>
      </p:cxnSp>
      <p:cxnSp>
        <p:nvCxnSpPr>
          <p:cNvPr id="567" name="Google Shape;567;g17dac72aa9e_0_109"/>
          <p:cNvCxnSpPr/>
          <p:nvPr/>
        </p:nvCxnSpPr>
        <p:spPr>
          <a:xfrm rot="10800000" flipH="1">
            <a:off x="8842825" y="3388175"/>
            <a:ext cx="11100" cy="988800"/>
          </a:xfrm>
          <a:prstGeom prst="straightConnector1">
            <a:avLst/>
          </a:prstGeom>
          <a:noFill/>
          <a:ln w="38100" cap="flat" cmpd="sng">
            <a:solidFill>
              <a:srgbClr val="115E6E"/>
            </a:solidFill>
            <a:prstDash val="solid"/>
            <a:round/>
            <a:headEnd type="none" w="med" len="med"/>
            <a:tailEnd type="stealth" w="med" len="med"/>
          </a:ln>
        </p:spPr>
      </p:cxnSp>
    </p:spTree>
    <p:extLst>
      <p:ext uri="{BB962C8B-B14F-4D97-AF65-F5344CB8AC3E}">
        <p14:creationId xmlns:p14="http://schemas.microsoft.com/office/powerpoint/2010/main" val="84122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grpSp>
        <p:nvGrpSpPr>
          <p:cNvPr id="1152" name="Google Shape;1152;g17b423492d1_0_2608"/>
          <p:cNvGrpSpPr/>
          <p:nvPr/>
        </p:nvGrpSpPr>
        <p:grpSpPr>
          <a:xfrm>
            <a:off x="4894808" y="975046"/>
            <a:ext cx="3825371" cy="3945641"/>
            <a:chOff x="3980408" y="898846"/>
            <a:chExt cx="3825371" cy="3945641"/>
          </a:xfrm>
        </p:grpSpPr>
        <p:grpSp>
          <p:nvGrpSpPr>
            <p:cNvPr id="1153" name="Google Shape;1153;g17b423492d1_0_2608"/>
            <p:cNvGrpSpPr/>
            <p:nvPr/>
          </p:nvGrpSpPr>
          <p:grpSpPr>
            <a:xfrm>
              <a:off x="3984927" y="1688137"/>
              <a:ext cx="3053088" cy="3156050"/>
              <a:chOff x="5629052" y="1646837"/>
              <a:chExt cx="3053088" cy="3156050"/>
            </a:xfrm>
          </p:grpSpPr>
          <p:grpSp>
            <p:nvGrpSpPr>
              <p:cNvPr id="1154" name="Google Shape;1154;g17b423492d1_0_2608"/>
              <p:cNvGrpSpPr/>
              <p:nvPr/>
            </p:nvGrpSpPr>
            <p:grpSpPr>
              <a:xfrm>
                <a:off x="5629052" y="3224862"/>
                <a:ext cx="3053088" cy="1578025"/>
                <a:chOff x="5743400" y="1910750"/>
                <a:chExt cx="2175804" cy="1088068"/>
              </a:xfrm>
            </p:grpSpPr>
            <p:sp>
              <p:nvSpPr>
                <p:cNvPr id="1155" name="Google Shape;1155;g17b423492d1_0_2608"/>
                <p:cNvSpPr/>
                <p:nvPr/>
              </p:nvSpPr>
              <p:spPr>
                <a:xfrm>
                  <a:off x="5743400"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sp>
              <p:nvSpPr>
                <p:cNvPr id="1156" name="Google Shape;1156;g17b423492d1_0_2608"/>
                <p:cNvSpPr/>
                <p:nvPr/>
              </p:nvSpPr>
              <p:spPr>
                <a:xfrm>
                  <a:off x="6287268"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sp>
              <p:nvSpPr>
                <p:cNvPr id="1157" name="Google Shape;1157;g17b423492d1_0_2608"/>
                <p:cNvSpPr/>
                <p:nvPr/>
              </p:nvSpPr>
              <p:spPr>
                <a:xfrm>
                  <a:off x="5743400"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sp>
              <p:nvSpPr>
                <p:cNvPr id="1158" name="Google Shape;1158;g17b423492d1_0_2608"/>
                <p:cNvSpPr/>
                <p:nvPr/>
              </p:nvSpPr>
              <p:spPr>
                <a:xfrm>
                  <a:off x="6287268"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sp>
              <p:nvSpPr>
                <p:cNvPr id="1159" name="Google Shape;1159;g17b423492d1_0_2608"/>
                <p:cNvSpPr/>
                <p:nvPr/>
              </p:nvSpPr>
              <p:spPr>
                <a:xfrm>
                  <a:off x="6831136"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sp>
              <p:nvSpPr>
                <p:cNvPr id="1160" name="Google Shape;1160;g17b423492d1_0_2608"/>
                <p:cNvSpPr/>
                <p:nvPr/>
              </p:nvSpPr>
              <p:spPr>
                <a:xfrm>
                  <a:off x="6831136"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sp>
              <p:nvSpPr>
                <p:cNvPr id="1161" name="Google Shape;1161;g17b423492d1_0_2608"/>
                <p:cNvSpPr/>
                <p:nvPr/>
              </p:nvSpPr>
              <p:spPr>
                <a:xfrm>
                  <a:off x="7375004"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sp>
              <p:nvSpPr>
                <p:cNvPr id="1162" name="Google Shape;1162;g17b423492d1_0_2608"/>
                <p:cNvSpPr/>
                <p:nvPr/>
              </p:nvSpPr>
              <p:spPr>
                <a:xfrm>
                  <a:off x="7375004"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grpSp>
          <p:grpSp>
            <p:nvGrpSpPr>
              <p:cNvPr id="1163" name="Google Shape;1163;g17b423492d1_0_2608"/>
              <p:cNvGrpSpPr/>
              <p:nvPr/>
            </p:nvGrpSpPr>
            <p:grpSpPr>
              <a:xfrm>
                <a:off x="5629052" y="1646837"/>
                <a:ext cx="3053088" cy="1578025"/>
                <a:chOff x="5743400" y="1910750"/>
                <a:chExt cx="2175804" cy="1088068"/>
              </a:xfrm>
            </p:grpSpPr>
            <p:sp>
              <p:nvSpPr>
                <p:cNvPr id="1164" name="Google Shape;1164;g17b423492d1_0_2608"/>
                <p:cNvSpPr/>
                <p:nvPr/>
              </p:nvSpPr>
              <p:spPr>
                <a:xfrm>
                  <a:off x="5743400"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220</a:t>
                  </a:r>
                  <a:endParaRPr/>
                </a:p>
              </p:txBody>
            </p:sp>
            <p:sp>
              <p:nvSpPr>
                <p:cNvPr id="1165" name="Google Shape;1165;g17b423492d1_0_2608"/>
                <p:cNvSpPr/>
                <p:nvPr/>
              </p:nvSpPr>
              <p:spPr>
                <a:xfrm>
                  <a:off x="6287268"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sp>
              <p:nvSpPr>
                <p:cNvPr id="1166" name="Google Shape;1166;g17b423492d1_0_2608"/>
                <p:cNvSpPr/>
                <p:nvPr/>
              </p:nvSpPr>
              <p:spPr>
                <a:xfrm>
                  <a:off x="5743400"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sp>
              <p:nvSpPr>
                <p:cNvPr id="1167" name="Google Shape;1167;g17b423492d1_0_2608"/>
                <p:cNvSpPr/>
                <p:nvPr/>
              </p:nvSpPr>
              <p:spPr>
                <a:xfrm>
                  <a:off x="6287268"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sp>
              <p:nvSpPr>
                <p:cNvPr id="1168" name="Google Shape;1168;g17b423492d1_0_2608"/>
                <p:cNvSpPr/>
                <p:nvPr/>
              </p:nvSpPr>
              <p:spPr>
                <a:xfrm>
                  <a:off x="6831136"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600</a:t>
                  </a:r>
                  <a:endParaRPr/>
                </a:p>
              </p:txBody>
            </p:sp>
            <p:sp>
              <p:nvSpPr>
                <p:cNvPr id="1169" name="Google Shape;1169;g17b423492d1_0_2608"/>
                <p:cNvSpPr/>
                <p:nvPr/>
              </p:nvSpPr>
              <p:spPr>
                <a:xfrm>
                  <a:off x="6831136"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600</a:t>
                  </a:r>
                  <a:endParaRPr/>
                </a:p>
              </p:txBody>
            </p:sp>
            <p:sp>
              <p:nvSpPr>
                <p:cNvPr id="1170" name="Google Shape;1170;g17b423492d1_0_2608"/>
                <p:cNvSpPr/>
                <p:nvPr/>
              </p:nvSpPr>
              <p:spPr>
                <a:xfrm>
                  <a:off x="7375004"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600</a:t>
                  </a:r>
                  <a:endParaRPr/>
                </a:p>
              </p:txBody>
            </p:sp>
            <p:sp>
              <p:nvSpPr>
                <p:cNvPr id="1171" name="Google Shape;1171;g17b423492d1_0_2608"/>
                <p:cNvSpPr/>
                <p:nvPr/>
              </p:nvSpPr>
              <p:spPr>
                <a:xfrm>
                  <a:off x="7375004"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600</a:t>
                  </a:r>
                  <a:endParaRPr/>
                </a:p>
              </p:txBody>
            </p:sp>
          </p:grpSp>
        </p:grpSp>
        <p:grpSp>
          <p:nvGrpSpPr>
            <p:cNvPr id="1172" name="Google Shape;1172;g17b423492d1_0_2608"/>
            <p:cNvGrpSpPr/>
            <p:nvPr/>
          </p:nvGrpSpPr>
          <p:grpSpPr>
            <a:xfrm>
              <a:off x="3980408" y="898862"/>
              <a:ext cx="2289933" cy="789253"/>
              <a:chOff x="6287268" y="1910750"/>
              <a:chExt cx="1631936" cy="544200"/>
            </a:xfrm>
          </p:grpSpPr>
          <p:sp>
            <p:nvSpPr>
              <p:cNvPr id="1173" name="Google Shape;1173;g17b423492d1_0_2608"/>
              <p:cNvSpPr/>
              <p:nvPr/>
            </p:nvSpPr>
            <p:spPr>
              <a:xfrm>
                <a:off x="6287268"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600</a:t>
                </a:r>
                <a:endParaRPr/>
              </a:p>
            </p:txBody>
          </p:sp>
          <p:sp>
            <p:nvSpPr>
              <p:cNvPr id="1174" name="Google Shape;1174;g17b423492d1_0_2608"/>
              <p:cNvSpPr/>
              <p:nvPr/>
            </p:nvSpPr>
            <p:spPr>
              <a:xfrm>
                <a:off x="6831136"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600</a:t>
                </a:r>
                <a:endParaRPr/>
              </a:p>
            </p:txBody>
          </p:sp>
          <p:sp>
            <p:nvSpPr>
              <p:cNvPr id="1175" name="Google Shape;1175;g17b423492d1_0_2608"/>
              <p:cNvSpPr/>
              <p:nvPr/>
            </p:nvSpPr>
            <p:spPr>
              <a:xfrm>
                <a:off x="7375004"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600</a:t>
                </a:r>
                <a:endParaRPr/>
              </a:p>
            </p:txBody>
          </p:sp>
        </p:grpSp>
        <p:sp>
          <p:nvSpPr>
            <p:cNvPr id="1176" name="Google Shape;1176;g17b423492d1_0_2608"/>
            <p:cNvSpPr/>
            <p:nvPr/>
          </p:nvSpPr>
          <p:spPr>
            <a:xfrm>
              <a:off x="7038027" y="4055187"/>
              <a:ext cx="763500" cy="7893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220</a:t>
              </a:r>
              <a:endParaRPr/>
            </a:p>
          </p:txBody>
        </p:sp>
        <p:grpSp>
          <p:nvGrpSpPr>
            <p:cNvPr id="1177" name="Google Shape;1177;g17b423492d1_0_2608"/>
            <p:cNvGrpSpPr/>
            <p:nvPr/>
          </p:nvGrpSpPr>
          <p:grpSpPr>
            <a:xfrm>
              <a:off x="7042158" y="1688137"/>
              <a:ext cx="763621" cy="1578025"/>
              <a:chOff x="6287268" y="1910750"/>
              <a:chExt cx="544200" cy="1088068"/>
            </a:xfrm>
          </p:grpSpPr>
          <p:sp>
            <p:nvSpPr>
              <p:cNvPr id="1178" name="Google Shape;1178;g17b423492d1_0_2608"/>
              <p:cNvSpPr/>
              <p:nvPr/>
            </p:nvSpPr>
            <p:spPr>
              <a:xfrm>
                <a:off x="6287268"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600</a:t>
                </a:r>
                <a:endParaRPr/>
              </a:p>
            </p:txBody>
          </p:sp>
          <p:sp>
            <p:nvSpPr>
              <p:cNvPr id="1179" name="Google Shape;1179;g17b423492d1_0_2608"/>
              <p:cNvSpPr/>
              <p:nvPr/>
            </p:nvSpPr>
            <p:spPr>
              <a:xfrm>
                <a:off x="6287268"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600</a:t>
                </a:r>
                <a:endParaRPr/>
              </a:p>
            </p:txBody>
          </p:sp>
        </p:grpSp>
        <p:sp>
          <p:nvSpPr>
            <p:cNvPr id="1180" name="Google Shape;1180;g17b423492d1_0_2608"/>
            <p:cNvSpPr/>
            <p:nvPr/>
          </p:nvSpPr>
          <p:spPr>
            <a:xfrm>
              <a:off x="7042138" y="3266162"/>
              <a:ext cx="763500" cy="7893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220</a:t>
              </a:r>
              <a:endParaRPr/>
            </a:p>
          </p:txBody>
        </p:sp>
        <p:sp>
          <p:nvSpPr>
            <p:cNvPr id="1181" name="Google Shape;1181;g17b423492d1_0_2608"/>
            <p:cNvSpPr/>
            <p:nvPr/>
          </p:nvSpPr>
          <p:spPr>
            <a:xfrm>
              <a:off x="6270338" y="898850"/>
              <a:ext cx="763500" cy="7893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600</a:t>
              </a:r>
              <a:endParaRPr/>
            </a:p>
          </p:txBody>
        </p:sp>
        <p:sp>
          <p:nvSpPr>
            <p:cNvPr id="1182" name="Google Shape;1182;g17b423492d1_0_2608"/>
            <p:cNvSpPr/>
            <p:nvPr/>
          </p:nvSpPr>
          <p:spPr>
            <a:xfrm>
              <a:off x="7042220" y="898846"/>
              <a:ext cx="763500" cy="7893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600</a:t>
              </a:r>
              <a:endParaRPr/>
            </a:p>
          </p:txBody>
        </p:sp>
      </p:grpSp>
      <p:grpSp>
        <p:nvGrpSpPr>
          <p:cNvPr id="1183" name="Google Shape;1183;g17b423492d1_0_2608"/>
          <p:cNvGrpSpPr/>
          <p:nvPr/>
        </p:nvGrpSpPr>
        <p:grpSpPr>
          <a:xfrm>
            <a:off x="403525" y="975728"/>
            <a:ext cx="3813652" cy="3944622"/>
            <a:chOff x="3984925" y="899528"/>
            <a:chExt cx="3813652" cy="3944622"/>
          </a:xfrm>
        </p:grpSpPr>
        <p:sp>
          <p:nvSpPr>
            <p:cNvPr id="1184" name="Google Shape;1184;g17b423492d1_0_2608"/>
            <p:cNvSpPr/>
            <p:nvPr/>
          </p:nvSpPr>
          <p:spPr>
            <a:xfrm>
              <a:off x="3984925" y="1688150"/>
              <a:ext cx="3813600" cy="3156000"/>
            </a:xfrm>
            <a:prstGeom prst="corner">
              <a:avLst>
                <a:gd name="adj1" fmla="val 49651"/>
                <a:gd name="adj2" fmla="val 48326"/>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g17b423492d1_0_2608"/>
            <p:cNvSpPr/>
            <p:nvPr/>
          </p:nvSpPr>
          <p:spPr>
            <a:xfrm rot="-10799730">
              <a:off x="3984977" y="899678"/>
              <a:ext cx="3813600" cy="2366400"/>
            </a:xfrm>
            <a:prstGeom prst="corner">
              <a:avLst>
                <a:gd name="adj1" fmla="val 32862"/>
                <a:gd name="adj2" fmla="val 96707"/>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g17b423492d1_0_2608"/>
          <p:cNvSpPr txBox="1"/>
          <p:nvPr/>
        </p:nvSpPr>
        <p:spPr>
          <a:xfrm>
            <a:off x="2095500" y="1437050"/>
            <a:ext cx="196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District 1</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Projected population:</a:t>
            </a:r>
            <a:endParaRPr>
              <a:latin typeface="Lato"/>
              <a:ea typeface="Lato"/>
              <a:cs typeface="Lato"/>
              <a:sym typeface="Lato"/>
            </a:endParaRPr>
          </a:p>
          <a:p>
            <a:pPr marL="0" lvl="0" indent="0" algn="ctr" rtl="0">
              <a:spcBef>
                <a:spcPts val="0"/>
              </a:spcBef>
              <a:spcAft>
                <a:spcPts val="0"/>
              </a:spcAft>
              <a:buNone/>
            </a:pPr>
            <a:r>
              <a:rPr lang="en" sz="2000">
                <a:latin typeface="Lato"/>
                <a:ea typeface="Lato"/>
                <a:cs typeface="Lato"/>
                <a:sym typeface="Lato"/>
              </a:rPr>
              <a:t>600</a:t>
            </a:r>
            <a:endParaRPr sz="2000">
              <a:latin typeface="Lato"/>
              <a:ea typeface="Lato"/>
              <a:cs typeface="Lato"/>
              <a:sym typeface="Lato"/>
            </a:endParaRPr>
          </a:p>
        </p:txBody>
      </p:sp>
      <p:sp>
        <p:nvSpPr>
          <p:cNvPr id="1187" name="Google Shape;1187;g17b423492d1_0_2608"/>
          <p:cNvSpPr txBox="1"/>
          <p:nvPr/>
        </p:nvSpPr>
        <p:spPr>
          <a:xfrm>
            <a:off x="632200" y="3550900"/>
            <a:ext cx="196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District 2</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Projected population:</a:t>
            </a:r>
            <a:endParaRPr>
              <a:latin typeface="Lato"/>
              <a:ea typeface="Lato"/>
              <a:cs typeface="Lato"/>
              <a:sym typeface="Lato"/>
            </a:endParaRPr>
          </a:p>
          <a:p>
            <a:pPr marL="0" lvl="0" indent="0" algn="ctr" rtl="0">
              <a:spcBef>
                <a:spcPts val="0"/>
              </a:spcBef>
              <a:spcAft>
                <a:spcPts val="0"/>
              </a:spcAft>
              <a:buNone/>
            </a:pPr>
            <a:r>
              <a:rPr lang="en" sz="2000">
                <a:latin typeface="Lato"/>
                <a:ea typeface="Lato"/>
                <a:cs typeface="Lato"/>
                <a:sym typeface="Lato"/>
              </a:rPr>
              <a:t>220</a:t>
            </a:r>
            <a:endParaRPr sz="2000">
              <a:latin typeface="Lato"/>
              <a:ea typeface="Lato"/>
              <a:cs typeface="Lato"/>
              <a:sym typeface="Lato"/>
            </a:endParaRPr>
          </a:p>
        </p:txBody>
      </p:sp>
      <p:sp>
        <p:nvSpPr>
          <p:cNvPr id="1188" name="Google Shape;1188;g17b423492d1_0_2608"/>
          <p:cNvSpPr txBox="1"/>
          <p:nvPr/>
        </p:nvSpPr>
        <p:spPr>
          <a:xfrm rot="1779">
            <a:off x="1748374" y="-3350"/>
            <a:ext cx="3478500" cy="766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a:solidFill>
                  <a:schemeClr val="dk2"/>
                </a:solidFill>
                <a:latin typeface="Caveat"/>
                <a:ea typeface="Caveat"/>
                <a:cs typeface="Caveat"/>
                <a:sym typeface="Caveat"/>
              </a:rPr>
              <a:t>Grid cell value: the projected district population total for the district that the grid cell is within - each grid cell within a district has the same value</a:t>
            </a:r>
            <a:endParaRPr sz="1800" b="1">
              <a:solidFill>
                <a:schemeClr val="dk2"/>
              </a:solidFill>
              <a:latin typeface="Caveat"/>
              <a:ea typeface="Caveat"/>
              <a:cs typeface="Caveat"/>
              <a:sym typeface="Caveat"/>
            </a:endParaRPr>
          </a:p>
        </p:txBody>
      </p:sp>
      <p:cxnSp>
        <p:nvCxnSpPr>
          <p:cNvPr id="1189" name="Google Shape;1189;g17b423492d1_0_2608"/>
          <p:cNvCxnSpPr/>
          <p:nvPr/>
        </p:nvCxnSpPr>
        <p:spPr>
          <a:xfrm rot="10800000" flipH="1">
            <a:off x="4360325" y="3012875"/>
            <a:ext cx="409200" cy="6900"/>
          </a:xfrm>
          <a:prstGeom prst="straightConnector1">
            <a:avLst/>
          </a:prstGeom>
          <a:noFill/>
          <a:ln w="9525" cap="flat" cmpd="sng">
            <a:solidFill>
              <a:schemeClr val="dk2"/>
            </a:solidFill>
            <a:prstDash val="solid"/>
            <a:round/>
            <a:headEnd type="none" w="med" len="med"/>
            <a:tailEnd type="stealth" w="med" len="med"/>
          </a:ln>
        </p:spPr>
      </p:cxnSp>
      <p:sp>
        <p:nvSpPr>
          <p:cNvPr id="1190" name="Google Shape;1190;g17b423492d1_0_2608"/>
          <p:cNvSpPr txBox="1">
            <a:spLocks noGrp="1"/>
          </p:cNvSpPr>
          <p:nvPr>
            <p:ph type="body" idx="1"/>
          </p:nvPr>
        </p:nvSpPr>
        <p:spPr>
          <a:xfrm>
            <a:off x="4862325" y="623450"/>
            <a:ext cx="36369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 Raster D: Projected district population total</a:t>
            </a:r>
            <a:endParaRPr sz="900">
              <a:latin typeface="Lato"/>
              <a:ea typeface="Lato"/>
              <a:cs typeface="Lato"/>
              <a:sym typeface="Lato"/>
            </a:endParaRPr>
          </a:p>
        </p:txBody>
      </p:sp>
      <p:sp>
        <p:nvSpPr>
          <p:cNvPr id="1191" name="Google Shape;1191;g17b423492d1_0_2608"/>
          <p:cNvSpPr/>
          <p:nvPr/>
        </p:nvSpPr>
        <p:spPr>
          <a:xfrm rot="-10413800">
            <a:off x="4380495" y="762071"/>
            <a:ext cx="670189" cy="397476"/>
          </a:xfrm>
          <a:custGeom>
            <a:avLst/>
            <a:gdLst/>
            <a:ahLst/>
            <a:cxnLst/>
            <a:rect l="l" t="t" r="r" b="b"/>
            <a:pathLst>
              <a:path w="28786" h="15899" extrusionOk="0">
                <a:moveTo>
                  <a:pt x="0" y="3481"/>
                </a:moveTo>
                <a:cubicBezTo>
                  <a:pt x="3057" y="2917"/>
                  <a:pt x="14111" y="-282"/>
                  <a:pt x="18344" y="94"/>
                </a:cubicBezTo>
                <a:cubicBezTo>
                  <a:pt x="22577" y="470"/>
                  <a:pt x="23660" y="3105"/>
                  <a:pt x="25400" y="5739"/>
                </a:cubicBezTo>
                <a:cubicBezTo>
                  <a:pt x="27140" y="8373"/>
                  <a:pt x="28222" y="14206"/>
                  <a:pt x="28786" y="15899"/>
                </a:cubicBezTo>
              </a:path>
            </a:pathLst>
          </a:custGeom>
          <a:noFill/>
          <a:ln w="9525" cap="flat" cmpd="sng">
            <a:solidFill>
              <a:schemeClr val="dk2"/>
            </a:solidFill>
            <a:prstDash val="solid"/>
            <a:round/>
            <a:headEnd type="none" w="med" len="med"/>
            <a:tailEnd type="stealth" w="med" len="med"/>
          </a:ln>
        </p:spPr>
      </p:sp>
      <p:sp>
        <p:nvSpPr>
          <p:cNvPr id="1192" name="Google Shape;1192;g17b423492d1_0_2608"/>
          <p:cNvSpPr txBox="1">
            <a:spLocks noGrp="1"/>
          </p:cNvSpPr>
          <p:nvPr>
            <p:ph type="title"/>
          </p:nvPr>
        </p:nvSpPr>
        <p:spPr>
          <a:xfrm>
            <a:off x="311700" y="-12175"/>
            <a:ext cx="106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3</a:t>
            </a:r>
            <a:endParaRPr sz="2000">
              <a:solidFill>
                <a:schemeClr val="dk2"/>
              </a:solidFill>
              <a:latin typeface="Lato"/>
              <a:ea typeface="Lato"/>
              <a:cs typeface="Lato"/>
              <a:sym typeface="Lato"/>
            </a:endParaRPr>
          </a:p>
        </p:txBody>
      </p:sp>
      <p:sp>
        <p:nvSpPr>
          <p:cNvPr id="1193" name="Google Shape;1193;g17b423492d1_0_2608"/>
          <p:cNvSpPr txBox="1">
            <a:spLocks noGrp="1"/>
          </p:cNvSpPr>
          <p:nvPr>
            <p:ph type="body" idx="1"/>
          </p:nvPr>
        </p:nvSpPr>
        <p:spPr>
          <a:xfrm>
            <a:off x="290325" y="394850"/>
            <a:ext cx="58197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r>
              <a:rPr lang="en" sz="1100">
                <a:latin typeface="Lato"/>
                <a:ea typeface="Lato"/>
                <a:cs typeface="Lato"/>
                <a:sym typeface="Lato"/>
              </a:rPr>
              <a:t>District boundaries (vector) </a:t>
            </a:r>
            <a:endParaRPr sz="900">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grpSp>
        <p:nvGrpSpPr>
          <p:cNvPr id="1198" name="Google Shape;1198;g17b423492d1_0_2654"/>
          <p:cNvGrpSpPr/>
          <p:nvPr/>
        </p:nvGrpSpPr>
        <p:grpSpPr>
          <a:xfrm>
            <a:off x="2455133" y="517796"/>
            <a:ext cx="1912686" cy="2003596"/>
            <a:chOff x="3980408" y="898846"/>
            <a:chExt cx="3825371" cy="3945641"/>
          </a:xfrm>
        </p:grpSpPr>
        <p:grpSp>
          <p:nvGrpSpPr>
            <p:cNvPr id="1199" name="Google Shape;1199;g17b423492d1_0_2654"/>
            <p:cNvGrpSpPr/>
            <p:nvPr/>
          </p:nvGrpSpPr>
          <p:grpSpPr>
            <a:xfrm>
              <a:off x="3984927" y="1688137"/>
              <a:ext cx="3053088" cy="3156050"/>
              <a:chOff x="5629052" y="1646837"/>
              <a:chExt cx="3053088" cy="3156050"/>
            </a:xfrm>
          </p:grpSpPr>
          <p:grpSp>
            <p:nvGrpSpPr>
              <p:cNvPr id="1200" name="Google Shape;1200;g17b423492d1_0_2654"/>
              <p:cNvGrpSpPr/>
              <p:nvPr/>
            </p:nvGrpSpPr>
            <p:grpSpPr>
              <a:xfrm>
                <a:off x="5629052" y="3224862"/>
                <a:ext cx="3053088" cy="1578025"/>
                <a:chOff x="5743400" y="1910750"/>
                <a:chExt cx="2175804" cy="1088068"/>
              </a:xfrm>
            </p:grpSpPr>
            <p:sp>
              <p:nvSpPr>
                <p:cNvPr id="1201" name="Google Shape;1201;g17b423492d1_0_2654"/>
                <p:cNvSpPr/>
                <p:nvPr/>
              </p:nvSpPr>
              <p:spPr>
                <a:xfrm>
                  <a:off x="5743400"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sp>
              <p:nvSpPr>
                <p:cNvPr id="1202" name="Google Shape;1202;g17b423492d1_0_2654"/>
                <p:cNvSpPr/>
                <p:nvPr/>
              </p:nvSpPr>
              <p:spPr>
                <a:xfrm>
                  <a:off x="6287268" y="1910750"/>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0.039</a:t>
                  </a:r>
                  <a:endParaRPr sz="600"/>
                </a:p>
              </p:txBody>
            </p:sp>
            <p:sp>
              <p:nvSpPr>
                <p:cNvPr id="1203" name="Google Shape;1203;g17b423492d1_0_2654"/>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204" name="Google Shape;1204;g17b423492d1_0_2654"/>
                <p:cNvSpPr/>
                <p:nvPr/>
              </p:nvSpPr>
              <p:spPr>
                <a:xfrm>
                  <a:off x="6287268" y="2454618"/>
                  <a:ext cx="544200" cy="544200"/>
                </a:xfrm>
                <a:prstGeom prst="rect">
                  <a:avLst/>
                </a:prstGeom>
                <a:solidFill>
                  <a:srgbClr val="20124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0.588</a:t>
                  </a:r>
                  <a:endParaRPr sz="600">
                    <a:solidFill>
                      <a:schemeClr val="lt1"/>
                    </a:solidFill>
                  </a:endParaRPr>
                </a:p>
              </p:txBody>
            </p:sp>
            <p:sp>
              <p:nvSpPr>
                <p:cNvPr id="1205" name="Google Shape;1205;g17b423492d1_0_2654"/>
                <p:cNvSpPr/>
                <p:nvPr/>
              </p:nvSpPr>
              <p:spPr>
                <a:xfrm>
                  <a:off x="6831136" y="1910750"/>
                  <a:ext cx="544200" cy="5442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0.059</a:t>
                  </a:r>
                  <a:endParaRPr sz="600"/>
                </a:p>
              </p:txBody>
            </p:sp>
            <p:sp>
              <p:nvSpPr>
                <p:cNvPr id="1206" name="Google Shape;1206;g17b423492d1_0_2654"/>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207" name="Google Shape;1207;g17b423492d1_0_2654"/>
                <p:cNvSpPr/>
                <p:nvPr/>
              </p:nvSpPr>
              <p:spPr>
                <a:xfrm>
                  <a:off x="7375004"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sp>
              <p:nvSpPr>
                <p:cNvPr id="1208" name="Google Shape;1208;g17b423492d1_0_2654"/>
                <p:cNvSpPr/>
                <p:nvPr/>
              </p:nvSpPr>
              <p:spPr>
                <a:xfrm>
                  <a:off x="7375004" y="2454618"/>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grpSp>
          <p:grpSp>
            <p:nvGrpSpPr>
              <p:cNvPr id="1209" name="Google Shape;1209;g17b423492d1_0_2654"/>
              <p:cNvGrpSpPr/>
              <p:nvPr/>
            </p:nvGrpSpPr>
            <p:grpSpPr>
              <a:xfrm>
                <a:off x="5629052" y="1646837"/>
                <a:ext cx="3053088" cy="1578025"/>
                <a:chOff x="5743400" y="1910750"/>
                <a:chExt cx="2175804" cy="1088068"/>
              </a:xfrm>
            </p:grpSpPr>
            <p:sp>
              <p:nvSpPr>
                <p:cNvPr id="1210" name="Google Shape;1210;g17b423492d1_0_2654"/>
                <p:cNvSpPr/>
                <p:nvPr/>
              </p:nvSpPr>
              <p:spPr>
                <a:xfrm>
                  <a:off x="5743400"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0.004</a:t>
                  </a:r>
                  <a:endParaRPr sz="600"/>
                </a:p>
              </p:txBody>
            </p:sp>
            <p:sp>
              <p:nvSpPr>
                <p:cNvPr id="1211" name="Google Shape;1211;g17b423492d1_0_2654"/>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0.196</a:t>
                  </a:r>
                  <a:endParaRPr sz="600"/>
                </a:p>
              </p:txBody>
            </p:sp>
            <p:sp>
              <p:nvSpPr>
                <p:cNvPr id="1212" name="Google Shape;1212;g17b423492d1_0_2654"/>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213" name="Google Shape;1213;g17b423492d1_0_2654"/>
                <p:cNvSpPr/>
                <p:nvPr/>
              </p:nvSpPr>
              <p:spPr>
                <a:xfrm>
                  <a:off x="6287268"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0.039</a:t>
                  </a:r>
                  <a:endParaRPr sz="600"/>
                </a:p>
              </p:txBody>
            </p:sp>
            <p:sp>
              <p:nvSpPr>
                <p:cNvPr id="1214" name="Google Shape;1214;g17b423492d1_0_2654"/>
                <p:cNvSpPr/>
                <p:nvPr/>
              </p:nvSpPr>
              <p:spPr>
                <a:xfrm>
                  <a:off x="6831136" y="1910750"/>
                  <a:ext cx="544200" cy="5442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0.202</a:t>
                  </a:r>
                  <a:endParaRPr sz="600">
                    <a:solidFill>
                      <a:schemeClr val="lt1"/>
                    </a:solidFill>
                  </a:endParaRPr>
                </a:p>
              </p:txBody>
            </p:sp>
            <p:sp>
              <p:nvSpPr>
                <p:cNvPr id="1215" name="Google Shape;1215;g17b423492d1_0_2654"/>
                <p:cNvSpPr/>
                <p:nvPr/>
              </p:nvSpPr>
              <p:spPr>
                <a:xfrm>
                  <a:off x="6831136" y="2454618"/>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216" name="Google Shape;1216;g17b423492d1_0_2654"/>
                <p:cNvSpPr/>
                <p:nvPr/>
              </p:nvSpPr>
              <p:spPr>
                <a:xfrm>
                  <a:off x="7375004"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217" name="Google Shape;1217;g17b423492d1_0_2654"/>
                <p:cNvSpPr/>
                <p:nvPr/>
              </p:nvSpPr>
              <p:spPr>
                <a:xfrm>
                  <a:off x="7375004"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0.020</a:t>
                  </a:r>
                  <a:endParaRPr sz="600"/>
                </a:p>
              </p:txBody>
            </p:sp>
          </p:grpSp>
        </p:grpSp>
        <p:grpSp>
          <p:nvGrpSpPr>
            <p:cNvPr id="1218" name="Google Shape;1218;g17b423492d1_0_2654"/>
            <p:cNvGrpSpPr/>
            <p:nvPr/>
          </p:nvGrpSpPr>
          <p:grpSpPr>
            <a:xfrm>
              <a:off x="3980408" y="898862"/>
              <a:ext cx="2289933" cy="789253"/>
              <a:chOff x="6287268" y="1910750"/>
              <a:chExt cx="1631936" cy="544200"/>
            </a:xfrm>
          </p:grpSpPr>
          <p:sp>
            <p:nvSpPr>
              <p:cNvPr id="1219" name="Google Shape;1219;g17b423492d1_0_2654"/>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220" name="Google Shape;1220;g17b423492d1_0_2654"/>
              <p:cNvSpPr/>
              <p:nvPr/>
            </p:nvSpPr>
            <p:spPr>
              <a:xfrm>
                <a:off x="6831136" y="1910750"/>
                <a:ext cx="544200" cy="5442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0.202</a:t>
                </a:r>
                <a:endParaRPr sz="600">
                  <a:solidFill>
                    <a:schemeClr val="lt1"/>
                  </a:solidFill>
                </a:endParaRPr>
              </a:p>
            </p:txBody>
          </p:sp>
          <p:sp>
            <p:nvSpPr>
              <p:cNvPr id="1221" name="Google Shape;1221;g17b423492d1_0_2654"/>
              <p:cNvSpPr/>
              <p:nvPr/>
            </p:nvSpPr>
            <p:spPr>
              <a:xfrm>
                <a:off x="7375004"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grpSp>
        <p:sp>
          <p:nvSpPr>
            <p:cNvPr id="1222" name="Google Shape;1222;g17b423492d1_0_2654"/>
            <p:cNvSpPr/>
            <p:nvPr/>
          </p:nvSpPr>
          <p:spPr>
            <a:xfrm>
              <a:off x="7038027" y="4055187"/>
              <a:ext cx="763500" cy="7893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grpSp>
          <p:nvGrpSpPr>
            <p:cNvPr id="1223" name="Google Shape;1223;g17b423492d1_0_2654"/>
            <p:cNvGrpSpPr/>
            <p:nvPr/>
          </p:nvGrpSpPr>
          <p:grpSpPr>
            <a:xfrm>
              <a:off x="7042158" y="1688137"/>
              <a:ext cx="763621" cy="1578025"/>
              <a:chOff x="6287268" y="1910750"/>
              <a:chExt cx="544200" cy="1088068"/>
            </a:xfrm>
          </p:grpSpPr>
          <p:sp>
            <p:nvSpPr>
              <p:cNvPr id="1224" name="Google Shape;1224;g17b423492d1_0_2654"/>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225" name="Google Shape;1225;g17b423492d1_0_2654"/>
              <p:cNvSpPr/>
              <p:nvPr/>
            </p:nvSpPr>
            <p:spPr>
              <a:xfrm>
                <a:off x="6287268"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0.020</a:t>
                </a:r>
                <a:endParaRPr sz="600"/>
              </a:p>
            </p:txBody>
          </p:sp>
        </p:grpSp>
        <p:sp>
          <p:nvSpPr>
            <p:cNvPr id="1226" name="Google Shape;1226;g17b423492d1_0_2654"/>
            <p:cNvSpPr/>
            <p:nvPr/>
          </p:nvSpPr>
          <p:spPr>
            <a:xfrm>
              <a:off x="7042138" y="3266162"/>
              <a:ext cx="763500" cy="7893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0.059</a:t>
              </a:r>
              <a:endParaRPr sz="600"/>
            </a:p>
          </p:txBody>
        </p:sp>
        <p:sp>
          <p:nvSpPr>
            <p:cNvPr id="1227" name="Google Shape;1227;g17b423492d1_0_2654"/>
            <p:cNvSpPr/>
            <p:nvPr/>
          </p:nvSpPr>
          <p:spPr>
            <a:xfrm>
              <a:off x="6270338" y="898850"/>
              <a:ext cx="763500" cy="7893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0.030</a:t>
              </a:r>
              <a:endParaRPr sz="600"/>
            </a:p>
          </p:txBody>
        </p:sp>
        <p:sp>
          <p:nvSpPr>
            <p:cNvPr id="1228" name="Google Shape;1228;g17b423492d1_0_2654"/>
            <p:cNvSpPr/>
            <p:nvPr/>
          </p:nvSpPr>
          <p:spPr>
            <a:xfrm>
              <a:off x="7042220" y="898846"/>
              <a:ext cx="763500" cy="7893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0.020</a:t>
              </a:r>
              <a:endParaRPr sz="600"/>
            </a:p>
          </p:txBody>
        </p:sp>
      </p:grpSp>
      <p:sp>
        <p:nvSpPr>
          <p:cNvPr id="1230" name="Google Shape;1230;g17b423492d1_0_2654"/>
          <p:cNvSpPr txBox="1">
            <a:spLocks noGrp="1"/>
          </p:cNvSpPr>
          <p:nvPr>
            <p:ph type="body" idx="1"/>
          </p:nvPr>
        </p:nvSpPr>
        <p:spPr>
          <a:xfrm>
            <a:off x="2455075" y="2521400"/>
            <a:ext cx="1912800" cy="6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Lato"/>
                <a:ea typeface="Lato"/>
                <a:cs typeface="Lato"/>
                <a:sym typeface="Lato"/>
              </a:rPr>
              <a:t> Raster C: </a:t>
            </a:r>
            <a:endParaRPr sz="1100">
              <a:latin typeface="Lato"/>
              <a:ea typeface="Lato"/>
              <a:cs typeface="Lato"/>
              <a:sym typeface="Lato"/>
            </a:endParaRPr>
          </a:p>
          <a:p>
            <a:pPr marL="0" lvl="0" indent="0" algn="ctr" rtl="0">
              <a:spcBef>
                <a:spcPts val="0"/>
              </a:spcBef>
              <a:spcAft>
                <a:spcPts val="1000"/>
              </a:spcAft>
              <a:buNone/>
            </a:pPr>
            <a:r>
              <a:rPr lang="en" sz="900">
                <a:latin typeface="Lato"/>
                <a:ea typeface="Lato"/>
                <a:cs typeface="Lato"/>
                <a:sym typeface="Lato"/>
              </a:rPr>
              <a:t>Weighting layer </a:t>
            </a:r>
            <a:endParaRPr sz="900">
              <a:latin typeface="Lato"/>
              <a:ea typeface="Lato"/>
              <a:cs typeface="Lato"/>
              <a:sym typeface="Lato"/>
            </a:endParaRPr>
          </a:p>
        </p:txBody>
      </p:sp>
      <p:sp>
        <p:nvSpPr>
          <p:cNvPr id="1231" name="Google Shape;1231;g17b423492d1_0_2654"/>
          <p:cNvSpPr txBox="1">
            <a:spLocks noGrp="1"/>
          </p:cNvSpPr>
          <p:nvPr>
            <p:ph type="body" idx="1"/>
          </p:nvPr>
        </p:nvSpPr>
        <p:spPr>
          <a:xfrm>
            <a:off x="397625" y="2521400"/>
            <a:ext cx="19128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 </a:t>
            </a:r>
            <a:r>
              <a:rPr lang="en" sz="1100">
                <a:latin typeface="Lato"/>
                <a:ea typeface="Lato"/>
                <a:cs typeface="Lato"/>
                <a:sym typeface="Lato"/>
              </a:rPr>
              <a:t>Raster D:</a:t>
            </a:r>
            <a:r>
              <a:rPr lang="en" sz="1200">
                <a:latin typeface="Lato"/>
                <a:ea typeface="Lato"/>
                <a:cs typeface="Lato"/>
                <a:sym typeface="Lato"/>
              </a:rPr>
              <a:t> </a:t>
            </a:r>
            <a:endParaRPr sz="1200">
              <a:latin typeface="Lato"/>
              <a:ea typeface="Lato"/>
              <a:cs typeface="Lato"/>
              <a:sym typeface="Lato"/>
            </a:endParaRPr>
          </a:p>
          <a:p>
            <a:pPr marL="0" lvl="0" indent="0" algn="ctr" rtl="0">
              <a:spcBef>
                <a:spcPts val="0"/>
              </a:spcBef>
              <a:spcAft>
                <a:spcPts val="0"/>
              </a:spcAft>
              <a:buNone/>
            </a:pPr>
            <a:r>
              <a:rPr lang="en" sz="900">
                <a:latin typeface="Lato"/>
                <a:ea typeface="Lato"/>
                <a:cs typeface="Lato"/>
                <a:sym typeface="Lato"/>
              </a:rPr>
              <a:t>Projected district population total (each grid cell within a district has same value)</a:t>
            </a:r>
            <a:endParaRPr sz="900">
              <a:latin typeface="Lato"/>
              <a:ea typeface="Lato"/>
              <a:cs typeface="Lato"/>
              <a:sym typeface="Lato"/>
            </a:endParaRPr>
          </a:p>
        </p:txBody>
      </p:sp>
      <p:sp>
        <p:nvSpPr>
          <p:cNvPr id="1232" name="Google Shape;1232;g17b423492d1_0_2654"/>
          <p:cNvSpPr txBox="1">
            <a:spLocks noGrp="1"/>
          </p:cNvSpPr>
          <p:nvPr>
            <p:ph type="body" idx="1"/>
          </p:nvPr>
        </p:nvSpPr>
        <p:spPr>
          <a:xfrm>
            <a:off x="229725" y="3397700"/>
            <a:ext cx="3108900" cy="42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Raster C x Raster D = Raster E</a:t>
            </a:r>
            <a:endParaRPr b="1">
              <a:latin typeface="Caveat"/>
              <a:ea typeface="Caveat"/>
              <a:cs typeface="Caveat"/>
              <a:sym typeface="Caveat"/>
            </a:endParaRPr>
          </a:p>
          <a:p>
            <a:pPr marL="0" lvl="0" indent="0" algn="ctr" rtl="0">
              <a:lnSpc>
                <a:spcPct val="100000"/>
              </a:lnSpc>
              <a:spcBef>
                <a:spcPts val="100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1233" name="Google Shape;1233;g17b423492d1_0_2654"/>
          <p:cNvSpPr txBox="1">
            <a:spLocks noGrp="1"/>
          </p:cNvSpPr>
          <p:nvPr>
            <p:ph type="body" idx="1"/>
          </p:nvPr>
        </p:nvSpPr>
        <p:spPr>
          <a:xfrm>
            <a:off x="4709925" y="394850"/>
            <a:ext cx="36369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 Raster E</a:t>
            </a:r>
            <a:endParaRPr sz="900">
              <a:latin typeface="Lato"/>
              <a:ea typeface="Lato"/>
              <a:cs typeface="Lato"/>
              <a:sym typeface="Lato"/>
            </a:endParaRPr>
          </a:p>
        </p:txBody>
      </p:sp>
      <p:grpSp>
        <p:nvGrpSpPr>
          <p:cNvPr id="1234" name="Google Shape;1234;g17b423492d1_0_2654"/>
          <p:cNvGrpSpPr/>
          <p:nvPr/>
        </p:nvGrpSpPr>
        <p:grpSpPr>
          <a:xfrm>
            <a:off x="4709933" y="751334"/>
            <a:ext cx="3825371" cy="3945641"/>
            <a:chOff x="3980408" y="898846"/>
            <a:chExt cx="3825371" cy="3945641"/>
          </a:xfrm>
        </p:grpSpPr>
        <p:grpSp>
          <p:nvGrpSpPr>
            <p:cNvPr id="1235" name="Google Shape;1235;g17b423492d1_0_2654"/>
            <p:cNvGrpSpPr/>
            <p:nvPr/>
          </p:nvGrpSpPr>
          <p:grpSpPr>
            <a:xfrm>
              <a:off x="3984927" y="1688137"/>
              <a:ext cx="3053088" cy="3156050"/>
              <a:chOff x="5629052" y="1646837"/>
              <a:chExt cx="3053088" cy="3156050"/>
            </a:xfrm>
          </p:grpSpPr>
          <p:grpSp>
            <p:nvGrpSpPr>
              <p:cNvPr id="1236" name="Google Shape;1236;g17b423492d1_0_2654"/>
              <p:cNvGrpSpPr/>
              <p:nvPr/>
            </p:nvGrpSpPr>
            <p:grpSpPr>
              <a:xfrm>
                <a:off x="5629052" y="3224862"/>
                <a:ext cx="3053088" cy="1578025"/>
                <a:chOff x="5743400" y="1910750"/>
                <a:chExt cx="2175804" cy="1088068"/>
              </a:xfrm>
            </p:grpSpPr>
            <p:sp>
              <p:nvSpPr>
                <p:cNvPr id="1237" name="Google Shape;1237;g17b423492d1_0_2654"/>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sp>
              <p:nvSpPr>
                <p:cNvPr id="1238" name="Google Shape;1238;g17b423492d1_0_2654"/>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8.6</a:t>
                  </a:r>
                  <a:endParaRPr>
                    <a:solidFill>
                      <a:srgbClr val="FFFFFF"/>
                    </a:solidFill>
                  </a:endParaRPr>
                </a:p>
              </p:txBody>
            </p:sp>
            <p:sp>
              <p:nvSpPr>
                <p:cNvPr id="1239" name="Google Shape;1239;g17b423492d1_0_2654"/>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1240" name="Google Shape;1240;g17b423492d1_0_2654"/>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129.4</a:t>
                  </a:r>
                  <a:endParaRPr>
                    <a:solidFill>
                      <a:srgbClr val="FFFFFF"/>
                    </a:solidFill>
                  </a:endParaRPr>
                </a:p>
              </p:txBody>
            </p:sp>
            <p:sp>
              <p:nvSpPr>
                <p:cNvPr id="1241" name="Google Shape;1241;g17b423492d1_0_2654"/>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12.9</a:t>
                  </a:r>
                  <a:endParaRPr>
                    <a:solidFill>
                      <a:srgbClr val="FFFFFF"/>
                    </a:solidFill>
                  </a:endParaRPr>
                </a:p>
              </p:txBody>
            </p:sp>
            <p:sp>
              <p:nvSpPr>
                <p:cNvPr id="1242" name="Google Shape;1242;g17b423492d1_0_2654"/>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1243" name="Google Shape;1243;g17b423492d1_0_2654"/>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sp>
              <p:nvSpPr>
                <p:cNvPr id="1244" name="Google Shape;1244;g17b423492d1_0_2654"/>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grpSp>
          <p:grpSp>
            <p:nvGrpSpPr>
              <p:cNvPr id="1245" name="Google Shape;1245;g17b423492d1_0_2654"/>
              <p:cNvGrpSpPr/>
              <p:nvPr/>
            </p:nvGrpSpPr>
            <p:grpSpPr>
              <a:xfrm>
                <a:off x="5629052" y="1646837"/>
                <a:ext cx="3053088" cy="1578025"/>
                <a:chOff x="5743400" y="1910750"/>
                <a:chExt cx="2175804" cy="1088068"/>
              </a:xfrm>
            </p:grpSpPr>
            <p:sp>
              <p:nvSpPr>
                <p:cNvPr id="1246" name="Google Shape;1246;g17b423492d1_0_2654"/>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sp>
              <p:nvSpPr>
                <p:cNvPr id="1247" name="Google Shape;1247;g17b423492d1_0_2654"/>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43.1</a:t>
                  </a:r>
                  <a:endParaRPr>
                    <a:solidFill>
                      <a:srgbClr val="FFFFFF"/>
                    </a:solidFill>
                  </a:endParaRPr>
                </a:p>
              </p:txBody>
            </p:sp>
            <p:sp>
              <p:nvSpPr>
                <p:cNvPr id="1248" name="Google Shape;1248;g17b423492d1_0_2654"/>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1249" name="Google Shape;1249;g17b423492d1_0_2654"/>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8.6</a:t>
                  </a:r>
                  <a:endParaRPr>
                    <a:solidFill>
                      <a:srgbClr val="FFFFFF"/>
                    </a:solidFill>
                  </a:endParaRPr>
                </a:p>
              </p:txBody>
            </p:sp>
            <p:sp>
              <p:nvSpPr>
                <p:cNvPr id="1250" name="Google Shape;1250;g17b423492d1_0_2654"/>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121.2</a:t>
                  </a:r>
                  <a:endParaRPr>
                    <a:solidFill>
                      <a:srgbClr val="FFFFFF"/>
                    </a:solidFill>
                  </a:endParaRPr>
                </a:p>
              </p:txBody>
            </p:sp>
            <p:sp>
              <p:nvSpPr>
                <p:cNvPr id="1251" name="Google Shape;1251;g17b423492d1_0_2654"/>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252" name="Google Shape;1252;g17b423492d1_0_2654"/>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253" name="Google Shape;1253;g17b423492d1_0_2654"/>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grpSp>
        </p:grpSp>
        <p:grpSp>
          <p:nvGrpSpPr>
            <p:cNvPr id="1254" name="Google Shape;1254;g17b423492d1_0_2654"/>
            <p:cNvGrpSpPr/>
            <p:nvPr/>
          </p:nvGrpSpPr>
          <p:grpSpPr>
            <a:xfrm>
              <a:off x="3980408" y="898862"/>
              <a:ext cx="2289933" cy="789253"/>
              <a:chOff x="6287268" y="1910750"/>
              <a:chExt cx="1631936" cy="544200"/>
            </a:xfrm>
          </p:grpSpPr>
          <p:sp>
            <p:nvSpPr>
              <p:cNvPr id="1255" name="Google Shape;1255;g17b423492d1_0_2654"/>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256" name="Google Shape;1256;g17b423492d1_0_2654"/>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121.2</a:t>
                </a:r>
                <a:endParaRPr>
                  <a:solidFill>
                    <a:srgbClr val="FFFFFF"/>
                  </a:solidFill>
                </a:endParaRPr>
              </a:p>
            </p:txBody>
          </p:sp>
          <p:sp>
            <p:nvSpPr>
              <p:cNvPr id="1257" name="Google Shape;1257;g17b423492d1_0_2654"/>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grpSp>
        <p:sp>
          <p:nvSpPr>
            <p:cNvPr id="1258" name="Google Shape;1258;g17b423492d1_0_2654"/>
            <p:cNvSpPr/>
            <p:nvPr/>
          </p:nvSpPr>
          <p:spPr>
            <a:xfrm>
              <a:off x="7038027" y="4055187"/>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grpSp>
          <p:nvGrpSpPr>
            <p:cNvPr id="1259" name="Google Shape;1259;g17b423492d1_0_2654"/>
            <p:cNvGrpSpPr/>
            <p:nvPr/>
          </p:nvGrpSpPr>
          <p:grpSpPr>
            <a:xfrm>
              <a:off x="7042158" y="1688137"/>
              <a:ext cx="763621" cy="1578025"/>
              <a:chOff x="6287268" y="1910750"/>
              <a:chExt cx="544200" cy="1088068"/>
            </a:xfrm>
          </p:grpSpPr>
          <p:sp>
            <p:nvSpPr>
              <p:cNvPr id="1260" name="Google Shape;1260;g17b423492d1_0_2654"/>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261" name="Google Shape;1261;g17b423492d1_0_2654"/>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grpSp>
        <p:sp>
          <p:nvSpPr>
            <p:cNvPr id="1262" name="Google Shape;1262;g17b423492d1_0_2654"/>
            <p:cNvSpPr/>
            <p:nvPr/>
          </p:nvSpPr>
          <p:spPr>
            <a:xfrm>
              <a:off x="7042138" y="3266162"/>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12.9</a:t>
              </a:r>
              <a:endParaRPr>
                <a:solidFill>
                  <a:srgbClr val="FFFFFF"/>
                </a:solidFill>
              </a:endParaRPr>
            </a:p>
          </p:txBody>
        </p:sp>
        <p:sp>
          <p:nvSpPr>
            <p:cNvPr id="1263" name="Google Shape;1263;g17b423492d1_0_2654"/>
            <p:cNvSpPr/>
            <p:nvPr/>
          </p:nvSpPr>
          <p:spPr>
            <a:xfrm>
              <a:off x="6270338" y="898850"/>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sp>
          <p:nvSpPr>
            <p:cNvPr id="1264" name="Google Shape;1264;g17b423492d1_0_2654"/>
            <p:cNvSpPr/>
            <p:nvPr/>
          </p:nvSpPr>
          <p:spPr>
            <a:xfrm>
              <a:off x="7042220" y="898846"/>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grpSp>
      <p:grpSp>
        <p:nvGrpSpPr>
          <p:cNvPr id="1265" name="Google Shape;1265;g17b423492d1_0_2654"/>
          <p:cNvGrpSpPr/>
          <p:nvPr/>
        </p:nvGrpSpPr>
        <p:grpSpPr>
          <a:xfrm>
            <a:off x="397683" y="517802"/>
            <a:ext cx="1912686" cy="2003596"/>
            <a:chOff x="3980408" y="898846"/>
            <a:chExt cx="3825371" cy="3945641"/>
          </a:xfrm>
        </p:grpSpPr>
        <p:grpSp>
          <p:nvGrpSpPr>
            <p:cNvPr id="1266" name="Google Shape;1266;g17b423492d1_0_2654"/>
            <p:cNvGrpSpPr/>
            <p:nvPr/>
          </p:nvGrpSpPr>
          <p:grpSpPr>
            <a:xfrm>
              <a:off x="3984927" y="1688137"/>
              <a:ext cx="3053088" cy="3156050"/>
              <a:chOff x="5629052" y="1646837"/>
              <a:chExt cx="3053088" cy="3156050"/>
            </a:xfrm>
          </p:grpSpPr>
          <p:grpSp>
            <p:nvGrpSpPr>
              <p:cNvPr id="1267" name="Google Shape;1267;g17b423492d1_0_2654"/>
              <p:cNvGrpSpPr/>
              <p:nvPr/>
            </p:nvGrpSpPr>
            <p:grpSpPr>
              <a:xfrm>
                <a:off x="5629052" y="3224862"/>
                <a:ext cx="3053088" cy="1578025"/>
                <a:chOff x="5743400" y="1910750"/>
                <a:chExt cx="2175804" cy="1088068"/>
              </a:xfrm>
            </p:grpSpPr>
            <p:sp>
              <p:nvSpPr>
                <p:cNvPr id="1268" name="Google Shape;1268;g17b423492d1_0_2654"/>
                <p:cNvSpPr/>
                <p:nvPr/>
              </p:nvSpPr>
              <p:spPr>
                <a:xfrm>
                  <a:off x="5743400"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269" name="Google Shape;1269;g17b423492d1_0_2654"/>
                <p:cNvSpPr/>
                <p:nvPr/>
              </p:nvSpPr>
              <p:spPr>
                <a:xfrm>
                  <a:off x="6287268"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270" name="Google Shape;1270;g17b423492d1_0_2654"/>
                <p:cNvSpPr/>
                <p:nvPr/>
              </p:nvSpPr>
              <p:spPr>
                <a:xfrm>
                  <a:off x="5743400"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271" name="Google Shape;1271;g17b423492d1_0_2654"/>
                <p:cNvSpPr/>
                <p:nvPr/>
              </p:nvSpPr>
              <p:spPr>
                <a:xfrm>
                  <a:off x="6287268"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272" name="Google Shape;1272;g17b423492d1_0_2654"/>
                <p:cNvSpPr/>
                <p:nvPr/>
              </p:nvSpPr>
              <p:spPr>
                <a:xfrm>
                  <a:off x="6831136"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273" name="Google Shape;1273;g17b423492d1_0_2654"/>
                <p:cNvSpPr/>
                <p:nvPr/>
              </p:nvSpPr>
              <p:spPr>
                <a:xfrm>
                  <a:off x="6831136"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274" name="Google Shape;1274;g17b423492d1_0_2654"/>
                <p:cNvSpPr/>
                <p:nvPr/>
              </p:nvSpPr>
              <p:spPr>
                <a:xfrm>
                  <a:off x="7375004"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275" name="Google Shape;1275;g17b423492d1_0_2654"/>
                <p:cNvSpPr/>
                <p:nvPr/>
              </p:nvSpPr>
              <p:spPr>
                <a:xfrm>
                  <a:off x="7375004"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grpSp>
          <p:grpSp>
            <p:nvGrpSpPr>
              <p:cNvPr id="1276" name="Google Shape;1276;g17b423492d1_0_2654"/>
              <p:cNvGrpSpPr/>
              <p:nvPr/>
            </p:nvGrpSpPr>
            <p:grpSpPr>
              <a:xfrm>
                <a:off x="5629052" y="1646837"/>
                <a:ext cx="3053088" cy="1578025"/>
                <a:chOff x="5743400" y="1910750"/>
                <a:chExt cx="2175804" cy="1088068"/>
              </a:xfrm>
            </p:grpSpPr>
            <p:sp>
              <p:nvSpPr>
                <p:cNvPr id="1277" name="Google Shape;1277;g17b423492d1_0_2654"/>
                <p:cNvSpPr/>
                <p:nvPr/>
              </p:nvSpPr>
              <p:spPr>
                <a:xfrm>
                  <a:off x="5743400"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220</a:t>
                  </a:r>
                  <a:endParaRPr sz="900"/>
                </a:p>
              </p:txBody>
            </p:sp>
            <p:sp>
              <p:nvSpPr>
                <p:cNvPr id="1278" name="Google Shape;1278;g17b423492d1_0_2654"/>
                <p:cNvSpPr/>
                <p:nvPr/>
              </p:nvSpPr>
              <p:spPr>
                <a:xfrm>
                  <a:off x="6287268"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279" name="Google Shape;1279;g17b423492d1_0_2654"/>
                <p:cNvSpPr/>
                <p:nvPr/>
              </p:nvSpPr>
              <p:spPr>
                <a:xfrm>
                  <a:off x="5743400"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280" name="Google Shape;1280;g17b423492d1_0_2654"/>
                <p:cNvSpPr/>
                <p:nvPr/>
              </p:nvSpPr>
              <p:spPr>
                <a:xfrm>
                  <a:off x="6287268"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281" name="Google Shape;1281;g17b423492d1_0_2654"/>
                <p:cNvSpPr/>
                <p:nvPr/>
              </p:nvSpPr>
              <p:spPr>
                <a:xfrm>
                  <a:off x="6831136"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282" name="Google Shape;1282;g17b423492d1_0_2654"/>
                <p:cNvSpPr/>
                <p:nvPr/>
              </p:nvSpPr>
              <p:spPr>
                <a:xfrm>
                  <a:off x="6831136"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283" name="Google Shape;1283;g17b423492d1_0_2654"/>
                <p:cNvSpPr/>
                <p:nvPr/>
              </p:nvSpPr>
              <p:spPr>
                <a:xfrm>
                  <a:off x="7375004"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284" name="Google Shape;1284;g17b423492d1_0_2654"/>
                <p:cNvSpPr/>
                <p:nvPr/>
              </p:nvSpPr>
              <p:spPr>
                <a:xfrm>
                  <a:off x="7375004"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grpSp>
        <p:grpSp>
          <p:nvGrpSpPr>
            <p:cNvPr id="1285" name="Google Shape;1285;g17b423492d1_0_2654"/>
            <p:cNvGrpSpPr/>
            <p:nvPr/>
          </p:nvGrpSpPr>
          <p:grpSpPr>
            <a:xfrm>
              <a:off x="3980408" y="898862"/>
              <a:ext cx="2289933" cy="789253"/>
              <a:chOff x="6287268" y="1910750"/>
              <a:chExt cx="1631936" cy="544200"/>
            </a:xfrm>
          </p:grpSpPr>
          <p:sp>
            <p:nvSpPr>
              <p:cNvPr id="1286" name="Google Shape;1286;g17b423492d1_0_2654"/>
              <p:cNvSpPr/>
              <p:nvPr/>
            </p:nvSpPr>
            <p:spPr>
              <a:xfrm>
                <a:off x="6287268"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sp>
            <p:nvSpPr>
              <p:cNvPr id="1287" name="Google Shape;1287;g17b423492d1_0_2654"/>
              <p:cNvSpPr/>
              <p:nvPr/>
            </p:nvSpPr>
            <p:spPr>
              <a:xfrm>
                <a:off x="6831136"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sp>
            <p:nvSpPr>
              <p:cNvPr id="1288" name="Google Shape;1288;g17b423492d1_0_2654"/>
              <p:cNvSpPr/>
              <p:nvPr/>
            </p:nvSpPr>
            <p:spPr>
              <a:xfrm>
                <a:off x="7375004"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grpSp>
        <p:sp>
          <p:nvSpPr>
            <p:cNvPr id="1289" name="Google Shape;1289;g17b423492d1_0_2654"/>
            <p:cNvSpPr/>
            <p:nvPr/>
          </p:nvSpPr>
          <p:spPr>
            <a:xfrm>
              <a:off x="7038027" y="4055187"/>
              <a:ext cx="763500" cy="7893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grpSp>
          <p:nvGrpSpPr>
            <p:cNvPr id="1290" name="Google Shape;1290;g17b423492d1_0_2654"/>
            <p:cNvGrpSpPr/>
            <p:nvPr/>
          </p:nvGrpSpPr>
          <p:grpSpPr>
            <a:xfrm>
              <a:off x="7042158" y="1688137"/>
              <a:ext cx="763621" cy="1578025"/>
              <a:chOff x="6287268" y="1910750"/>
              <a:chExt cx="544200" cy="1088068"/>
            </a:xfrm>
          </p:grpSpPr>
          <p:sp>
            <p:nvSpPr>
              <p:cNvPr id="1291" name="Google Shape;1291;g17b423492d1_0_2654"/>
              <p:cNvSpPr/>
              <p:nvPr/>
            </p:nvSpPr>
            <p:spPr>
              <a:xfrm>
                <a:off x="6287268"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292" name="Google Shape;1292;g17b423492d1_0_2654"/>
              <p:cNvSpPr/>
              <p:nvPr/>
            </p:nvSpPr>
            <p:spPr>
              <a:xfrm>
                <a:off x="6287268"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sp>
          <p:nvSpPr>
            <p:cNvPr id="1293" name="Google Shape;1293;g17b423492d1_0_2654"/>
            <p:cNvSpPr/>
            <p:nvPr/>
          </p:nvSpPr>
          <p:spPr>
            <a:xfrm>
              <a:off x="7042138" y="3266162"/>
              <a:ext cx="763500" cy="7893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294" name="Google Shape;1294;g17b423492d1_0_2654"/>
            <p:cNvSpPr/>
            <p:nvPr/>
          </p:nvSpPr>
          <p:spPr>
            <a:xfrm>
              <a:off x="6270338" y="898850"/>
              <a:ext cx="763500" cy="7893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295" name="Google Shape;1295;g17b423492d1_0_2654"/>
            <p:cNvSpPr/>
            <p:nvPr/>
          </p:nvSpPr>
          <p:spPr>
            <a:xfrm>
              <a:off x="7042220" y="898846"/>
              <a:ext cx="763500" cy="7893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sp>
        <p:nvSpPr>
          <p:cNvPr id="1296" name="Google Shape;1296;g17b423492d1_0_2654"/>
          <p:cNvSpPr txBox="1">
            <a:spLocks noGrp="1"/>
          </p:cNvSpPr>
          <p:nvPr>
            <p:ph type="body" idx="1"/>
          </p:nvPr>
        </p:nvSpPr>
        <p:spPr>
          <a:xfrm>
            <a:off x="229725" y="3931100"/>
            <a:ext cx="3108900" cy="42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600 x 0.101 = 60.6</a:t>
            </a:r>
            <a:endParaRPr b="1">
              <a:latin typeface="Caveat"/>
              <a:ea typeface="Caveat"/>
              <a:cs typeface="Caveat"/>
              <a:sym typeface="Caveat"/>
            </a:endParaRPr>
          </a:p>
          <a:p>
            <a:pPr marL="0" lvl="0" indent="0" algn="ctr" rtl="0">
              <a:lnSpc>
                <a:spcPct val="100000"/>
              </a:lnSpc>
              <a:spcBef>
                <a:spcPts val="100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1297" name="Google Shape;1297;g17b423492d1_0_2654"/>
          <p:cNvSpPr/>
          <p:nvPr/>
        </p:nvSpPr>
        <p:spPr>
          <a:xfrm>
            <a:off x="4709933" y="751325"/>
            <a:ext cx="763500" cy="7893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60.6</a:t>
            </a:r>
            <a:endParaRPr/>
          </a:p>
        </p:txBody>
      </p:sp>
      <p:sp>
        <p:nvSpPr>
          <p:cNvPr id="1298" name="Google Shape;1298;g17b423492d1_0_2654"/>
          <p:cNvSpPr/>
          <p:nvPr/>
        </p:nvSpPr>
        <p:spPr>
          <a:xfrm>
            <a:off x="337951" y="467650"/>
            <a:ext cx="504900" cy="500700"/>
          </a:xfrm>
          <a:prstGeom prst="roundRect">
            <a:avLst>
              <a:gd name="adj" fmla="val 16667"/>
            </a:avLst>
          </a:prstGeom>
          <a:noFill/>
          <a:ln w="19050" cap="flat" cmpd="sng">
            <a:solidFill>
              <a:srgbClr val="F06D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g17b423492d1_0_2654"/>
          <p:cNvSpPr/>
          <p:nvPr/>
        </p:nvSpPr>
        <p:spPr>
          <a:xfrm>
            <a:off x="2388301" y="467650"/>
            <a:ext cx="504900" cy="500700"/>
          </a:xfrm>
          <a:prstGeom prst="roundRect">
            <a:avLst>
              <a:gd name="adj" fmla="val 16667"/>
            </a:avLst>
          </a:prstGeom>
          <a:noFill/>
          <a:ln w="19050" cap="flat" cmpd="sng">
            <a:solidFill>
              <a:srgbClr val="F06D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g17b423492d1_0_2654"/>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4</a:t>
            </a:r>
            <a:endParaRPr sz="2000">
              <a:solidFill>
                <a:schemeClr val="dk2"/>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grpSp>
        <p:nvGrpSpPr>
          <p:cNvPr id="1305" name="Google Shape;1305;g17b423492d1_0_2760"/>
          <p:cNvGrpSpPr/>
          <p:nvPr/>
        </p:nvGrpSpPr>
        <p:grpSpPr>
          <a:xfrm>
            <a:off x="2455133" y="517796"/>
            <a:ext cx="1912686" cy="2003596"/>
            <a:chOff x="3980408" y="898846"/>
            <a:chExt cx="3825371" cy="3945641"/>
          </a:xfrm>
        </p:grpSpPr>
        <p:grpSp>
          <p:nvGrpSpPr>
            <p:cNvPr id="1306" name="Google Shape;1306;g17b423492d1_0_2760"/>
            <p:cNvGrpSpPr/>
            <p:nvPr/>
          </p:nvGrpSpPr>
          <p:grpSpPr>
            <a:xfrm>
              <a:off x="3984927" y="1688137"/>
              <a:ext cx="3053088" cy="3156050"/>
              <a:chOff x="5629052" y="1646837"/>
              <a:chExt cx="3053088" cy="3156050"/>
            </a:xfrm>
          </p:grpSpPr>
          <p:grpSp>
            <p:nvGrpSpPr>
              <p:cNvPr id="1307" name="Google Shape;1307;g17b423492d1_0_2760"/>
              <p:cNvGrpSpPr/>
              <p:nvPr/>
            </p:nvGrpSpPr>
            <p:grpSpPr>
              <a:xfrm>
                <a:off x="5629052" y="3224862"/>
                <a:ext cx="3053088" cy="1578025"/>
                <a:chOff x="5743400" y="1910750"/>
                <a:chExt cx="2175804" cy="1088068"/>
              </a:xfrm>
            </p:grpSpPr>
            <p:sp>
              <p:nvSpPr>
                <p:cNvPr id="1308" name="Google Shape;1308;g17b423492d1_0_2760"/>
                <p:cNvSpPr/>
                <p:nvPr/>
              </p:nvSpPr>
              <p:spPr>
                <a:xfrm>
                  <a:off x="5743400"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sp>
              <p:nvSpPr>
                <p:cNvPr id="1309" name="Google Shape;1309;g17b423492d1_0_2760"/>
                <p:cNvSpPr/>
                <p:nvPr/>
              </p:nvSpPr>
              <p:spPr>
                <a:xfrm>
                  <a:off x="6287268" y="1910750"/>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0.039</a:t>
                  </a:r>
                  <a:endParaRPr sz="600"/>
                </a:p>
              </p:txBody>
            </p:sp>
            <p:sp>
              <p:nvSpPr>
                <p:cNvPr id="1310" name="Google Shape;1310;g17b423492d1_0_2760"/>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311" name="Google Shape;1311;g17b423492d1_0_2760"/>
                <p:cNvSpPr/>
                <p:nvPr/>
              </p:nvSpPr>
              <p:spPr>
                <a:xfrm>
                  <a:off x="6287268" y="2454618"/>
                  <a:ext cx="544200" cy="544200"/>
                </a:xfrm>
                <a:prstGeom prst="rect">
                  <a:avLst/>
                </a:prstGeom>
                <a:solidFill>
                  <a:srgbClr val="20124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0.588</a:t>
                  </a:r>
                  <a:endParaRPr sz="600">
                    <a:solidFill>
                      <a:schemeClr val="lt1"/>
                    </a:solidFill>
                  </a:endParaRPr>
                </a:p>
              </p:txBody>
            </p:sp>
            <p:sp>
              <p:nvSpPr>
                <p:cNvPr id="1312" name="Google Shape;1312;g17b423492d1_0_2760"/>
                <p:cNvSpPr/>
                <p:nvPr/>
              </p:nvSpPr>
              <p:spPr>
                <a:xfrm>
                  <a:off x="6831136" y="1910750"/>
                  <a:ext cx="544200" cy="5442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0.059</a:t>
                  </a:r>
                  <a:endParaRPr sz="600"/>
                </a:p>
              </p:txBody>
            </p:sp>
            <p:sp>
              <p:nvSpPr>
                <p:cNvPr id="1313" name="Google Shape;1313;g17b423492d1_0_2760"/>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314" name="Google Shape;1314;g17b423492d1_0_2760"/>
                <p:cNvSpPr/>
                <p:nvPr/>
              </p:nvSpPr>
              <p:spPr>
                <a:xfrm>
                  <a:off x="7375004"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sp>
              <p:nvSpPr>
                <p:cNvPr id="1315" name="Google Shape;1315;g17b423492d1_0_2760"/>
                <p:cNvSpPr/>
                <p:nvPr/>
              </p:nvSpPr>
              <p:spPr>
                <a:xfrm>
                  <a:off x="7375004" y="2454618"/>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grpSp>
          <p:grpSp>
            <p:nvGrpSpPr>
              <p:cNvPr id="1316" name="Google Shape;1316;g17b423492d1_0_2760"/>
              <p:cNvGrpSpPr/>
              <p:nvPr/>
            </p:nvGrpSpPr>
            <p:grpSpPr>
              <a:xfrm>
                <a:off x="5629052" y="1646837"/>
                <a:ext cx="3053088" cy="1578025"/>
                <a:chOff x="5743400" y="1910750"/>
                <a:chExt cx="2175804" cy="1088068"/>
              </a:xfrm>
            </p:grpSpPr>
            <p:sp>
              <p:nvSpPr>
                <p:cNvPr id="1317" name="Google Shape;1317;g17b423492d1_0_2760"/>
                <p:cNvSpPr/>
                <p:nvPr/>
              </p:nvSpPr>
              <p:spPr>
                <a:xfrm>
                  <a:off x="5743400"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0.004</a:t>
                  </a:r>
                  <a:endParaRPr sz="600"/>
                </a:p>
              </p:txBody>
            </p:sp>
            <p:sp>
              <p:nvSpPr>
                <p:cNvPr id="1318" name="Google Shape;1318;g17b423492d1_0_2760"/>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0.196</a:t>
                  </a:r>
                  <a:endParaRPr sz="600"/>
                </a:p>
              </p:txBody>
            </p:sp>
            <p:sp>
              <p:nvSpPr>
                <p:cNvPr id="1319" name="Google Shape;1319;g17b423492d1_0_2760"/>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320" name="Google Shape;1320;g17b423492d1_0_2760"/>
                <p:cNvSpPr/>
                <p:nvPr/>
              </p:nvSpPr>
              <p:spPr>
                <a:xfrm>
                  <a:off x="6287268"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0.039</a:t>
                  </a:r>
                  <a:endParaRPr sz="600"/>
                </a:p>
              </p:txBody>
            </p:sp>
            <p:sp>
              <p:nvSpPr>
                <p:cNvPr id="1321" name="Google Shape;1321;g17b423492d1_0_2760"/>
                <p:cNvSpPr/>
                <p:nvPr/>
              </p:nvSpPr>
              <p:spPr>
                <a:xfrm>
                  <a:off x="6831136" y="1910750"/>
                  <a:ext cx="544200" cy="5442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0.202</a:t>
                  </a:r>
                  <a:endParaRPr sz="600">
                    <a:solidFill>
                      <a:schemeClr val="lt1"/>
                    </a:solidFill>
                  </a:endParaRPr>
                </a:p>
              </p:txBody>
            </p:sp>
            <p:sp>
              <p:nvSpPr>
                <p:cNvPr id="1322" name="Google Shape;1322;g17b423492d1_0_2760"/>
                <p:cNvSpPr/>
                <p:nvPr/>
              </p:nvSpPr>
              <p:spPr>
                <a:xfrm>
                  <a:off x="6831136" y="2454618"/>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323" name="Google Shape;1323;g17b423492d1_0_2760"/>
                <p:cNvSpPr/>
                <p:nvPr/>
              </p:nvSpPr>
              <p:spPr>
                <a:xfrm>
                  <a:off x="7375004"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324" name="Google Shape;1324;g17b423492d1_0_2760"/>
                <p:cNvSpPr/>
                <p:nvPr/>
              </p:nvSpPr>
              <p:spPr>
                <a:xfrm>
                  <a:off x="7375004"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0.020</a:t>
                  </a:r>
                  <a:endParaRPr sz="600"/>
                </a:p>
              </p:txBody>
            </p:sp>
          </p:grpSp>
        </p:grpSp>
        <p:grpSp>
          <p:nvGrpSpPr>
            <p:cNvPr id="1325" name="Google Shape;1325;g17b423492d1_0_2760"/>
            <p:cNvGrpSpPr/>
            <p:nvPr/>
          </p:nvGrpSpPr>
          <p:grpSpPr>
            <a:xfrm>
              <a:off x="3980408" y="898862"/>
              <a:ext cx="2289933" cy="789253"/>
              <a:chOff x="6287268" y="1910750"/>
              <a:chExt cx="1631936" cy="544200"/>
            </a:xfrm>
          </p:grpSpPr>
          <p:sp>
            <p:nvSpPr>
              <p:cNvPr id="1326" name="Google Shape;1326;g17b423492d1_0_2760"/>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327" name="Google Shape;1327;g17b423492d1_0_2760"/>
              <p:cNvSpPr/>
              <p:nvPr/>
            </p:nvSpPr>
            <p:spPr>
              <a:xfrm>
                <a:off x="6831136" y="1910750"/>
                <a:ext cx="544200" cy="5442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0.202</a:t>
                </a:r>
                <a:endParaRPr sz="600">
                  <a:solidFill>
                    <a:schemeClr val="lt1"/>
                  </a:solidFill>
                </a:endParaRPr>
              </a:p>
            </p:txBody>
          </p:sp>
          <p:sp>
            <p:nvSpPr>
              <p:cNvPr id="1328" name="Google Shape;1328;g17b423492d1_0_2760"/>
              <p:cNvSpPr/>
              <p:nvPr/>
            </p:nvSpPr>
            <p:spPr>
              <a:xfrm>
                <a:off x="7375004"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grpSp>
        <p:sp>
          <p:nvSpPr>
            <p:cNvPr id="1329" name="Google Shape;1329;g17b423492d1_0_2760"/>
            <p:cNvSpPr/>
            <p:nvPr/>
          </p:nvSpPr>
          <p:spPr>
            <a:xfrm>
              <a:off x="7038027" y="4055187"/>
              <a:ext cx="763500" cy="7893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grpSp>
          <p:nvGrpSpPr>
            <p:cNvPr id="1330" name="Google Shape;1330;g17b423492d1_0_2760"/>
            <p:cNvGrpSpPr/>
            <p:nvPr/>
          </p:nvGrpSpPr>
          <p:grpSpPr>
            <a:xfrm>
              <a:off x="7042158" y="1688137"/>
              <a:ext cx="763621" cy="1578025"/>
              <a:chOff x="6287268" y="1910750"/>
              <a:chExt cx="544200" cy="1088068"/>
            </a:xfrm>
          </p:grpSpPr>
          <p:sp>
            <p:nvSpPr>
              <p:cNvPr id="1331" name="Google Shape;1331;g17b423492d1_0_2760"/>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332" name="Google Shape;1332;g17b423492d1_0_2760"/>
              <p:cNvSpPr/>
              <p:nvPr/>
            </p:nvSpPr>
            <p:spPr>
              <a:xfrm>
                <a:off x="6287268"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0.020</a:t>
                </a:r>
                <a:endParaRPr sz="600"/>
              </a:p>
            </p:txBody>
          </p:sp>
        </p:grpSp>
        <p:sp>
          <p:nvSpPr>
            <p:cNvPr id="1333" name="Google Shape;1333;g17b423492d1_0_2760"/>
            <p:cNvSpPr/>
            <p:nvPr/>
          </p:nvSpPr>
          <p:spPr>
            <a:xfrm>
              <a:off x="7042138" y="3266162"/>
              <a:ext cx="763500" cy="7893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0.059</a:t>
              </a:r>
              <a:endParaRPr sz="600"/>
            </a:p>
          </p:txBody>
        </p:sp>
        <p:sp>
          <p:nvSpPr>
            <p:cNvPr id="1334" name="Google Shape;1334;g17b423492d1_0_2760"/>
            <p:cNvSpPr/>
            <p:nvPr/>
          </p:nvSpPr>
          <p:spPr>
            <a:xfrm>
              <a:off x="6270338" y="898850"/>
              <a:ext cx="763500" cy="7893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0.030</a:t>
              </a:r>
              <a:endParaRPr sz="600"/>
            </a:p>
          </p:txBody>
        </p:sp>
        <p:sp>
          <p:nvSpPr>
            <p:cNvPr id="1335" name="Google Shape;1335;g17b423492d1_0_2760"/>
            <p:cNvSpPr/>
            <p:nvPr/>
          </p:nvSpPr>
          <p:spPr>
            <a:xfrm>
              <a:off x="7042220" y="898846"/>
              <a:ext cx="763500" cy="7893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0.020</a:t>
              </a:r>
              <a:endParaRPr sz="600"/>
            </a:p>
          </p:txBody>
        </p:sp>
      </p:grpSp>
      <p:sp>
        <p:nvSpPr>
          <p:cNvPr id="1337" name="Google Shape;1337;g17b423492d1_0_2760"/>
          <p:cNvSpPr txBox="1">
            <a:spLocks noGrp="1"/>
          </p:cNvSpPr>
          <p:nvPr>
            <p:ph type="body" idx="1"/>
          </p:nvPr>
        </p:nvSpPr>
        <p:spPr>
          <a:xfrm>
            <a:off x="2455075" y="2521400"/>
            <a:ext cx="1912800" cy="6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Lato"/>
                <a:ea typeface="Lato"/>
                <a:cs typeface="Lato"/>
                <a:sym typeface="Lato"/>
              </a:rPr>
              <a:t> Raster C: </a:t>
            </a:r>
            <a:endParaRPr sz="1100">
              <a:latin typeface="Lato"/>
              <a:ea typeface="Lato"/>
              <a:cs typeface="Lato"/>
              <a:sym typeface="Lato"/>
            </a:endParaRPr>
          </a:p>
          <a:p>
            <a:pPr marL="0" lvl="0" indent="0" algn="ctr" rtl="0">
              <a:spcBef>
                <a:spcPts val="0"/>
              </a:spcBef>
              <a:spcAft>
                <a:spcPts val="1000"/>
              </a:spcAft>
              <a:buNone/>
            </a:pPr>
            <a:r>
              <a:rPr lang="en" sz="900">
                <a:latin typeface="Lato"/>
                <a:ea typeface="Lato"/>
                <a:cs typeface="Lato"/>
                <a:sym typeface="Lato"/>
              </a:rPr>
              <a:t>Weighting layer </a:t>
            </a:r>
            <a:endParaRPr sz="900">
              <a:latin typeface="Lato"/>
              <a:ea typeface="Lato"/>
              <a:cs typeface="Lato"/>
              <a:sym typeface="Lato"/>
            </a:endParaRPr>
          </a:p>
        </p:txBody>
      </p:sp>
      <p:sp>
        <p:nvSpPr>
          <p:cNvPr id="1338" name="Google Shape;1338;g17b423492d1_0_2760"/>
          <p:cNvSpPr txBox="1">
            <a:spLocks noGrp="1"/>
          </p:cNvSpPr>
          <p:nvPr>
            <p:ph type="body" idx="1"/>
          </p:nvPr>
        </p:nvSpPr>
        <p:spPr>
          <a:xfrm>
            <a:off x="397625" y="2521400"/>
            <a:ext cx="19128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 </a:t>
            </a:r>
            <a:r>
              <a:rPr lang="en" sz="1100">
                <a:latin typeface="Lato"/>
                <a:ea typeface="Lato"/>
                <a:cs typeface="Lato"/>
                <a:sym typeface="Lato"/>
              </a:rPr>
              <a:t>Raster D:</a:t>
            </a:r>
            <a:r>
              <a:rPr lang="en" sz="1200">
                <a:latin typeface="Lato"/>
                <a:ea typeface="Lato"/>
                <a:cs typeface="Lato"/>
                <a:sym typeface="Lato"/>
              </a:rPr>
              <a:t> </a:t>
            </a:r>
            <a:endParaRPr sz="1200">
              <a:latin typeface="Lato"/>
              <a:ea typeface="Lato"/>
              <a:cs typeface="Lato"/>
              <a:sym typeface="Lato"/>
            </a:endParaRPr>
          </a:p>
          <a:p>
            <a:pPr marL="0" lvl="0" indent="0" algn="ctr" rtl="0">
              <a:spcBef>
                <a:spcPts val="0"/>
              </a:spcBef>
              <a:spcAft>
                <a:spcPts val="0"/>
              </a:spcAft>
              <a:buNone/>
            </a:pPr>
            <a:r>
              <a:rPr lang="en" sz="900">
                <a:latin typeface="Lato"/>
                <a:ea typeface="Lato"/>
                <a:cs typeface="Lato"/>
                <a:sym typeface="Lato"/>
              </a:rPr>
              <a:t>Projected district population total (each grid cell within a district has same value)</a:t>
            </a:r>
            <a:endParaRPr sz="900">
              <a:latin typeface="Lato"/>
              <a:ea typeface="Lato"/>
              <a:cs typeface="Lato"/>
              <a:sym typeface="Lato"/>
            </a:endParaRPr>
          </a:p>
        </p:txBody>
      </p:sp>
      <p:sp>
        <p:nvSpPr>
          <p:cNvPr id="1339" name="Google Shape;1339;g17b423492d1_0_2760"/>
          <p:cNvSpPr txBox="1">
            <a:spLocks noGrp="1"/>
          </p:cNvSpPr>
          <p:nvPr>
            <p:ph type="body" idx="1"/>
          </p:nvPr>
        </p:nvSpPr>
        <p:spPr>
          <a:xfrm>
            <a:off x="229725" y="3397700"/>
            <a:ext cx="3108900" cy="42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Raster C x Raster D = Raster E</a:t>
            </a:r>
            <a:endParaRPr b="1">
              <a:latin typeface="Caveat"/>
              <a:ea typeface="Caveat"/>
              <a:cs typeface="Caveat"/>
              <a:sym typeface="Caveat"/>
            </a:endParaRPr>
          </a:p>
          <a:p>
            <a:pPr marL="0" lvl="0" indent="0" algn="ctr" rtl="0">
              <a:lnSpc>
                <a:spcPct val="100000"/>
              </a:lnSpc>
              <a:spcBef>
                <a:spcPts val="100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1340" name="Google Shape;1340;g17b423492d1_0_2760"/>
          <p:cNvSpPr txBox="1">
            <a:spLocks noGrp="1"/>
          </p:cNvSpPr>
          <p:nvPr>
            <p:ph type="body" idx="1"/>
          </p:nvPr>
        </p:nvSpPr>
        <p:spPr>
          <a:xfrm>
            <a:off x="4709925" y="394850"/>
            <a:ext cx="36369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 Raster E</a:t>
            </a:r>
            <a:endParaRPr sz="900">
              <a:latin typeface="Lato"/>
              <a:ea typeface="Lato"/>
              <a:cs typeface="Lato"/>
              <a:sym typeface="Lato"/>
            </a:endParaRPr>
          </a:p>
        </p:txBody>
      </p:sp>
      <p:grpSp>
        <p:nvGrpSpPr>
          <p:cNvPr id="1341" name="Google Shape;1341;g17b423492d1_0_2760"/>
          <p:cNvGrpSpPr/>
          <p:nvPr/>
        </p:nvGrpSpPr>
        <p:grpSpPr>
          <a:xfrm>
            <a:off x="4709933" y="751334"/>
            <a:ext cx="3825371" cy="3945641"/>
            <a:chOff x="3980408" y="898846"/>
            <a:chExt cx="3825371" cy="3945641"/>
          </a:xfrm>
        </p:grpSpPr>
        <p:grpSp>
          <p:nvGrpSpPr>
            <p:cNvPr id="1342" name="Google Shape;1342;g17b423492d1_0_2760"/>
            <p:cNvGrpSpPr/>
            <p:nvPr/>
          </p:nvGrpSpPr>
          <p:grpSpPr>
            <a:xfrm>
              <a:off x="3984927" y="1688137"/>
              <a:ext cx="3053088" cy="3156050"/>
              <a:chOff x="5629052" y="1646837"/>
              <a:chExt cx="3053088" cy="3156050"/>
            </a:xfrm>
          </p:grpSpPr>
          <p:grpSp>
            <p:nvGrpSpPr>
              <p:cNvPr id="1343" name="Google Shape;1343;g17b423492d1_0_2760"/>
              <p:cNvGrpSpPr/>
              <p:nvPr/>
            </p:nvGrpSpPr>
            <p:grpSpPr>
              <a:xfrm>
                <a:off x="5629052" y="3224862"/>
                <a:ext cx="3053088" cy="1578025"/>
                <a:chOff x="5743400" y="1910750"/>
                <a:chExt cx="2175804" cy="1088068"/>
              </a:xfrm>
            </p:grpSpPr>
            <p:sp>
              <p:nvSpPr>
                <p:cNvPr id="1344" name="Google Shape;1344;g17b423492d1_0_2760"/>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sp>
              <p:nvSpPr>
                <p:cNvPr id="1345" name="Google Shape;1345;g17b423492d1_0_2760"/>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8.6</a:t>
                  </a:r>
                  <a:endParaRPr>
                    <a:solidFill>
                      <a:srgbClr val="FFFFFF"/>
                    </a:solidFill>
                  </a:endParaRPr>
                </a:p>
              </p:txBody>
            </p:sp>
            <p:sp>
              <p:nvSpPr>
                <p:cNvPr id="1346" name="Google Shape;1346;g17b423492d1_0_2760"/>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1347" name="Google Shape;1347;g17b423492d1_0_2760"/>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129.4</a:t>
                  </a:r>
                  <a:endParaRPr>
                    <a:solidFill>
                      <a:srgbClr val="FFFFFF"/>
                    </a:solidFill>
                  </a:endParaRPr>
                </a:p>
              </p:txBody>
            </p:sp>
            <p:sp>
              <p:nvSpPr>
                <p:cNvPr id="1348" name="Google Shape;1348;g17b423492d1_0_2760"/>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12.9</a:t>
                  </a:r>
                  <a:endParaRPr>
                    <a:solidFill>
                      <a:srgbClr val="FFFFFF"/>
                    </a:solidFill>
                  </a:endParaRPr>
                </a:p>
              </p:txBody>
            </p:sp>
            <p:sp>
              <p:nvSpPr>
                <p:cNvPr id="1349" name="Google Shape;1349;g17b423492d1_0_2760"/>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1350" name="Google Shape;1350;g17b423492d1_0_2760"/>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sp>
              <p:nvSpPr>
                <p:cNvPr id="1351" name="Google Shape;1351;g17b423492d1_0_2760"/>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grpSp>
          <p:grpSp>
            <p:nvGrpSpPr>
              <p:cNvPr id="1352" name="Google Shape;1352;g17b423492d1_0_2760"/>
              <p:cNvGrpSpPr/>
              <p:nvPr/>
            </p:nvGrpSpPr>
            <p:grpSpPr>
              <a:xfrm>
                <a:off x="5629052" y="1646837"/>
                <a:ext cx="3053088" cy="1578025"/>
                <a:chOff x="5743400" y="1910750"/>
                <a:chExt cx="2175804" cy="1088068"/>
              </a:xfrm>
            </p:grpSpPr>
            <p:sp>
              <p:nvSpPr>
                <p:cNvPr id="1353" name="Google Shape;1353;g17b423492d1_0_2760"/>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sp>
              <p:nvSpPr>
                <p:cNvPr id="1354" name="Google Shape;1354;g17b423492d1_0_2760"/>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43.1</a:t>
                  </a:r>
                  <a:endParaRPr>
                    <a:solidFill>
                      <a:srgbClr val="FFFFFF"/>
                    </a:solidFill>
                  </a:endParaRPr>
                </a:p>
              </p:txBody>
            </p:sp>
            <p:sp>
              <p:nvSpPr>
                <p:cNvPr id="1355" name="Google Shape;1355;g17b423492d1_0_2760"/>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1356" name="Google Shape;1356;g17b423492d1_0_2760"/>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8.6</a:t>
                  </a:r>
                  <a:endParaRPr>
                    <a:solidFill>
                      <a:srgbClr val="FFFFFF"/>
                    </a:solidFill>
                  </a:endParaRPr>
                </a:p>
              </p:txBody>
            </p:sp>
            <p:sp>
              <p:nvSpPr>
                <p:cNvPr id="1357" name="Google Shape;1357;g17b423492d1_0_2760"/>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121.2</a:t>
                  </a:r>
                  <a:endParaRPr>
                    <a:solidFill>
                      <a:srgbClr val="FFFFFF"/>
                    </a:solidFill>
                  </a:endParaRPr>
                </a:p>
              </p:txBody>
            </p:sp>
            <p:sp>
              <p:nvSpPr>
                <p:cNvPr id="1358" name="Google Shape;1358;g17b423492d1_0_2760"/>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359" name="Google Shape;1359;g17b423492d1_0_2760"/>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360" name="Google Shape;1360;g17b423492d1_0_2760"/>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grpSp>
        </p:grpSp>
        <p:grpSp>
          <p:nvGrpSpPr>
            <p:cNvPr id="1361" name="Google Shape;1361;g17b423492d1_0_2760"/>
            <p:cNvGrpSpPr/>
            <p:nvPr/>
          </p:nvGrpSpPr>
          <p:grpSpPr>
            <a:xfrm>
              <a:off x="3980408" y="898862"/>
              <a:ext cx="2289933" cy="789253"/>
              <a:chOff x="6287268" y="1910750"/>
              <a:chExt cx="1631936" cy="544200"/>
            </a:xfrm>
          </p:grpSpPr>
          <p:sp>
            <p:nvSpPr>
              <p:cNvPr id="1362" name="Google Shape;1362;g17b423492d1_0_2760"/>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363" name="Google Shape;1363;g17b423492d1_0_2760"/>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121.2</a:t>
                </a:r>
                <a:endParaRPr>
                  <a:solidFill>
                    <a:srgbClr val="FFFFFF"/>
                  </a:solidFill>
                </a:endParaRPr>
              </a:p>
            </p:txBody>
          </p:sp>
          <p:sp>
            <p:nvSpPr>
              <p:cNvPr id="1364" name="Google Shape;1364;g17b423492d1_0_2760"/>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grpSp>
        <p:sp>
          <p:nvSpPr>
            <p:cNvPr id="1365" name="Google Shape;1365;g17b423492d1_0_2760"/>
            <p:cNvSpPr/>
            <p:nvPr/>
          </p:nvSpPr>
          <p:spPr>
            <a:xfrm>
              <a:off x="7038027" y="4055187"/>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grpSp>
          <p:nvGrpSpPr>
            <p:cNvPr id="1366" name="Google Shape;1366;g17b423492d1_0_2760"/>
            <p:cNvGrpSpPr/>
            <p:nvPr/>
          </p:nvGrpSpPr>
          <p:grpSpPr>
            <a:xfrm>
              <a:off x="7042158" y="1688137"/>
              <a:ext cx="763621" cy="1578025"/>
              <a:chOff x="6287268" y="1910750"/>
              <a:chExt cx="544200" cy="1088068"/>
            </a:xfrm>
          </p:grpSpPr>
          <p:sp>
            <p:nvSpPr>
              <p:cNvPr id="1367" name="Google Shape;1367;g17b423492d1_0_2760"/>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368" name="Google Shape;1368;g17b423492d1_0_2760"/>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grpSp>
        <p:sp>
          <p:nvSpPr>
            <p:cNvPr id="1369" name="Google Shape;1369;g17b423492d1_0_2760"/>
            <p:cNvSpPr/>
            <p:nvPr/>
          </p:nvSpPr>
          <p:spPr>
            <a:xfrm>
              <a:off x="7042138" y="3266162"/>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12.9</a:t>
              </a:r>
              <a:endParaRPr>
                <a:solidFill>
                  <a:srgbClr val="FFFFFF"/>
                </a:solidFill>
              </a:endParaRPr>
            </a:p>
          </p:txBody>
        </p:sp>
        <p:sp>
          <p:nvSpPr>
            <p:cNvPr id="1370" name="Google Shape;1370;g17b423492d1_0_2760"/>
            <p:cNvSpPr/>
            <p:nvPr/>
          </p:nvSpPr>
          <p:spPr>
            <a:xfrm>
              <a:off x="6270338" y="898850"/>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sp>
          <p:nvSpPr>
            <p:cNvPr id="1371" name="Google Shape;1371;g17b423492d1_0_2760"/>
            <p:cNvSpPr/>
            <p:nvPr/>
          </p:nvSpPr>
          <p:spPr>
            <a:xfrm>
              <a:off x="7042220" y="898846"/>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grpSp>
      <p:grpSp>
        <p:nvGrpSpPr>
          <p:cNvPr id="1372" name="Google Shape;1372;g17b423492d1_0_2760"/>
          <p:cNvGrpSpPr/>
          <p:nvPr/>
        </p:nvGrpSpPr>
        <p:grpSpPr>
          <a:xfrm>
            <a:off x="397683" y="517802"/>
            <a:ext cx="1912686" cy="2003596"/>
            <a:chOff x="3980408" y="898846"/>
            <a:chExt cx="3825371" cy="3945641"/>
          </a:xfrm>
        </p:grpSpPr>
        <p:grpSp>
          <p:nvGrpSpPr>
            <p:cNvPr id="1373" name="Google Shape;1373;g17b423492d1_0_2760"/>
            <p:cNvGrpSpPr/>
            <p:nvPr/>
          </p:nvGrpSpPr>
          <p:grpSpPr>
            <a:xfrm>
              <a:off x="3984927" y="1688137"/>
              <a:ext cx="3053088" cy="3156050"/>
              <a:chOff x="5629052" y="1646837"/>
              <a:chExt cx="3053088" cy="3156050"/>
            </a:xfrm>
          </p:grpSpPr>
          <p:grpSp>
            <p:nvGrpSpPr>
              <p:cNvPr id="1374" name="Google Shape;1374;g17b423492d1_0_2760"/>
              <p:cNvGrpSpPr/>
              <p:nvPr/>
            </p:nvGrpSpPr>
            <p:grpSpPr>
              <a:xfrm>
                <a:off x="5629052" y="3224862"/>
                <a:ext cx="3053088" cy="1578025"/>
                <a:chOff x="5743400" y="1910750"/>
                <a:chExt cx="2175804" cy="1088068"/>
              </a:xfrm>
            </p:grpSpPr>
            <p:sp>
              <p:nvSpPr>
                <p:cNvPr id="1375" name="Google Shape;1375;g17b423492d1_0_2760"/>
                <p:cNvSpPr/>
                <p:nvPr/>
              </p:nvSpPr>
              <p:spPr>
                <a:xfrm>
                  <a:off x="5743400"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376" name="Google Shape;1376;g17b423492d1_0_2760"/>
                <p:cNvSpPr/>
                <p:nvPr/>
              </p:nvSpPr>
              <p:spPr>
                <a:xfrm>
                  <a:off x="6287268"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377" name="Google Shape;1377;g17b423492d1_0_2760"/>
                <p:cNvSpPr/>
                <p:nvPr/>
              </p:nvSpPr>
              <p:spPr>
                <a:xfrm>
                  <a:off x="5743400"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378" name="Google Shape;1378;g17b423492d1_0_2760"/>
                <p:cNvSpPr/>
                <p:nvPr/>
              </p:nvSpPr>
              <p:spPr>
                <a:xfrm>
                  <a:off x="6287268"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379" name="Google Shape;1379;g17b423492d1_0_2760"/>
                <p:cNvSpPr/>
                <p:nvPr/>
              </p:nvSpPr>
              <p:spPr>
                <a:xfrm>
                  <a:off x="6831136"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380" name="Google Shape;1380;g17b423492d1_0_2760"/>
                <p:cNvSpPr/>
                <p:nvPr/>
              </p:nvSpPr>
              <p:spPr>
                <a:xfrm>
                  <a:off x="6831136"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381" name="Google Shape;1381;g17b423492d1_0_2760"/>
                <p:cNvSpPr/>
                <p:nvPr/>
              </p:nvSpPr>
              <p:spPr>
                <a:xfrm>
                  <a:off x="7375004"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382" name="Google Shape;1382;g17b423492d1_0_2760"/>
                <p:cNvSpPr/>
                <p:nvPr/>
              </p:nvSpPr>
              <p:spPr>
                <a:xfrm>
                  <a:off x="7375004"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grpSp>
          <p:grpSp>
            <p:nvGrpSpPr>
              <p:cNvPr id="1383" name="Google Shape;1383;g17b423492d1_0_2760"/>
              <p:cNvGrpSpPr/>
              <p:nvPr/>
            </p:nvGrpSpPr>
            <p:grpSpPr>
              <a:xfrm>
                <a:off x="5629052" y="1646837"/>
                <a:ext cx="3053088" cy="1578025"/>
                <a:chOff x="5743400" y="1910750"/>
                <a:chExt cx="2175804" cy="1088068"/>
              </a:xfrm>
            </p:grpSpPr>
            <p:sp>
              <p:nvSpPr>
                <p:cNvPr id="1384" name="Google Shape;1384;g17b423492d1_0_2760"/>
                <p:cNvSpPr/>
                <p:nvPr/>
              </p:nvSpPr>
              <p:spPr>
                <a:xfrm>
                  <a:off x="5743400"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220</a:t>
                  </a:r>
                  <a:endParaRPr sz="900"/>
                </a:p>
              </p:txBody>
            </p:sp>
            <p:sp>
              <p:nvSpPr>
                <p:cNvPr id="1385" name="Google Shape;1385;g17b423492d1_0_2760"/>
                <p:cNvSpPr/>
                <p:nvPr/>
              </p:nvSpPr>
              <p:spPr>
                <a:xfrm>
                  <a:off x="6287268"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386" name="Google Shape;1386;g17b423492d1_0_2760"/>
                <p:cNvSpPr/>
                <p:nvPr/>
              </p:nvSpPr>
              <p:spPr>
                <a:xfrm>
                  <a:off x="5743400"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387" name="Google Shape;1387;g17b423492d1_0_2760"/>
                <p:cNvSpPr/>
                <p:nvPr/>
              </p:nvSpPr>
              <p:spPr>
                <a:xfrm>
                  <a:off x="6287268"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388" name="Google Shape;1388;g17b423492d1_0_2760"/>
                <p:cNvSpPr/>
                <p:nvPr/>
              </p:nvSpPr>
              <p:spPr>
                <a:xfrm>
                  <a:off x="6831136"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389" name="Google Shape;1389;g17b423492d1_0_2760"/>
                <p:cNvSpPr/>
                <p:nvPr/>
              </p:nvSpPr>
              <p:spPr>
                <a:xfrm>
                  <a:off x="6831136"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390" name="Google Shape;1390;g17b423492d1_0_2760"/>
                <p:cNvSpPr/>
                <p:nvPr/>
              </p:nvSpPr>
              <p:spPr>
                <a:xfrm>
                  <a:off x="7375004"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391" name="Google Shape;1391;g17b423492d1_0_2760"/>
                <p:cNvSpPr/>
                <p:nvPr/>
              </p:nvSpPr>
              <p:spPr>
                <a:xfrm>
                  <a:off x="7375004"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grpSp>
        <p:grpSp>
          <p:nvGrpSpPr>
            <p:cNvPr id="1392" name="Google Shape;1392;g17b423492d1_0_2760"/>
            <p:cNvGrpSpPr/>
            <p:nvPr/>
          </p:nvGrpSpPr>
          <p:grpSpPr>
            <a:xfrm>
              <a:off x="3980408" y="898862"/>
              <a:ext cx="2289933" cy="789253"/>
              <a:chOff x="6287268" y="1910750"/>
              <a:chExt cx="1631936" cy="544200"/>
            </a:xfrm>
          </p:grpSpPr>
          <p:sp>
            <p:nvSpPr>
              <p:cNvPr id="1393" name="Google Shape;1393;g17b423492d1_0_2760"/>
              <p:cNvSpPr/>
              <p:nvPr/>
            </p:nvSpPr>
            <p:spPr>
              <a:xfrm>
                <a:off x="6287268"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sp>
            <p:nvSpPr>
              <p:cNvPr id="1394" name="Google Shape;1394;g17b423492d1_0_2760"/>
              <p:cNvSpPr/>
              <p:nvPr/>
            </p:nvSpPr>
            <p:spPr>
              <a:xfrm>
                <a:off x="6831136"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sp>
            <p:nvSpPr>
              <p:cNvPr id="1395" name="Google Shape;1395;g17b423492d1_0_2760"/>
              <p:cNvSpPr/>
              <p:nvPr/>
            </p:nvSpPr>
            <p:spPr>
              <a:xfrm>
                <a:off x="7375004"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grpSp>
        <p:sp>
          <p:nvSpPr>
            <p:cNvPr id="1396" name="Google Shape;1396;g17b423492d1_0_2760"/>
            <p:cNvSpPr/>
            <p:nvPr/>
          </p:nvSpPr>
          <p:spPr>
            <a:xfrm>
              <a:off x="7038027" y="4055187"/>
              <a:ext cx="763500" cy="7893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grpSp>
          <p:nvGrpSpPr>
            <p:cNvPr id="1397" name="Google Shape;1397;g17b423492d1_0_2760"/>
            <p:cNvGrpSpPr/>
            <p:nvPr/>
          </p:nvGrpSpPr>
          <p:grpSpPr>
            <a:xfrm>
              <a:off x="7042158" y="1688137"/>
              <a:ext cx="763621" cy="1578025"/>
              <a:chOff x="6287268" y="1910750"/>
              <a:chExt cx="544200" cy="1088068"/>
            </a:xfrm>
          </p:grpSpPr>
          <p:sp>
            <p:nvSpPr>
              <p:cNvPr id="1398" name="Google Shape;1398;g17b423492d1_0_2760"/>
              <p:cNvSpPr/>
              <p:nvPr/>
            </p:nvSpPr>
            <p:spPr>
              <a:xfrm>
                <a:off x="6287268"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399" name="Google Shape;1399;g17b423492d1_0_2760"/>
              <p:cNvSpPr/>
              <p:nvPr/>
            </p:nvSpPr>
            <p:spPr>
              <a:xfrm>
                <a:off x="6287268"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sp>
          <p:nvSpPr>
            <p:cNvPr id="1400" name="Google Shape;1400;g17b423492d1_0_2760"/>
            <p:cNvSpPr/>
            <p:nvPr/>
          </p:nvSpPr>
          <p:spPr>
            <a:xfrm>
              <a:off x="7042138" y="3266162"/>
              <a:ext cx="763500" cy="7893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401" name="Google Shape;1401;g17b423492d1_0_2760"/>
            <p:cNvSpPr/>
            <p:nvPr/>
          </p:nvSpPr>
          <p:spPr>
            <a:xfrm>
              <a:off x="6270338" y="898850"/>
              <a:ext cx="763500" cy="7893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402" name="Google Shape;1402;g17b423492d1_0_2760"/>
            <p:cNvSpPr/>
            <p:nvPr/>
          </p:nvSpPr>
          <p:spPr>
            <a:xfrm>
              <a:off x="7042220" y="898846"/>
              <a:ext cx="763500" cy="7893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sp>
        <p:nvSpPr>
          <p:cNvPr id="1403" name="Google Shape;1403;g17b423492d1_0_2760"/>
          <p:cNvSpPr txBox="1">
            <a:spLocks noGrp="1"/>
          </p:cNvSpPr>
          <p:nvPr>
            <p:ph type="body" idx="1"/>
          </p:nvPr>
        </p:nvSpPr>
        <p:spPr>
          <a:xfrm>
            <a:off x="229725" y="3931100"/>
            <a:ext cx="3108900" cy="42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600 x 0.202 = 121.2</a:t>
            </a:r>
            <a:endParaRPr b="1">
              <a:latin typeface="Caveat"/>
              <a:ea typeface="Caveat"/>
              <a:cs typeface="Caveat"/>
              <a:sym typeface="Caveat"/>
            </a:endParaRPr>
          </a:p>
          <a:p>
            <a:pPr marL="0" lvl="0" indent="0" algn="ctr" rtl="0">
              <a:lnSpc>
                <a:spcPct val="100000"/>
              </a:lnSpc>
              <a:spcBef>
                <a:spcPts val="100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1404" name="Google Shape;1404;g17b423492d1_0_2760"/>
          <p:cNvSpPr/>
          <p:nvPr/>
        </p:nvSpPr>
        <p:spPr>
          <a:xfrm>
            <a:off x="4709933" y="751350"/>
            <a:ext cx="763500" cy="7893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60.6</a:t>
            </a:r>
            <a:endParaRPr/>
          </a:p>
        </p:txBody>
      </p:sp>
      <p:sp>
        <p:nvSpPr>
          <p:cNvPr id="1405" name="Google Shape;1405;g17b423492d1_0_2760"/>
          <p:cNvSpPr/>
          <p:nvPr/>
        </p:nvSpPr>
        <p:spPr>
          <a:xfrm>
            <a:off x="5473088" y="751350"/>
            <a:ext cx="763500" cy="7893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121.2</a:t>
            </a:r>
            <a:endParaRPr>
              <a:solidFill>
                <a:schemeClr val="dk1"/>
              </a:solidFill>
            </a:endParaRPr>
          </a:p>
        </p:txBody>
      </p:sp>
      <p:sp>
        <p:nvSpPr>
          <p:cNvPr id="1406" name="Google Shape;1406;g17b423492d1_0_2760"/>
          <p:cNvSpPr/>
          <p:nvPr/>
        </p:nvSpPr>
        <p:spPr>
          <a:xfrm>
            <a:off x="718951" y="467650"/>
            <a:ext cx="504900" cy="500700"/>
          </a:xfrm>
          <a:prstGeom prst="roundRect">
            <a:avLst>
              <a:gd name="adj" fmla="val 16667"/>
            </a:avLst>
          </a:prstGeom>
          <a:noFill/>
          <a:ln w="19050" cap="flat" cmpd="sng">
            <a:solidFill>
              <a:srgbClr val="F06D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g17b423492d1_0_2760"/>
          <p:cNvSpPr/>
          <p:nvPr/>
        </p:nvSpPr>
        <p:spPr>
          <a:xfrm>
            <a:off x="2769301" y="467650"/>
            <a:ext cx="504900" cy="500700"/>
          </a:xfrm>
          <a:prstGeom prst="roundRect">
            <a:avLst>
              <a:gd name="adj" fmla="val 16667"/>
            </a:avLst>
          </a:prstGeom>
          <a:noFill/>
          <a:ln w="19050" cap="flat" cmpd="sng">
            <a:solidFill>
              <a:srgbClr val="F06D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g17b423492d1_0_2760"/>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4</a:t>
            </a:r>
            <a:endParaRPr sz="2000">
              <a:solidFill>
                <a:schemeClr val="dk2"/>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grpSp>
        <p:nvGrpSpPr>
          <p:cNvPr id="1413" name="Google Shape;1413;g17b423492d1_0_2867"/>
          <p:cNvGrpSpPr/>
          <p:nvPr/>
        </p:nvGrpSpPr>
        <p:grpSpPr>
          <a:xfrm>
            <a:off x="2455133" y="517796"/>
            <a:ext cx="1912686" cy="2003596"/>
            <a:chOff x="3980408" y="898846"/>
            <a:chExt cx="3825371" cy="3945641"/>
          </a:xfrm>
        </p:grpSpPr>
        <p:grpSp>
          <p:nvGrpSpPr>
            <p:cNvPr id="1414" name="Google Shape;1414;g17b423492d1_0_2867"/>
            <p:cNvGrpSpPr/>
            <p:nvPr/>
          </p:nvGrpSpPr>
          <p:grpSpPr>
            <a:xfrm>
              <a:off x="3984927" y="1688137"/>
              <a:ext cx="3053088" cy="3156050"/>
              <a:chOff x="5629052" y="1646837"/>
              <a:chExt cx="3053088" cy="3156050"/>
            </a:xfrm>
          </p:grpSpPr>
          <p:grpSp>
            <p:nvGrpSpPr>
              <p:cNvPr id="1415" name="Google Shape;1415;g17b423492d1_0_2867"/>
              <p:cNvGrpSpPr/>
              <p:nvPr/>
            </p:nvGrpSpPr>
            <p:grpSpPr>
              <a:xfrm>
                <a:off x="5629052" y="3224862"/>
                <a:ext cx="3053088" cy="1578025"/>
                <a:chOff x="5743400" y="1910750"/>
                <a:chExt cx="2175804" cy="1088068"/>
              </a:xfrm>
            </p:grpSpPr>
            <p:sp>
              <p:nvSpPr>
                <p:cNvPr id="1416" name="Google Shape;1416;g17b423492d1_0_2867"/>
                <p:cNvSpPr/>
                <p:nvPr/>
              </p:nvSpPr>
              <p:spPr>
                <a:xfrm>
                  <a:off x="5743400"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sp>
              <p:nvSpPr>
                <p:cNvPr id="1417" name="Google Shape;1417;g17b423492d1_0_2867"/>
                <p:cNvSpPr/>
                <p:nvPr/>
              </p:nvSpPr>
              <p:spPr>
                <a:xfrm>
                  <a:off x="6287268" y="1910750"/>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0.039</a:t>
                  </a:r>
                  <a:endParaRPr sz="600"/>
                </a:p>
              </p:txBody>
            </p:sp>
            <p:sp>
              <p:nvSpPr>
                <p:cNvPr id="1418" name="Google Shape;1418;g17b423492d1_0_2867"/>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419" name="Google Shape;1419;g17b423492d1_0_2867"/>
                <p:cNvSpPr/>
                <p:nvPr/>
              </p:nvSpPr>
              <p:spPr>
                <a:xfrm>
                  <a:off x="6287268" y="2454618"/>
                  <a:ext cx="544200" cy="544200"/>
                </a:xfrm>
                <a:prstGeom prst="rect">
                  <a:avLst/>
                </a:prstGeom>
                <a:solidFill>
                  <a:srgbClr val="20124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0.588</a:t>
                  </a:r>
                  <a:endParaRPr sz="600">
                    <a:solidFill>
                      <a:schemeClr val="lt1"/>
                    </a:solidFill>
                  </a:endParaRPr>
                </a:p>
              </p:txBody>
            </p:sp>
            <p:sp>
              <p:nvSpPr>
                <p:cNvPr id="1420" name="Google Shape;1420;g17b423492d1_0_2867"/>
                <p:cNvSpPr/>
                <p:nvPr/>
              </p:nvSpPr>
              <p:spPr>
                <a:xfrm>
                  <a:off x="6831136" y="1910750"/>
                  <a:ext cx="544200" cy="5442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0.059</a:t>
                  </a:r>
                  <a:endParaRPr sz="600"/>
                </a:p>
              </p:txBody>
            </p:sp>
            <p:sp>
              <p:nvSpPr>
                <p:cNvPr id="1421" name="Google Shape;1421;g17b423492d1_0_2867"/>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422" name="Google Shape;1422;g17b423492d1_0_2867"/>
                <p:cNvSpPr/>
                <p:nvPr/>
              </p:nvSpPr>
              <p:spPr>
                <a:xfrm>
                  <a:off x="7375004"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sp>
              <p:nvSpPr>
                <p:cNvPr id="1423" name="Google Shape;1423;g17b423492d1_0_2867"/>
                <p:cNvSpPr/>
                <p:nvPr/>
              </p:nvSpPr>
              <p:spPr>
                <a:xfrm>
                  <a:off x="7375004" y="2454618"/>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grpSp>
          <p:grpSp>
            <p:nvGrpSpPr>
              <p:cNvPr id="1424" name="Google Shape;1424;g17b423492d1_0_2867"/>
              <p:cNvGrpSpPr/>
              <p:nvPr/>
            </p:nvGrpSpPr>
            <p:grpSpPr>
              <a:xfrm>
                <a:off x="5629052" y="1646837"/>
                <a:ext cx="3053088" cy="1578025"/>
                <a:chOff x="5743400" y="1910750"/>
                <a:chExt cx="2175804" cy="1088068"/>
              </a:xfrm>
            </p:grpSpPr>
            <p:sp>
              <p:nvSpPr>
                <p:cNvPr id="1425" name="Google Shape;1425;g17b423492d1_0_2867"/>
                <p:cNvSpPr/>
                <p:nvPr/>
              </p:nvSpPr>
              <p:spPr>
                <a:xfrm>
                  <a:off x="5743400"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0.004</a:t>
                  </a:r>
                  <a:endParaRPr sz="600"/>
                </a:p>
              </p:txBody>
            </p:sp>
            <p:sp>
              <p:nvSpPr>
                <p:cNvPr id="1426" name="Google Shape;1426;g17b423492d1_0_2867"/>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0.196</a:t>
                  </a:r>
                  <a:endParaRPr sz="600"/>
                </a:p>
              </p:txBody>
            </p:sp>
            <p:sp>
              <p:nvSpPr>
                <p:cNvPr id="1427" name="Google Shape;1427;g17b423492d1_0_2867"/>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428" name="Google Shape;1428;g17b423492d1_0_2867"/>
                <p:cNvSpPr/>
                <p:nvPr/>
              </p:nvSpPr>
              <p:spPr>
                <a:xfrm>
                  <a:off x="6287268"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0.039</a:t>
                  </a:r>
                  <a:endParaRPr sz="600"/>
                </a:p>
              </p:txBody>
            </p:sp>
            <p:sp>
              <p:nvSpPr>
                <p:cNvPr id="1429" name="Google Shape;1429;g17b423492d1_0_2867"/>
                <p:cNvSpPr/>
                <p:nvPr/>
              </p:nvSpPr>
              <p:spPr>
                <a:xfrm>
                  <a:off x="6831136" y="1910750"/>
                  <a:ext cx="544200" cy="5442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0.202</a:t>
                  </a:r>
                  <a:endParaRPr sz="600">
                    <a:solidFill>
                      <a:schemeClr val="lt1"/>
                    </a:solidFill>
                  </a:endParaRPr>
                </a:p>
              </p:txBody>
            </p:sp>
            <p:sp>
              <p:nvSpPr>
                <p:cNvPr id="1430" name="Google Shape;1430;g17b423492d1_0_2867"/>
                <p:cNvSpPr/>
                <p:nvPr/>
              </p:nvSpPr>
              <p:spPr>
                <a:xfrm>
                  <a:off x="6831136" y="2454618"/>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431" name="Google Shape;1431;g17b423492d1_0_2867"/>
                <p:cNvSpPr/>
                <p:nvPr/>
              </p:nvSpPr>
              <p:spPr>
                <a:xfrm>
                  <a:off x="7375004"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432" name="Google Shape;1432;g17b423492d1_0_2867"/>
                <p:cNvSpPr/>
                <p:nvPr/>
              </p:nvSpPr>
              <p:spPr>
                <a:xfrm>
                  <a:off x="7375004"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0.020</a:t>
                  </a:r>
                  <a:endParaRPr sz="600"/>
                </a:p>
              </p:txBody>
            </p:sp>
          </p:grpSp>
        </p:grpSp>
        <p:grpSp>
          <p:nvGrpSpPr>
            <p:cNvPr id="1433" name="Google Shape;1433;g17b423492d1_0_2867"/>
            <p:cNvGrpSpPr/>
            <p:nvPr/>
          </p:nvGrpSpPr>
          <p:grpSpPr>
            <a:xfrm>
              <a:off x="3980408" y="898862"/>
              <a:ext cx="2289933" cy="789253"/>
              <a:chOff x="6287268" y="1910750"/>
              <a:chExt cx="1631936" cy="544200"/>
            </a:xfrm>
          </p:grpSpPr>
          <p:sp>
            <p:nvSpPr>
              <p:cNvPr id="1434" name="Google Shape;1434;g17b423492d1_0_2867"/>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435" name="Google Shape;1435;g17b423492d1_0_2867"/>
              <p:cNvSpPr/>
              <p:nvPr/>
            </p:nvSpPr>
            <p:spPr>
              <a:xfrm>
                <a:off x="6831136" y="1910750"/>
                <a:ext cx="544200" cy="5442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0.202</a:t>
                </a:r>
                <a:endParaRPr sz="600">
                  <a:solidFill>
                    <a:schemeClr val="lt1"/>
                  </a:solidFill>
                </a:endParaRPr>
              </a:p>
            </p:txBody>
          </p:sp>
          <p:sp>
            <p:nvSpPr>
              <p:cNvPr id="1436" name="Google Shape;1436;g17b423492d1_0_2867"/>
              <p:cNvSpPr/>
              <p:nvPr/>
            </p:nvSpPr>
            <p:spPr>
              <a:xfrm>
                <a:off x="7375004"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grpSp>
        <p:sp>
          <p:nvSpPr>
            <p:cNvPr id="1437" name="Google Shape;1437;g17b423492d1_0_2867"/>
            <p:cNvSpPr/>
            <p:nvPr/>
          </p:nvSpPr>
          <p:spPr>
            <a:xfrm>
              <a:off x="7038027" y="4055187"/>
              <a:ext cx="763500" cy="7893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grpSp>
          <p:nvGrpSpPr>
            <p:cNvPr id="1438" name="Google Shape;1438;g17b423492d1_0_2867"/>
            <p:cNvGrpSpPr/>
            <p:nvPr/>
          </p:nvGrpSpPr>
          <p:grpSpPr>
            <a:xfrm>
              <a:off x="7042158" y="1688137"/>
              <a:ext cx="763621" cy="1578025"/>
              <a:chOff x="6287268" y="1910750"/>
              <a:chExt cx="544200" cy="1088068"/>
            </a:xfrm>
          </p:grpSpPr>
          <p:sp>
            <p:nvSpPr>
              <p:cNvPr id="1439" name="Google Shape;1439;g17b423492d1_0_2867"/>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440" name="Google Shape;1440;g17b423492d1_0_2867"/>
              <p:cNvSpPr/>
              <p:nvPr/>
            </p:nvSpPr>
            <p:spPr>
              <a:xfrm>
                <a:off x="6287268"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0.020</a:t>
                </a:r>
                <a:endParaRPr sz="600"/>
              </a:p>
            </p:txBody>
          </p:sp>
        </p:grpSp>
        <p:sp>
          <p:nvSpPr>
            <p:cNvPr id="1441" name="Google Shape;1441;g17b423492d1_0_2867"/>
            <p:cNvSpPr/>
            <p:nvPr/>
          </p:nvSpPr>
          <p:spPr>
            <a:xfrm>
              <a:off x="7042138" y="3266162"/>
              <a:ext cx="763500" cy="7893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0.059</a:t>
              </a:r>
              <a:endParaRPr sz="600"/>
            </a:p>
          </p:txBody>
        </p:sp>
        <p:sp>
          <p:nvSpPr>
            <p:cNvPr id="1442" name="Google Shape;1442;g17b423492d1_0_2867"/>
            <p:cNvSpPr/>
            <p:nvPr/>
          </p:nvSpPr>
          <p:spPr>
            <a:xfrm>
              <a:off x="6270338" y="898850"/>
              <a:ext cx="763500" cy="7893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0.030</a:t>
              </a:r>
              <a:endParaRPr sz="600"/>
            </a:p>
          </p:txBody>
        </p:sp>
        <p:sp>
          <p:nvSpPr>
            <p:cNvPr id="1443" name="Google Shape;1443;g17b423492d1_0_2867"/>
            <p:cNvSpPr/>
            <p:nvPr/>
          </p:nvSpPr>
          <p:spPr>
            <a:xfrm>
              <a:off x="7042220" y="898846"/>
              <a:ext cx="763500" cy="7893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0.020</a:t>
              </a:r>
              <a:endParaRPr sz="600"/>
            </a:p>
          </p:txBody>
        </p:sp>
      </p:grpSp>
      <p:sp>
        <p:nvSpPr>
          <p:cNvPr id="1445" name="Google Shape;1445;g17b423492d1_0_2867"/>
          <p:cNvSpPr txBox="1">
            <a:spLocks noGrp="1"/>
          </p:cNvSpPr>
          <p:nvPr>
            <p:ph type="body" idx="1"/>
          </p:nvPr>
        </p:nvSpPr>
        <p:spPr>
          <a:xfrm>
            <a:off x="2455075" y="2521400"/>
            <a:ext cx="1912800" cy="6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Lato"/>
                <a:ea typeface="Lato"/>
                <a:cs typeface="Lato"/>
                <a:sym typeface="Lato"/>
              </a:rPr>
              <a:t> Raster C: </a:t>
            </a:r>
            <a:endParaRPr sz="1100">
              <a:latin typeface="Lato"/>
              <a:ea typeface="Lato"/>
              <a:cs typeface="Lato"/>
              <a:sym typeface="Lato"/>
            </a:endParaRPr>
          </a:p>
          <a:p>
            <a:pPr marL="0" lvl="0" indent="0" algn="ctr" rtl="0">
              <a:spcBef>
                <a:spcPts val="0"/>
              </a:spcBef>
              <a:spcAft>
                <a:spcPts val="1000"/>
              </a:spcAft>
              <a:buNone/>
            </a:pPr>
            <a:r>
              <a:rPr lang="en" sz="900">
                <a:latin typeface="Lato"/>
                <a:ea typeface="Lato"/>
                <a:cs typeface="Lato"/>
                <a:sym typeface="Lato"/>
              </a:rPr>
              <a:t>Weighting layer </a:t>
            </a:r>
            <a:endParaRPr sz="900">
              <a:latin typeface="Lato"/>
              <a:ea typeface="Lato"/>
              <a:cs typeface="Lato"/>
              <a:sym typeface="Lato"/>
            </a:endParaRPr>
          </a:p>
        </p:txBody>
      </p:sp>
      <p:sp>
        <p:nvSpPr>
          <p:cNvPr id="1446" name="Google Shape;1446;g17b423492d1_0_2867"/>
          <p:cNvSpPr txBox="1">
            <a:spLocks noGrp="1"/>
          </p:cNvSpPr>
          <p:nvPr>
            <p:ph type="body" idx="1"/>
          </p:nvPr>
        </p:nvSpPr>
        <p:spPr>
          <a:xfrm>
            <a:off x="397625" y="2521400"/>
            <a:ext cx="19128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 </a:t>
            </a:r>
            <a:r>
              <a:rPr lang="en" sz="1100">
                <a:latin typeface="Lato"/>
                <a:ea typeface="Lato"/>
                <a:cs typeface="Lato"/>
                <a:sym typeface="Lato"/>
              </a:rPr>
              <a:t>Raster D:</a:t>
            </a:r>
            <a:r>
              <a:rPr lang="en" sz="1200">
                <a:latin typeface="Lato"/>
                <a:ea typeface="Lato"/>
                <a:cs typeface="Lato"/>
                <a:sym typeface="Lato"/>
              </a:rPr>
              <a:t> </a:t>
            </a:r>
            <a:endParaRPr sz="1200">
              <a:latin typeface="Lato"/>
              <a:ea typeface="Lato"/>
              <a:cs typeface="Lato"/>
              <a:sym typeface="Lato"/>
            </a:endParaRPr>
          </a:p>
          <a:p>
            <a:pPr marL="0" lvl="0" indent="0" algn="ctr" rtl="0">
              <a:spcBef>
                <a:spcPts val="0"/>
              </a:spcBef>
              <a:spcAft>
                <a:spcPts val="0"/>
              </a:spcAft>
              <a:buNone/>
            </a:pPr>
            <a:r>
              <a:rPr lang="en" sz="900">
                <a:latin typeface="Lato"/>
                <a:ea typeface="Lato"/>
                <a:cs typeface="Lato"/>
                <a:sym typeface="Lato"/>
              </a:rPr>
              <a:t>Projected district population total (each grid cell within a district has same value)</a:t>
            </a:r>
            <a:endParaRPr sz="900">
              <a:latin typeface="Lato"/>
              <a:ea typeface="Lato"/>
              <a:cs typeface="Lato"/>
              <a:sym typeface="Lato"/>
            </a:endParaRPr>
          </a:p>
        </p:txBody>
      </p:sp>
      <p:sp>
        <p:nvSpPr>
          <p:cNvPr id="1447" name="Google Shape;1447;g17b423492d1_0_2867"/>
          <p:cNvSpPr txBox="1">
            <a:spLocks noGrp="1"/>
          </p:cNvSpPr>
          <p:nvPr>
            <p:ph type="body" idx="1"/>
          </p:nvPr>
        </p:nvSpPr>
        <p:spPr>
          <a:xfrm>
            <a:off x="229725" y="3397700"/>
            <a:ext cx="3108900" cy="42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Raster C x Raster D = Raster E</a:t>
            </a:r>
            <a:endParaRPr b="1">
              <a:latin typeface="Caveat"/>
              <a:ea typeface="Caveat"/>
              <a:cs typeface="Caveat"/>
              <a:sym typeface="Caveat"/>
            </a:endParaRPr>
          </a:p>
          <a:p>
            <a:pPr marL="0" lvl="0" indent="0" algn="ctr" rtl="0">
              <a:lnSpc>
                <a:spcPct val="100000"/>
              </a:lnSpc>
              <a:spcBef>
                <a:spcPts val="100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1448" name="Google Shape;1448;g17b423492d1_0_2867"/>
          <p:cNvSpPr txBox="1">
            <a:spLocks noGrp="1"/>
          </p:cNvSpPr>
          <p:nvPr>
            <p:ph type="body" idx="1"/>
          </p:nvPr>
        </p:nvSpPr>
        <p:spPr>
          <a:xfrm>
            <a:off x="4709925" y="394850"/>
            <a:ext cx="36369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 Raster E</a:t>
            </a:r>
            <a:endParaRPr sz="900">
              <a:latin typeface="Lato"/>
              <a:ea typeface="Lato"/>
              <a:cs typeface="Lato"/>
              <a:sym typeface="Lato"/>
            </a:endParaRPr>
          </a:p>
        </p:txBody>
      </p:sp>
      <p:grpSp>
        <p:nvGrpSpPr>
          <p:cNvPr id="1449" name="Google Shape;1449;g17b423492d1_0_2867"/>
          <p:cNvGrpSpPr/>
          <p:nvPr/>
        </p:nvGrpSpPr>
        <p:grpSpPr>
          <a:xfrm>
            <a:off x="4709933" y="751334"/>
            <a:ext cx="3825371" cy="3945641"/>
            <a:chOff x="3980408" y="898846"/>
            <a:chExt cx="3825371" cy="3945641"/>
          </a:xfrm>
        </p:grpSpPr>
        <p:grpSp>
          <p:nvGrpSpPr>
            <p:cNvPr id="1450" name="Google Shape;1450;g17b423492d1_0_2867"/>
            <p:cNvGrpSpPr/>
            <p:nvPr/>
          </p:nvGrpSpPr>
          <p:grpSpPr>
            <a:xfrm>
              <a:off x="3984927" y="1688137"/>
              <a:ext cx="3053088" cy="3156050"/>
              <a:chOff x="5629052" y="1646837"/>
              <a:chExt cx="3053088" cy="3156050"/>
            </a:xfrm>
          </p:grpSpPr>
          <p:grpSp>
            <p:nvGrpSpPr>
              <p:cNvPr id="1451" name="Google Shape;1451;g17b423492d1_0_2867"/>
              <p:cNvGrpSpPr/>
              <p:nvPr/>
            </p:nvGrpSpPr>
            <p:grpSpPr>
              <a:xfrm>
                <a:off x="5629052" y="3224862"/>
                <a:ext cx="3053088" cy="1578025"/>
                <a:chOff x="5743400" y="1910750"/>
                <a:chExt cx="2175804" cy="1088068"/>
              </a:xfrm>
            </p:grpSpPr>
            <p:sp>
              <p:nvSpPr>
                <p:cNvPr id="1452" name="Google Shape;1452;g17b423492d1_0_2867"/>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sp>
              <p:nvSpPr>
                <p:cNvPr id="1453" name="Google Shape;1453;g17b423492d1_0_2867"/>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8.6</a:t>
                  </a:r>
                  <a:endParaRPr>
                    <a:solidFill>
                      <a:srgbClr val="FFFFFF"/>
                    </a:solidFill>
                  </a:endParaRPr>
                </a:p>
              </p:txBody>
            </p:sp>
            <p:sp>
              <p:nvSpPr>
                <p:cNvPr id="1454" name="Google Shape;1454;g17b423492d1_0_2867"/>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1455" name="Google Shape;1455;g17b423492d1_0_2867"/>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129.4</a:t>
                  </a:r>
                  <a:endParaRPr>
                    <a:solidFill>
                      <a:srgbClr val="FFFFFF"/>
                    </a:solidFill>
                  </a:endParaRPr>
                </a:p>
              </p:txBody>
            </p:sp>
            <p:sp>
              <p:nvSpPr>
                <p:cNvPr id="1456" name="Google Shape;1456;g17b423492d1_0_2867"/>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12.9</a:t>
                  </a:r>
                  <a:endParaRPr>
                    <a:solidFill>
                      <a:srgbClr val="FFFFFF"/>
                    </a:solidFill>
                  </a:endParaRPr>
                </a:p>
              </p:txBody>
            </p:sp>
            <p:sp>
              <p:nvSpPr>
                <p:cNvPr id="1457" name="Google Shape;1457;g17b423492d1_0_2867"/>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1458" name="Google Shape;1458;g17b423492d1_0_2867"/>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sp>
              <p:nvSpPr>
                <p:cNvPr id="1459" name="Google Shape;1459;g17b423492d1_0_2867"/>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grpSp>
          <p:grpSp>
            <p:nvGrpSpPr>
              <p:cNvPr id="1460" name="Google Shape;1460;g17b423492d1_0_2867"/>
              <p:cNvGrpSpPr/>
              <p:nvPr/>
            </p:nvGrpSpPr>
            <p:grpSpPr>
              <a:xfrm>
                <a:off x="5629052" y="1646837"/>
                <a:ext cx="3053088" cy="1578025"/>
                <a:chOff x="5743400" y="1910750"/>
                <a:chExt cx="2175804" cy="1088068"/>
              </a:xfrm>
            </p:grpSpPr>
            <p:sp>
              <p:nvSpPr>
                <p:cNvPr id="1461" name="Google Shape;1461;g17b423492d1_0_2867"/>
                <p:cNvSpPr/>
                <p:nvPr/>
              </p:nvSpPr>
              <p:spPr>
                <a:xfrm>
                  <a:off x="5743400"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sp>
              <p:nvSpPr>
                <p:cNvPr id="1462" name="Google Shape;1462;g17b423492d1_0_2867"/>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43.1</a:t>
                  </a:r>
                  <a:endParaRPr>
                    <a:solidFill>
                      <a:srgbClr val="FFFFFF"/>
                    </a:solidFill>
                  </a:endParaRPr>
                </a:p>
              </p:txBody>
            </p:sp>
            <p:sp>
              <p:nvSpPr>
                <p:cNvPr id="1463" name="Google Shape;1463;g17b423492d1_0_2867"/>
                <p:cNvSpPr/>
                <p:nvPr/>
              </p:nvSpPr>
              <p:spPr>
                <a:xfrm>
                  <a:off x="5743400"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a:t>
                  </a:r>
                  <a:endParaRPr>
                    <a:solidFill>
                      <a:srgbClr val="FFFFFF"/>
                    </a:solidFill>
                  </a:endParaRPr>
                </a:p>
              </p:txBody>
            </p:sp>
            <p:sp>
              <p:nvSpPr>
                <p:cNvPr id="1464" name="Google Shape;1464;g17b423492d1_0_2867"/>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8.6</a:t>
                  </a:r>
                  <a:endParaRPr>
                    <a:solidFill>
                      <a:srgbClr val="FFFFFF"/>
                    </a:solidFill>
                  </a:endParaRPr>
                </a:p>
              </p:txBody>
            </p:sp>
            <p:sp>
              <p:nvSpPr>
                <p:cNvPr id="1465" name="Google Shape;1465;g17b423492d1_0_2867"/>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121.2</a:t>
                  </a:r>
                  <a:endParaRPr>
                    <a:solidFill>
                      <a:srgbClr val="FFFFFF"/>
                    </a:solidFill>
                  </a:endParaRPr>
                </a:p>
              </p:txBody>
            </p:sp>
            <p:sp>
              <p:nvSpPr>
                <p:cNvPr id="1466" name="Google Shape;1466;g17b423492d1_0_2867"/>
                <p:cNvSpPr/>
                <p:nvPr/>
              </p:nvSpPr>
              <p:spPr>
                <a:xfrm>
                  <a:off x="6831136"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467" name="Google Shape;1467;g17b423492d1_0_2867"/>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468" name="Google Shape;1468;g17b423492d1_0_2867"/>
                <p:cNvSpPr/>
                <p:nvPr/>
              </p:nvSpPr>
              <p:spPr>
                <a:xfrm>
                  <a:off x="7375004"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grpSp>
        </p:grpSp>
        <p:grpSp>
          <p:nvGrpSpPr>
            <p:cNvPr id="1469" name="Google Shape;1469;g17b423492d1_0_2867"/>
            <p:cNvGrpSpPr/>
            <p:nvPr/>
          </p:nvGrpSpPr>
          <p:grpSpPr>
            <a:xfrm>
              <a:off x="3980408" y="898862"/>
              <a:ext cx="2289933" cy="789253"/>
              <a:chOff x="6287268" y="1910750"/>
              <a:chExt cx="1631936" cy="544200"/>
            </a:xfrm>
          </p:grpSpPr>
          <p:sp>
            <p:nvSpPr>
              <p:cNvPr id="1470" name="Google Shape;1470;g17b423492d1_0_2867"/>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471" name="Google Shape;1471;g17b423492d1_0_2867"/>
              <p:cNvSpPr/>
              <p:nvPr/>
            </p:nvSpPr>
            <p:spPr>
              <a:xfrm>
                <a:off x="6831136"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121.2</a:t>
                </a:r>
                <a:endParaRPr>
                  <a:solidFill>
                    <a:srgbClr val="FFFFFF"/>
                  </a:solidFill>
                </a:endParaRPr>
              </a:p>
            </p:txBody>
          </p:sp>
          <p:sp>
            <p:nvSpPr>
              <p:cNvPr id="1472" name="Google Shape;1472;g17b423492d1_0_2867"/>
              <p:cNvSpPr/>
              <p:nvPr/>
            </p:nvSpPr>
            <p:spPr>
              <a:xfrm>
                <a:off x="7375004"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grpSp>
        <p:sp>
          <p:nvSpPr>
            <p:cNvPr id="1473" name="Google Shape;1473;g17b423492d1_0_2867"/>
            <p:cNvSpPr/>
            <p:nvPr/>
          </p:nvSpPr>
          <p:spPr>
            <a:xfrm>
              <a:off x="7038027" y="4055187"/>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0.9</a:t>
              </a:r>
              <a:endParaRPr>
                <a:solidFill>
                  <a:srgbClr val="FFFFFF"/>
                </a:solidFill>
              </a:endParaRPr>
            </a:p>
          </p:txBody>
        </p:sp>
        <p:grpSp>
          <p:nvGrpSpPr>
            <p:cNvPr id="1474" name="Google Shape;1474;g17b423492d1_0_2867"/>
            <p:cNvGrpSpPr/>
            <p:nvPr/>
          </p:nvGrpSpPr>
          <p:grpSpPr>
            <a:xfrm>
              <a:off x="7042158" y="1688137"/>
              <a:ext cx="763621" cy="1578025"/>
              <a:chOff x="6287268" y="1910750"/>
              <a:chExt cx="544200" cy="1088068"/>
            </a:xfrm>
          </p:grpSpPr>
          <p:sp>
            <p:nvSpPr>
              <p:cNvPr id="1475" name="Google Shape;1475;g17b423492d1_0_2867"/>
              <p:cNvSpPr/>
              <p:nvPr/>
            </p:nvSpPr>
            <p:spPr>
              <a:xfrm>
                <a:off x="6287268" y="1910750"/>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60.6</a:t>
                </a:r>
                <a:endParaRPr>
                  <a:solidFill>
                    <a:srgbClr val="FFFFFF"/>
                  </a:solidFill>
                </a:endParaRPr>
              </a:p>
            </p:txBody>
          </p:sp>
          <p:sp>
            <p:nvSpPr>
              <p:cNvPr id="1476" name="Google Shape;1476;g17b423492d1_0_2867"/>
              <p:cNvSpPr/>
              <p:nvPr/>
            </p:nvSpPr>
            <p:spPr>
              <a:xfrm>
                <a:off x="6287268" y="2454618"/>
                <a:ext cx="544200" cy="544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grpSp>
        <p:sp>
          <p:nvSpPr>
            <p:cNvPr id="1477" name="Google Shape;1477;g17b423492d1_0_2867"/>
            <p:cNvSpPr/>
            <p:nvPr/>
          </p:nvSpPr>
          <p:spPr>
            <a:xfrm>
              <a:off x="7042138" y="3266162"/>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12.9</a:t>
              </a:r>
              <a:endParaRPr>
                <a:solidFill>
                  <a:srgbClr val="FFFFFF"/>
                </a:solidFill>
              </a:endParaRPr>
            </a:p>
          </p:txBody>
        </p:sp>
        <p:sp>
          <p:nvSpPr>
            <p:cNvPr id="1478" name="Google Shape;1478;g17b423492d1_0_2867"/>
            <p:cNvSpPr/>
            <p:nvPr/>
          </p:nvSpPr>
          <p:spPr>
            <a:xfrm>
              <a:off x="6270338" y="898850"/>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sp>
          <p:nvSpPr>
            <p:cNvPr id="1479" name="Google Shape;1479;g17b423492d1_0_2867"/>
            <p:cNvSpPr/>
            <p:nvPr/>
          </p:nvSpPr>
          <p:spPr>
            <a:xfrm>
              <a:off x="7042220" y="898846"/>
              <a:ext cx="763500" cy="7893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18.0</a:t>
              </a:r>
              <a:endParaRPr>
                <a:solidFill>
                  <a:srgbClr val="FFFFFF"/>
                </a:solidFill>
              </a:endParaRPr>
            </a:p>
          </p:txBody>
        </p:sp>
      </p:grpSp>
      <p:grpSp>
        <p:nvGrpSpPr>
          <p:cNvPr id="1480" name="Google Shape;1480;g17b423492d1_0_2867"/>
          <p:cNvGrpSpPr/>
          <p:nvPr/>
        </p:nvGrpSpPr>
        <p:grpSpPr>
          <a:xfrm>
            <a:off x="397683" y="517802"/>
            <a:ext cx="1912686" cy="2003596"/>
            <a:chOff x="3980408" y="898846"/>
            <a:chExt cx="3825371" cy="3945641"/>
          </a:xfrm>
        </p:grpSpPr>
        <p:grpSp>
          <p:nvGrpSpPr>
            <p:cNvPr id="1481" name="Google Shape;1481;g17b423492d1_0_2867"/>
            <p:cNvGrpSpPr/>
            <p:nvPr/>
          </p:nvGrpSpPr>
          <p:grpSpPr>
            <a:xfrm>
              <a:off x="3984927" y="1688137"/>
              <a:ext cx="3053088" cy="3156050"/>
              <a:chOff x="5629052" y="1646837"/>
              <a:chExt cx="3053088" cy="3156050"/>
            </a:xfrm>
          </p:grpSpPr>
          <p:grpSp>
            <p:nvGrpSpPr>
              <p:cNvPr id="1482" name="Google Shape;1482;g17b423492d1_0_2867"/>
              <p:cNvGrpSpPr/>
              <p:nvPr/>
            </p:nvGrpSpPr>
            <p:grpSpPr>
              <a:xfrm>
                <a:off x="5629052" y="3224862"/>
                <a:ext cx="3053088" cy="1578025"/>
                <a:chOff x="5743400" y="1910750"/>
                <a:chExt cx="2175804" cy="1088068"/>
              </a:xfrm>
            </p:grpSpPr>
            <p:sp>
              <p:nvSpPr>
                <p:cNvPr id="1483" name="Google Shape;1483;g17b423492d1_0_2867"/>
                <p:cNvSpPr/>
                <p:nvPr/>
              </p:nvSpPr>
              <p:spPr>
                <a:xfrm>
                  <a:off x="5743400"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484" name="Google Shape;1484;g17b423492d1_0_2867"/>
                <p:cNvSpPr/>
                <p:nvPr/>
              </p:nvSpPr>
              <p:spPr>
                <a:xfrm>
                  <a:off x="6287268"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485" name="Google Shape;1485;g17b423492d1_0_2867"/>
                <p:cNvSpPr/>
                <p:nvPr/>
              </p:nvSpPr>
              <p:spPr>
                <a:xfrm>
                  <a:off x="5743400"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486" name="Google Shape;1486;g17b423492d1_0_2867"/>
                <p:cNvSpPr/>
                <p:nvPr/>
              </p:nvSpPr>
              <p:spPr>
                <a:xfrm>
                  <a:off x="6287268"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487" name="Google Shape;1487;g17b423492d1_0_2867"/>
                <p:cNvSpPr/>
                <p:nvPr/>
              </p:nvSpPr>
              <p:spPr>
                <a:xfrm>
                  <a:off x="6831136"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488" name="Google Shape;1488;g17b423492d1_0_2867"/>
                <p:cNvSpPr/>
                <p:nvPr/>
              </p:nvSpPr>
              <p:spPr>
                <a:xfrm>
                  <a:off x="6831136"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489" name="Google Shape;1489;g17b423492d1_0_2867"/>
                <p:cNvSpPr/>
                <p:nvPr/>
              </p:nvSpPr>
              <p:spPr>
                <a:xfrm>
                  <a:off x="7375004"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490" name="Google Shape;1490;g17b423492d1_0_2867"/>
                <p:cNvSpPr/>
                <p:nvPr/>
              </p:nvSpPr>
              <p:spPr>
                <a:xfrm>
                  <a:off x="7375004"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grpSp>
          <p:grpSp>
            <p:nvGrpSpPr>
              <p:cNvPr id="1491" name="Google Shape;1491;g17b423492d1_0_2867"/>
              <p:cNvGrpSpPr/>
              <p:nvPr/>
            </p:nvGrpSpPr>
            <p:grpSpPr>
              <a:xfrm>
                <a:off x="5629052" y="1646837"/>
                <a:ext cx="3053088" cy="1578025"/>
                <a:chOff x="5743400" y="1910750"/>
                <a:chExt cx="2175804" cy="1088068"/>
              </a:xfrm>
            </p:grpSpPr>
            <p:sp>
              <p:nvSpPr>
                <p:cNvPr id="1492" name="Google Shape;1492;g17b423492d1_0_2867"/>
                <p:cNvSpPr/>
                <p:nvPr/>
              </p:nvSpPr>
              <p:spPr>
                <a:xfrm>
                  <a:off x="5743400"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220</a:t>
                  </a:r>
                  <a:endParaRPr sz="900"/>
                </a:p>
              </p:txBody>
            </p:sp>
            <p:sp>
              <p:nvSpPr>
                <p:cNvPr id="1493" name="Google Shape;1493;g17b423492d1_0_2867"/>
                <p:cNvSpPr/>
                <p:nvPr/>
              </p:nvSpPr>
              <p:spPr>
                <a:xfrm>
                  <a:off x="6287268"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494" name="Google Shape;1494;g17b423492d1_0_2867"/>
                <p:cNvSpPr/>
                <p:nvPr/>
              </p:nvSpPr>
              <p:spPr>
                <a:xfrm>
                  <a:off x="5743400"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495" name="Google Shape;1495;g17b423492d1_0_2867"/>
                <p:cNvSpPr/>
                <p:nvPr/>
              </p:nvSpPr>
              <p:spPr>
                <a:xfrm>
                  <a:off x="6287268"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496" name="Google Shape;1496;g17b423492d1_0_2867"/>
                <p:cNvSpPr/>
                <p:nvPr/>
              </p:nvSpPr>
              <p:spPr>
                <a:xfrm>
                  <a:off x="6831136"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497" name="Google Shape;1497;g17b423492d1_0_2867"/>
                <p:cNvSpPr/>
                <p:nvPr/>
              </p:nvSpPr>
              <p:spPr>
                <a:xfrm>
                  <a:off x="6831136"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498" name="Google Shape;1498;g17b423492d1_0_2867"/>
                <p:cNvSpPr/>
                <p:nvPr/>
              </p:nvSpPr>
              <p:spPr>
                <a:xfrm>
                  <a:off x="7375004"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499" name="Google Shape;1499;g17b423492d1_0_2867"/>
                <p:cNvSpPr/>
                <p:nvPr/>
              </p:nvSpPr>
              <p:spPr>
                <a:xfrm>
                  <a:off x="7375004"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grpSp>
        <p:grpSp>
          <p:nvGrpSpPr>
            <p:cNvPr id="1500" name="Google Shape;1500;g17b423492d1_0_2867"/>
            <p:cNvGrpSpPr/>
            <p:nvPr/>
          </p:nvGrpSpPr>
          <p:grpSpPr>
            <a:xfrm>
              <a:off x="3980408" y="898862"/>
              <a:ext cx="2289933" cy="789253"/>
              <a:chOff x="6287268" y="1910750"/>
              <a:chExt cx="1631936" cy="544200"/>
            </a:xfrm>
          </p:grpSpPr>
          <p:sp>
            <p:nvSpPr>
              <p:cNvPr id="1501" name="Google Shape;1501;g17b423492d1_0_2867"/>
              <p:cNvSpPr/>
              <p:nvPr/>
            </p:nvSpPr>
            <p:spPr>
              <a:xfrm>
                <a:off x="6287268"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sp>
            <p:nvSpPr>
              <p:cNvPr id="1502" name="Google Shape;1502;g17b423492d1_0_2867"/>
              <p:cNvSpPr/>
              <p:nvPr/>
            </p:nvSpPr>
            <p:spPr>
              <a:xfrm>
                <a:off x="6831136"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sp>
            <p:nvSpPr>
              <p:cNvPr id="1503" name="Google Shape;1503;g17b423492d1_0_2867"/>
              <p:cNvSpPr/>
              <p:nvPr/>
            </p:nvSpPr>
            <p:spPr>
              <a:xfrm>
                <a:off x="7375004"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grpSp>
        <p:sp>
          <p:nvSpPr>
            <p:cNvPr id="1504" name="Google Shape;1504;g17b423492d1_0_2867"/>
            <p:cNvSpPr/>
            <p:nvPr/>
          </p:nvSpPr>
          <p:spPr>
            <a:xfrm>
              <a:off x="7038027" y="4055187"/>
              <a:ext cx="763500" cy="7893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grpSp>
          <p:nvGrpSpPr>
            <p:cNvPr id="1505" name="Google Shape;1505;g17b423492d1_0_2867"/>
            <p:cNvGrpSpPr/>
            <p:nvPr/>
          </p:nvGrpSpPr>
          <p:grpSpPr>
            <a:xfrm>
              <a:off x="7042158" y="1688137"/>
              <a:ext cx="763621" cy="1578025"/>
              <a:chOff x="6287268" y="1910750"/>
              <a:chExt cx="544200" cy="1088068"/>
            </a:xfrm>
          </p:grpSpPr>
          <p:sp>
            <p:nvSpPr>
              <p:cNvPr id="1506" name="Google Shape;1506;g17b423492d1_0_2867"/>
              <p:cNvSpPr/>
              <p:nvPr/>
            </p:nvSpPr>
            <p:spPr>
              <a:xfrm>
                <a:off x="6287268"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507" name="Google Shape;1507;g17b423492d1_0_2867"/>
              <p:cNvSpPr/>
              <p:nvPr/>
            </p:nvSpPr>
            <p:spPr>
              <a:xfrm>
                <a:off x="6287268"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sp>
          <p:nvSpPr>
            <p:cNvPr id="1508" name="Google Shape;1508;g17b423492d1_0_2867"/>
            <p:cNvSpPr/>
            <p:nvPr/>
          </p:nvSpPr>
          <p:spPr>
            <a:xfrm>
              <a:off x="7042138" y="3266162"/>
              <a:ext cx="763500" cy="7893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509" name="Google Shape;1509;g17b423492d1_0_2867"/>
            <p:cNvSpPr/>
            <p:nvPr/>
          </p:nvSpPr>
          <p:spPr>
            <a:xfrm>
              <a:off x="6270338" y="898850"/>
              <a:ext cx="763500" cy="7893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510" name="Google Shape;1510;g17b423492d1_0_2867"/>
            <p:cNvSpPr/>
            <p:nvPr/>
          </p:nvSpPr>
          <p:spPr>
            <a:xfrm>
              <a:off x="7042220" y="898846"/>
              <a:ext cx="763500" cy="7893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sp>
        <p:nvSpPr>
          <p:cNvPr id="1511" name="Google Shape;1511;g17b423492d1_0_2867"/>
          <p:cNvSpPr txBox="1">
            <a:spLocks noGrp="1"/>
          </p:cNvSpPr>
          <p:nvPr>
            <p:ph type="body" idx="1"/>
          </p:nvPr>
        </p:nvSpPr>
        <p:spPr>
          <a:xfrm>
            <a:off x="229725" y="3931100"/>
            <a:ext cx="3108900" cy="42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220 x 0.004 = 0.9</a:t>
            </a:r>
            <a:endParaRPr b="1">
              <a:latin typeface="Caveat"/>
              <a:ea typeface="Caveat"/>
              <a:cs typeface="Caveat"/>
              <a:sym typeface="Caveat"/>
            </a:endParaRPr>
          </a:p>
          <a:p>
            <a:pPr marL="0" lvl="0" indent="0" algn="ctr" rtl="0">
              <a:lnSpc>
                <a:spcPct val="100000"/>
              </a:lnSpc>
              <a:spcBef>
                <a:spcPts val="100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1512" name="Google Shape;1512;g17b423492d1_0_2867"/>
          <p:cNvSpPr/>
          <p:nvPr/>
        </p:nvSpPr>
        <p:spPr>
          <a:xfrm>
            <a:off x="4709933" y="751350"/>
            <a:ext cx="763500" cy="7893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60.6</a:t>
            </a:r>
            <a:endParaRPr/>
          </a:p>
        </p:txBody>
      </p:sp>
      <p:sp>
        <p:nvSpPr>
          <p:cNvPr id="1513" name="Google Shape;1513;g17b423492d1_0_2867"/>
          <p:cNvSpPr/>
          <p:nvPr/>
        </p:nvSpPr>
        <p:spPr>
          <a:xfrm>
            <a:off x="5473088" y="751350"/>
            <a:ext cx="763500" cy="7893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121.2</a:t>
            </a:r>
            <a:endParaRPr>
              <a:solidFill>
                <a:schemeClr val="dk1"/>
              </a:solidFill>
            </a:endParaRPr>
          </a:p>
        </p:txBody>
      </p:sp>
      <p:sp>
        <p:nvSpPr>
          <p:cNvPr id="1514" name="Google Shape;1514;g17b423492d1_0_2867"/>
          <p:cNvSpPr/>
          <p:nvPr/>
        </p:nvSpPr>
        <p:spPr>
          <a:xfrm>
            <a:off x="4714452" y="1540625"/>
            <a:ext cx="763500" cy="7893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sp>
        <p:nvSpPr>
          <p:cNvPr id="1515" name="Google Shape;1515;g17b423492d1_0_2867"/>
          <p:cNvSpPr/>
          <p:nvPr/>
        </p:nvSpPr>
        <p:spPr>
          <a:xfrm>
            <a:off x="342726" y="867075"/>
            <a:ext cx="504900" cy="500700"/>
          </a:xfrm>
          <a:prstGeom prst="roundRect">
            <a:avLst>
              <a:gd name="adj" fmla="val 16667"/>
            </a:avLst>
          </a:prstGeom>
          <a:noFill/>
          <a:ln w="19050" cap="flat" cmpd="sng">
            <a:solidFill>
              <a:srgbClr val="F06D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g17b423492d1_0_2867"/>
          <p:cNvSpPr/>
          <p:nvPr/>
        </p:nvSpPr>
        <p:spPr>
          <a:xfrm>
            <a:off x="2393076" y="867075"/>
            <a:ext cx="504900" cy="500700"/>
          </a:xfrm>
          <a:prstGeom prst="roundRect">
            <a:avLst>
              <a:gd name="adj" fmla="val 16667"/>
            </a:avLst>
          </a:prstGeom>
          <a:noFill/>
          <a:ln w="19050" cap="flat" cmpd="sng">
            <a:solidFill>
              <a:srgbClr val="F06D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g17b423492d1_0_2867"/>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4</a:t>
            </a:r>
            <a:endParaRPr sz="2000">
              <a:solidFill>
                <a:schemeClr val="dk2"/>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grpSp>
        <p:nvGrpSpPr>
          <p:cNvPr id="1522" name="Google Shape;1522;g17b423492d1_0_2975"/>
          <p:cNvGrpSpPr/>
          <p:nvPr/>
        </p:nvGrpSpPr>
        <p:grpSpPr>
          <a:xfrm>
            <a:off x="2455133" y="517796"/>
            <a:ext cx="1912686" cy="2003596"/>
            <a:chOff x="3980408" y="898846"/>
            <a:chExt cx="3825371" cy="3945641"/>
          </a:xfrm>
        </p:grpSpPr>
        <p:grpSp>
          <p:nvGrpSpPr>
            <p:cNvPr id="1523" name="Google Shape;1523;g17b423492d1_0_2975"/>
            <p:cNvGrpSpPr/>
            <p:nvPr/>
          </p:nvGrpSpPr>
          <p:grpSpPr>
            <a:xfrm>
              <a:off x="3984927" y="1688137"/>
              <a:ext cx="3053088" cy="3156050"/>
              <a:chOff x="5629052" y="1646837"/>
              <a:chExt cx="3053088" cy="3156050"/>
            </a:xfrm>
          </p:grpSpPr>
          <p:grpSp>
            <p:nvGrpSpPr>
              <p:cNvPr id="1524" name="Google Shape;1524;g17b423492d1_0_2975"/>
              <p:cNvGrpSpPr/>
              <p:nvPr/>
            </p:nvGrpSpPr>
            <p:grpSpPr>
              <a:xfrm>
                <a:off x="5629052" y="3224862"/>
                <a:ext cx="3053088" cy="1578025"/>
                <a:chOff x="5743400" y="1910750"/>
                <a:chExt cx="2175804" cy="1088068"/>
              </a:xfrm>
            </p:grpSpPr>
            <p:sp>
              <p:nvSpPr>
                <p:cNvPr id="1525" name="Google Shape;1525;g17b423492d1_0_2975"/>
                <p:cNvSpPr/>
                <p:nvPr/>
              </p:nvSpPr>
              <p:spPr>
                <a:xfrm>
                  <a:off x="5743400"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sp>
              <p:nvSpPr>
                <p:cNvPr id="1526" name="Google Shape;1526;g17b423492d1_0_2975"/>
                <p:cNvSpPr/>
                <p:nvPr/>
              </p:nvSpPr>
              <p:spPr>
                <a:xfrm>
                  <a:off x="6287268" y="1910750"/>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0.039</a:t>
                  </a:r>
                  <a:endParaRPr sz="600"/>
                </a:p>
              </p:txBody>
            </p:sp>
            <p:sp>
              <p:nvSpPr>
                <p:cNvPr id="1527" name="Google Shape;1527;g17b423492d1_0_2975"/>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528" name="Google Shape;1528;g17b423492d1_0_2975"/>
                <p:cNvSpPr/>
                <p:nvPr/>
              </p:nvSpPr>
              <p:spPr>
                <a:xfrm>
                  <a:off x="6287268" y="2454618"/>
                  <a:ext cx="544200" cy="544200"/>
                </a:xfrm>
                <a:prstGeom prst="rect">
                  <a:avLst/>
                </a:prstGeom>
                <a:solidFill>
                  <a:srgbClr val="20124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0.588</a:t>
                  </a:r>
                  <a:endParaRPr sz="600">
                    <a:solidFill>
                      <a:schemeClr val="lt1"/>
                    </a:solidFill>
                  </a:endParaRPr>
                </a:p>
              </p:txBody>
            </p:sp>
            <p:sp>
              <p:nvSpPr>
                <p:cNvPr id="1529" name="Google Shape;1529;g17b423492d1_0_2975"/>
                <p:cNvSpPr/>
                <p:nvPr/>
              </p:nvSpPr>
              <p:spPr>
                <a:xfrm>
                  <a:off x="6831136" y="1910750"/>
                  <a:ext cx="544200" cy="5442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0.059</a:t>
                  </a:r>
                  <a:endParaRPr sz="600"/>
                </a:p>
              </p:txBody>
            </p:sp>
            <p:sp>
              <p:nvSpPr>
                <p:cNvPr id="1530" name="Google Shape;1530;g17b423492d1_0_2975"/>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531" name="Google Shape;1531;g17b423492d1_0_2975"/>
                <p:cNvSpPr/>
                <p:nvPr/>
              </p:nvSpPr>
              <p:spPr>
                <a:xfrm>
                  <a:off x="7375004"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sp>
              <p:nvSpPr>
                <p:cNvPr id="1532" name="Google Shape;1532;g17b423492d1_0_2975"/>
                <p:cNvSpPr/>
                <p:nvPr/>
              </p:nvSpPr>
              <p:spPr>
                <a:xfrm>
                  <a:off x="7375004" y="2454618"/>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grpSp>
          <p:grpSp>
            <p:nvGrpSpPr>
              <p:cNvPr id="1533" name="Google Shape;1533;g17b423492d1_0_2975"/>
              <p:cNvGrpSpPr/>
              <p:nvPr/>
            </p:nvGrpSpPr>
            <p:grpSpPr>
              <a:xfrm>
                <a:off x="5629052" y="1646837"/>
                <a:ext cx="3053088" cy="1578025"/>
                <a:chOff x="5743400" y="1910750"/>
                <a:chExt cx="2175804" cy="1088068"/>
              </a:xfrm>
            </p:grpSpPr>
            <p:sp>
              <p:nvSpPr>
                <p:cNvPr id="1534" name="Google Shape;1534;g17b423492d1_0_2975"/>
                <p:cNvSpPr/>
                <p:nvPr/>
              </p:nvSpPr>
              <p:spPr>
                <a:xfrm>
                  <a:off x="5743400" y="1910750"/>
                  <a:ext cx="544200" cy="5442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0.004</a:t>
                  </a:r>
                  <a:endParaRPr sz="600"/>
                </a:p>
              </p:txBody>
            </p:sp>
            <p:sp>
              <p:nvSpPr>
                <p:cNvPr id="1535" name="Google Shape;1535;g17b423492d1_0_2975"/>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0.196</a:t>
                  </a:r>
                  <a:endParaRPr sz="600"/>
                </a:p>
              </p:txBody>
            </p:sp>
            <p:sp>
              <p:nvSpPr>
                <p:cNvPr id="1536" name="Google Shape;1536;g17b423492d1_0_2975"/>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a:t>
                  </a:r>
                  <a:endParaRPr sz="600"/>
                </a:p>
              </p:txBody>
            </p:sp>
            <p:sp>
              <p:nvSpPr>
                <p:cNvPr id="1537" name="Google Shape;1537;g17b423492d1_0_2975"/>
                <p:cNvSpPr/>
                <p:nvPr/>
              </p:nvSpPr>
              <p:spPr>
                <a:xfrm>
                  <a:off x="6287268"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0.039</a:t>
                  </a:r>
                  <a:endParaRPr sz="600"/>
                </a:p>
              </p:txBody>
            </p:sp>
            <p:sp>
              <p:nvSpPr>
                <p:cNvPr id="1538" name="Google Shape;1538;g17b423492d1_0_2975"/>
                <p:cNvSpPr/>
                <p:nvPr/>
              </p:nvSpPr>
              <p:spPr>
                <a:xfrm>
                  <a:off x="6831136" y="1910750"/>
                  <a:ext cx="544200" cy="5442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0.202</a:t>
                  </a:r>
                  <a:endParaRPr sz="600">
                    <a:solidFill>
                      <a:schemeClr val="lt1"/>
                    </a:solidFill>
                  </a:endParaRPr>
                </a:p>
              </p:txBody>
            </p:sp>
            <p:sp>
              <p:nvSpPr>
                <p:cNvPr id="1539" name="Google Shape;1539;g17b423492d1_0_2975"/>
                <p:cNvSpPr/>
                <p:nvPr/>
              </p:nvSpPr>
              <p:spPr>
                <a:xfrm>
                  <a:off x="6831136" y="2454618"/>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540" name="Google Shape;1540;g17b423492d1_0_2975"/>
                <p:cNvSpPr/>
                <p:nvPr/>
              </p:nvSpPr>
              <p:spPr>
                <a:xfrm>
                  <a:off x="7375004"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541" name="Google Shape;1541;g17b423492d1_0_2975"/>
                <p:cNvSpPr/>
                <p:nvPr/>
              </p:nvSpPr>
              <p:spPr>
                <a:xfrm>
                  <a:off x="7375004"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0.020</a:t>
                  </a:r>
                  <a:endParaRPr sz="600"/>
                </a:p>
              </p:txBody>
            </p:sp>
          </p:grpSp>
        </p:grpSp>
        <p:grpSp>
          <p:nvGrpSpPr>
            <p:cNvPr id="1542" name="Google Shape;1542;g17b423492d1_0_2975"/>
            <p:cNvGrpSpPr/>
            <p:nvPr/>
          </p:nvGrpSpPr>
          <p:grpSpPr>
            <a:xfrm>
              <a:off x="3980408" y="898862"/>
              <a:ext cx="2289933" cy="789253"/>
              <a:chOff x="6287268" y="1910750"/>
              <a:chExt cx="1631936" cy="544200"/>
            </a:xfrm>
          </p:grpSpPr>
          <p:sp>
            <p:nvSpPr>
              <p:cNvPr id="1543" name="Google Shape;1543;g17b423492d1_0_2975"/>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544" name="Google Shape;1544;g17b423492d1_0_2975"/>
              <p:cNvSpPr/>
              <p:nvPr/>
            </p:nvSpPr>
            <p:spPr>
              <a:xfrm>
                <a:off x="6831136" y="1910750"/>
                <a:ext cx="544200" cy="544200"/>
              </a:xfrm>
              <a:prstGeom prst="rect">
                <a:avLst/>
              </a:prstGeom>
              <a:solidFill>
                <a:srgbClr val="351C7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rPr>
                  <a:t>0.202</a:t>
                </a:r>
                <a:endParaRPr sz="600">
                  <a:solidFill>
                    <a:schemeClr val="lt1"/>
                  </a:solidFill>
                </a:endParaRPr>
              </a:p>
            </p:txBody>
          </p:sp>
          <p:sp>
            <p:nvSpPr>
              <p:cNvPr id="1545" name="Google Shape;1545;g17b423492d1_0_2975"/>
              <p:cNvSpPr/>
              <p:nvPr/>
            </p:nvSpPr>
            <p:spPr>
              <a:xfrm>
                <a:off x="7375004"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grpSp>
        <p:sp>
          <p:nvSpPr>
            <p:cNvPr id="1546" name="Google Shape;1546;g17b423492d1_0_2975"/>
            <p:cNvSpPr/>
            <p:nvPr/>
          </p:nvSpPr>
          <p:spPr>
            <a:xfrm>
              <a:off x="7038027" y="4055187"/>
              <a:ext cx="763500" cy="789300"/>
            </a:xfrm>
            <a:prstGeom prst="rect">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0.004</a:t>
              </a:r>
              <a:endParaRPr sz="600"/>
            </a:p>
          </p:txBody>
        </p:sp>
        <p:grpSp>
          <p:nvGrpSpPr>
            <p:cNvPr id="1547" name="Google Shape;1547;g17b423492d1_0_2975"/>
            <p:cNvGrpSpPr/>
            <p:nvPr/>
          </p:nvGrpSpPr>
          <p:grpSpPr>
            <a:xfrm>
              <a:off x="7042158" y="1688137"/>
              <a:ext cx="763621" cy="1578025"/>
              <a:chOff x="6287268" y="1910750"/>
              <a:chExt cx="544200" cy="1088068"/>
            </a:xfrm>
          </p:grpSpPr>
          <p:sp>
            <p:nvSpPr>
              <p:cNvPr id="1548" name="Google Shape;1548;g17b423492d1_0_2975"/>
              <p:cNvSpPr/>
              <p:nvPr/>
            </p:nvSpPr>
            <p:spPr>
              <a:xfrm>
                <a:off x="6287268" y="1910750"/>
                <a:ext cx="544200" cy="544200"/>
              </a:xfrm>
              <a:prstGeom prst="rect">
                <a:avLst/>
              </a:prstGeom>
              <a:solidFill>
                <a:srgbClr val="674E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0.101</a:t>
                </a:r>
                <a:endParaRPr sz="600"/>
              </a:p>
            </p:txBody>
          </p:sp>
          <p:sp>
            <p:nvSpPr>
              <p:cNvPr id="1549" name="Google Shape;1549;g17b423492d1_0_2975"/>
              <p:cNvSpPr/>
              <p:nvPr/>
            </p:nvSpPr>
            <p:spPr>
              <a:xfrm>
                <a:off x="6287268" y="2454618"/>
                <a:ext cx="544200" cy="5442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dk1"/>
                    </a:solidFill>
                  </a:rPr>
                  <a:t>0.020</a:t>
                </a:r>
                <a:endParaRPr sz="600"/>
              </a:p>
            </p:txBody>
          </p:sp>
        </p:grpSp>
        <p:sp>
          <p:nvSpPr>
            <p:cNvPr id="1550" name="Google Shape;1550;g17b423492d1_0_2975"/>
            <p:cNvSpPr/>
            <p:nvPr/>
          </p:nvSpPr>
          <p:spPr>
            <a:xfrm>
              <a:off x="7042138" y="3266162"/>
              <a:ext cx="763500" cy="789300"/>
            </a:xfrm>
            <a:prstGeom prst="rect">
              <a:avLst/>
            </a:prstGeom>
            <a:solidFill>
              <a:srgbClr val="8E7CC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0.059</a:t>
              </a:r>
              <a:endParaRPr sz="600"/>
            </a:p>
          </p:txBody>
        </p:sp>
        <p:sp>
          <p:nvSpPr>
            <p:cNvPr id="1551" name="Google Shape;1551;g17b423492d1_0_2975"/>
            <p:cNvSpPr/>
            <p:nvPr/>
          </p:nvSpPr>
          <p:spPr>
            <a:xfrm>
              <a:off x="6270338" y="898850"/>
              <a:ext cx="763500" cy="7893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0.030</a:t>
              </a:r>
              <a:endParaRPr sz="600"/>
            </a:p>
          </p:txBody>
        </p:sp>
        <p:sp>
          <p:nvSpPr>
            <p:cNvPr id="1552" name="Google Shape;1552;g17b423492d1_0_2975"/>
            <p:cNvSpPr/>
            <p:nvPr/>
          </p:nvSpPr>
          <p:spPr>
            <a:xfrm>
              <a:off x="7042220" y="898846"/>
              <a:ext cx="763500" cy="789300"/>
            </a:xfrm>
            <a:prstGeom prst="rect">
              <a:avLst/>
            </a:prstGeom>
            <a:solidFill>
              <a:srgbClr val="B4A7D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0.020</a:t>
              </a:r>
              <a:endParaRPr sz="600"/>
            </a:p>
          </p:txBody>
        </p:sp>
      </p:grpSp>
      <p:sp>
        <p:nvSpPr>
          <p:cNvPr id="1554" name="Google Shape;1554;g17b423492d1_0_2975"/>
          <p:cNvSpPr txBox="1">
            <a:spLocks noGrp="1"/>
          </p:cNvSpPr>
          <p:nvPr>
            <p:ph type="body" idx="1"/>
          </p:nvPr>
        </p:nvSpPr>
        <p:spPr>
          <a:xfrm>
            <a:off x="2455075" y="2521400"/>
            <a:ext cx="1912800" cy="6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Lato"/>
                <a:ea typeface="Lato"/>
                <a:cs typeface="Lato"/>
                <a:sym typeface="Lato"/>
              </a:rPr>
              <a:t> Raster C: </a:t>
            </a:r>
            <a:endParaRPr sz="1100">
              <a:latin typeface="Lato"/>
              <a:ea typeface="Lato"/>
              <a:cs typeface="Lato"/>
              <a:sym typeface="Lato"/>
            </a:endParaRPr>
          </a:p>
          <a:p>
            <a:pPr marL="0" lvl="0" indent="0" algn="ctr" rtl="0">
              <a:spcBef>
                <a:spcPts val="0"/>
              </a:spcBef>
              <a:spcAft>
                <a:spcPts val="1000"/>
              </a:spcAft>
              <a:buNone/>
            </a:pPr>
            <a:r>
              <a:rPr lang="en" sz="900">
                <a:latin typeface="Lato"/>
                <a:ea typeface="Lato"/>
                <a:cs typeface="Lato"/>
                <a:sym typeface="Lato"/>
              </a:rPr>
              <a:t>Weighting layer </a:t>
            </a:r>
            <a:endParaRPr sz="900">
              <a:latin typeface="Lato"/>
              <a:ea typeface="Lato"/>
              <a:cs typeface="Lato"/>
              <a:sym typeface="Lato"/>
            </a:endParaRPr>
          </a:p>
        </p:txBody>
      </p:sp>
      <p:sp>
        <p:nvSpPr>
          <p:cNvPr id="1555" name="Google Shape;1555;g17b423492d1_0_2975"/>
          <p:cNvSpPr txBox="1">
            <a:spLocks noGrp="1"/>
          </p:cNvSpPr>
          <p:nvPr>
            <p:ph type="body" idx="1"/>
          </p:nvPr>
        </p:nvSpPr>
        <p:spPr>
          <a:xfrm>
            <a:off x="397625" y="2521400"/>
            <a:ext cx="19128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 </a:t>
            </a:r>
            <a:r>
              <a:rPr lang="en" sz="1100">
                <a:latin typeface="Lato"/>
                <a:ea typeface="Lato"/>
                <a:cs typeface="Lato"/>
                <a:sym typeface="Lato"/>
              </a:rPr>
              <a:t>Raster D:</a:t>
            </a:r>
            <a:r>
              <a:rPr lang="en" sz="1200">
                <a:latin typeface="Lato"/>
                <a:ea typeface="Lato"/>
                <a:cs typeface="Lato"/>
                <a:sym typeface="Lato"/>
              </a:rPr>
              <a:t> </a:t>
            </a:r>
            <a:endParaRPr sz="1200">
              <a:latin typeface="Lato"/>
              <a:ea typeface="Lato"/>
              <a:cs typeface="Lato"/>
              <a:sym typeface="Lato"/>
            </a:endParaRPr>
          </a:p>
          <a:p>
            <a:pPr marL="0" lvl="0" indent="0" algn="ctr" rtl="0">
              <a:spcBef>
                <a:spcPts val="0"/>
              </a:spcBef>
              <a:spcAft>
                <a:spcPts val="0"/>
              </a:spcAft>
              <a:buNone/>
            </a:pPr>
            <a:r>
              <a:rPr lang="en" sz="900">
                <a:latin typeface="Lato"/>
                <a:ea typeface="Lato"/>
                <a:cs typeface="Lato"/>
                <a:sym typeface="Lato"/>
              </a:rPr>
              <a:t>Projected district population total (each grid cell within a district has same value)</a:t>
            </a:r>
            <a:endParaRPr sz="900">
              <a:latin typeface="Lato"/>
              <a:ea typeface="Lato"/>
              <a:cs typeface="Lato"/>
              <a:sym typeface="Lato"/>
            </a:endParaRPr>
          </a:p>
        </p:txBody>
      </p:sp>
      <p:sp>
        <p:nvSpPr>
          <p:cNvPr id="1556" name="Google Shape;1556;g17b423492d1_0_2975"/>
          <p:cNvSpPr txBox="1">
            <a:spLocks noGrp="1"/>
          </p:cNvSpPr>
          <p:nvPr>
            <p:ph type="body" idx="1"/>
          </p:nvPr>
        </p:nvSpPr>
        <p:spPr>
          <a:xfrm>
            <a:off x="229725" y="3397700"/>
            <a:ext cx="3108900" cy="42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a:latin typeface="Caveat"/>
                <a:ea typeface="Caveat"/>
                <a:cs typeface="Caveat"/>
                <a:sym typeface="Caveat"/>
              </a:rPr>
              <a:t> </a:t>
            </a:r>
            <a:r>
              <a:rPr lang="en" b="1">
                <a:latin typeface="Caveat"/>
                <a:ea typeface="Caveat"/>
                <a:cs typeface="Caveat"/>
                <a:sym typeface="Caveat"/>
              </a:rPr>
              <a:t>Raster C x Raster D = Raster E</a:t>
            </a:r>
            <a:endParaRPr b="1">
              <a:latin typeface="Caveat"/>
              <a:ea typeface="Caveat"/>
              <a:cs typeface="Caveat"/>
              <a:sym typeface="Caveat"/>
            </a:endParaRPr>
          </a:p>
          <a:p>
            <a:pPr marL="0" lvl="0" indent="0" algn="ctr" rtl="0">
              <a:lnSpc>
                <a:spcPct val="100000"/>
              </a:lnSpc>
              <a:spcBef>
                <a:spcPts val="100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b="1">
              <a:latin typeface="Caveat"/>
              <a:ea typeface="Caveat"/>
              <a:cs typeface="Caveat"/>
              <a:sym typeface="Caveat"/>
            </a:endParaRPr>
          </a:p>
          <a:p>
            <a:pPr marL="0" lvl="0" indent="0" algn="ctr" rtl="0">
              <a:lnSpc>
                <a:spcPct val="100000"/>
              </a:lnSpc>
              <a:spcBef>
                <a:spcPts val="0"/>
              </a:spcBef>
              <a:spcAft>
                <a:spcPts val="0"/>
              </a:spcAft>
              <a:buNone/>
            </a:pPr>
            <a:endParaRPr sz="1600" b="1">
              <a:latin typeface="Caveat"/>
              <a:ea typeface="Caveat"/>
              <a:cs typeface="Caveat"/>
              <a:sym typeface="Caveat"/>
            </a:endParaRPr>
          </a:p>
        </p:txBody>
      </p:sp>
      <p:sp>
        <p:nvSpPr>
          <p:cNvPr id="1557" name="Google Shape;1557;g17b423492d1_0_2975"/>
          <p:cNvSpPr txBox="1">
            <a:spLocks noGrp="1"/>
          </p:cNvSpPr>
          <p:nvPr>
            <p:ph type="body" idx="1"/>
          </p:nvPr>
        </p:nvSpPr>
        <p:spPr>
          <a:xfrm>
            <a:off x="4709925" y="394850"/>
            <a:ext cx="36369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 Raster E</a:t>
            </a:r>
            <a:endParaRPr sz="900">
              <a:latin typeface="Lato"/>
              <a:ea typeface="Lato"/>
              <a:cs typeface="Lato"/>
              <a:sym typeface="Lato"/>
            </a:endParaRPr>
          </a:p>
        </p:txBody>
      </p:sp>
      <p:grpSp>
        <p:nvGrpSpPr>
          <p:cNvPr id="1558" name="Google Shape;1558;g17b423492d1_0_2975"/>
          <p:cNvGrpSpPr/>
          <p:nvPr/>
        </p:nvGrpSpPr>
        <p:grpSpPr>
          <a:xfrm>
            <a:off x="4709933" y="751334"/>
            <a:ext cx="3825371" cy="3945641"/>
            <a:chOff x="3980408" y="898846"/>
            <a:chExt cx="3825371" cy="3945641"/>
          </a:xfrm>
        </p:grpSpPr>
        <p:grpSp>
          <p:nvGrpSpPr>
            <p:cNvPr id="1559" name="Google Shape;1559;g17b423492d1_0_2975"/>
            <p:cNvGrpSpPr/>
            <p:nvPr/>
          </p:nvGrpSpPr>
          <p:grpSpPr>
            <a:xfrm>
              <a:off x="3984927" y="1688137"/>
              <a:ext cx="3053088" cy="3156050"/>
              <a:chOff x="5629052" y="1646837"/>
              <a:chExt cx="3053088" cy="3156050"/>
            </a:xfrm>
          </p:grpSpPr>
          <p:grpSp>
            <p:nvGrpSpPr>
              <p:cNvPr id="1560" name="Google Shape;1560;g17b423492d1_0_2975"/>
              <p:cNvGrpSpPr/>
              <p:nvPr/>
            </p:nvGrpSpPr>
            <p:grpSpPr>
              <a:xfrm>
                <a:off x="5629052" y="3224862"/>
                <a:ext cx="3053088" cy="1578025"/>
                <a:chOff x="5743400" y="1910750"/>
                <a:chExt cx="2175804" cy="1088068"/>
              </a:xfrm>
            </p:grpSpPr>
            <p:sp>
              <p:nvSpPr>
                <p:cNvPr id="1561" name="Google Shape;1561;g17b423492d1_0_2975"/>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sp>
              <p:nvSpPr>
                <p:cNvPr id="1562" name="Google Shape;1562;g17b423492d1_0_2975"/>
                <p:cNvSpPr/>
                <p:nvPr/>
              </p:nvSpPr>
              <p:spPr>
                <a:xfrm>
                  <a:off x="6287268"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8.6</a:t>
                  </a:r>
                  <a:endParaRPr/>
                </a:p>
              </p:txBody>
            </p:sp>
            <p:sp>
              <p:nvSpPr>
                <p:cNvPr id="1563" name="Google Shape;1563;g17b423492d1_0_2975"/>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564" name="Google Shape;1564;g17b423492d1_0_2975"/>
                <p:cNvSpPr/>
                <p:nvPr/>
              </p:nvSpPr>
              <p:spPr>
                <a:xfrm>
                  <a:off x="6287268" y="2454618"/>
                  <a:ext cx="544200" cy="544200"/>
                </a:xfrm>
                <a:prstGeom prst="rect">
                  <a:avLst/>
                </a:prstGeom>
                <a:solidFill>
                  <a:srgbClr val="7F6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129.4</a:t>
                  </a:r>
                  <a:endParaRPr>
                    <a:solidFill>
                      <a:schemeClr val="dk1"/>
                    </a:solidFill>
                  </a:endParaRPr>
                </a:p>
              </p:txBody>
            </p:sp>
            <p:sp>
              <p:nvSpPr>
                <p:cNvPr id="1565" name="Google Shape;1565;g17b423492d1_0_2975"/>
                <p:cNvSpPr/>
                <p:nvPr/>
              </p:nvSpPr>
              <p:spPr>
                <a:xfrm>
                  <a:off x="6831136" y="1910750"/>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12.9</a:t>
                  </a:r>
                  <a:endParaRPr/>
                </a:p>
              </p:txBody>
            </p:sp>
            <p:sp>
              <p:nvSpPr>
                <p:cNvPr id="1566" name="Google Shape;1566;g17b423492d1_0_2975"/>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567" name="Google Shape;1567;g17b423492d1_0_2975"/>
                <p:cNvSpPr/>
                <p:nvPr/>
              </p:nvSpPr>
              <p:spPr>
                <a:xfrm>
                  <a:off x="7375004"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sp>
              <p:nvSpPr>
                <p:cNvPr id="1568" name="Google Shape;1568;g17b423492d1_0_2975"/>
                <p:cNvSpPr/>
                <p:nvPr/>
              </p:nvSpPr>
              <p:spPr>
                <a:xfrm>
                  <a:off x="7375004"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grpSp>
          <p:grpSp>
            <p:nvGrpSpPr>
              <p:cNvPr id="1569" name="Google Shape;1569;g17b423492d1_0_2975"/>
              <p:cNvGrpSpPr/>
              <p:nvPr/>
            </p:nvGrpSpPr>
            <p:grpSpPr>
              <a:xfrm>
                <a:off x="5629052" y="1646837"/>
                <a:ext cx="3053088" cy="1578025"/>
                <a:chOff x="5743400" y="1910750"/>
                <a:chExt cx="2175804" cy="1088068"/>
              </a:xfrm>
            </p:grpSpPr>
            <p:sp>
              <p:nvSpPr>
                <p:cNvPr id="1570" name="Google Shape;1570;g17b423492d1_0_2975"/>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sp>
              <p:nvSpPr>
                <p:cNvPr id="1571" name="Google Shape;1571;g17b423492d1_0_2975"/>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43.1</a:t>
                  </a:r>
                  <a:endParaRPr/>
                </a:p>
              </p:txBody>
            </p:sp>
            <p:sp>
              <p:nvSpPr>
                <p:cNvPr id="1572" name="Google Shape;1572;g17b423492d1_0_2975"/>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573" name="Google Shape;1573;g17b423492d1_0_2975"/>
                <p:cNvSpPr/>
                <p:nvPr/>
              </p:nvSpPr>
              <p:spPr>
                <a:xfrm>
                  <a:off x="6287268"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8.6</a:t>
                  </a:r>
                  <a:endParaRPr/>
                </a:p>
              </p:txBody>
            </p:sp>
            <p:sp>
              <p:nvSpPr>
                <p:cNvPr id="1574" name="Google Shape;1574;g17b423492d1_0_2975"/>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121.2</a:t>
                  </a:r>
                  <a:endParaRPr>
                    <a:solidFill>
                      <a:schemeClr val="dk1"/>
                    </a:solidFill>
                  </a:endParaRPr>
                </a:p>
              </p:txBody>
            </p:sp>
            <p:sp>
              <p:nvSpPr>
                <p:cNvPr id="1575" name="Google Shape;1575;g17b423492d1_0_2975"/>
                <p:cNvSpPr/>
                <p:nvPr/>
              </p:nvSpPr>
              <p:spPr>
                <a:xfrm>
                  <a:off x="6831136" y="2454618"/>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sp>
              <p:nvSpPr>
                <p:cNvPr id="1576" name="Google Shape;1576;g17b423492d1_0_2975"/>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sp>
              <p:nvSpPr>
                <p:cNvPr id="1577" name="Google Shape;1577;g17b423492d1_0_2975"/>
                <p:cNvSpPr/>
                <p:nvPr/>
              </p:nvSpPr>
              <p:spPr>
                <a:xfrm>
                  <a:off x="7375004"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12.0</a:t>
                  </a:r>
                  <a:endParaRPr/>
                </a:p>
              </p:txBody>
            </p:sp>
          </p:grpSp>
        </p:grpSp>
        <p:grpSp>
          <p:nvGrpSpPr>
            <p:cNvPr id="1578" name="Google Shape;1578;g17b423492d1_0_2975"/>
            <p:cNvGrpSpPr/>
            <p:nvPr/>
          </p:nvGrpSpPr>
          <p:grpSpPr>
            <a:xfrm>
              <a:off x="3980408" y="898862"/>
              <a:ext cx="2289933" cy="789253"/>
              <a:chOff x="6287268" y="1910750"/>
              <a:chExt cx="1631936" cy="544200"/>
            </a:xfrm>
          </p:grpSpPr>
          <p:sp>
            <p:nvSpPr>
              <p:cNvPr id="1579" name="Google Shape;1579;g17b423492d1_0_2975"/>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60.6</a:t>
                </a:r>
                <a:endParaRPr/>
              </a:p>
            </p:txBody>
          </p:sp>
          <p:sp>
            <p:nvSpPr>
              <p:cNvPr id="1580" name="Google Shape;1580;g17b423492d1_0_2975"/>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121.2</a:t>
                </a:r>
                <a:endParaRPr>
                  <a:solidFill>
                    <a:schemeClr val="dk1"/>
                  </a:solidFill>
                </a:endParaRPr>
              </a:p>
            </p:txBody>
          </p:sp>
          <p:sp>
            <p:nvSpPr>
              <p:cNvPr id="1581" name="Google Shape;1581;g17b423492d1_0_2975"/>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grpSp>
        <p:sp>
          <p:nvSpPr>
            <p:cNvPr id="1582" name="Google Shape;1582;g17b423492d1_0_2975"/>
            <p:cNvSpPr/>
            <p:nvPr/>
          </p:nvSpPr>
          <p:spPr>
            <a:xfrm>
              <a:off x="7038027" y="4055187"/>
              <a:ext cx="763500" cy="7893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grpSp>
          <p:nvGrpSpPr>
            <p:cNvPr id="1583" name="Google Shape;1583;g17b423492d1_0_2975"/>
            <p:cNvGrpSpPr/>
            <p:nvPr/>
          </p:nvGrpSpPr>
          <p:grpSpPr>
            <a:xfrm>
              <a:off x="7042158" y="1688137"/>
              <a:ext cx="763621" cy="1578025"/>
              <a:chOff x="6287268" y="1910750"/>
              <a:chExt cx="544200" cy="1088068"/>
            </a:xfrm>
          </p:grpSpPr>
          <p:sp>
            <p:nvSpPr>
              <p:cNvPr id="1584" name="Google Shape;1584;g17b423492d1_0_2975"/>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sp>
            <p:nvSpPr>
              <p:cNvPr id="1585" name="Google Shape;1585;g17b423492d1_0_2975"/>
              <p:cNvSpPr/>
              <p:nvPr/>
            </p:nvSpPr>
            <p:spPr>
              <a:xfrm>
                <a:off x="6287268"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12.0</a:t>
                </a:r>
                <a:endParaRPr/>
              </a:p>
            </p:txBody>
          </p:sp>
        </p:grpSp>
        <p:sp>
          <p:nvSpPr>
            <p:cNvPr id="1586" name="Google Shape;1586;g17b423492d1_0_2975"/>
            <p:cNvSpPr/>
            <p:nvPr/>
          </p:nvSpPr>
          <p:spPr>
            <a:xfrm>
              <a:off x="7042138" y="3266162"/>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12.9</a:t>
              </a:r>
              <a:endParaRPr/>
            </a:p>
          </p:txBody>
        </p:sp>
        <p:sp>
          <p:nvSpPr>
            <p:cNvPr id="1587" name="Google Shape;1587;g17b423492d1_0_2975"/>
            <p:cNvSpPr/>
            <p:nvPr/>
          </p:nvSpPr>
          <p:spPr>
            <a:xfrm>
              <a:off x="6270338" y="898850"/>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18.0</a:t>
              </a:r>
              <a:endParaRPr/>
            </a:p>
          </p:txBody>
        </p:sp>
        <p:sp>
          <p:nvSpPr>
            <p:cNvPr id="1588" name="Google Shape;1588;g17b423492d1_0_2975"/>
            <p:cNvSpPr/>
            <p:nvPr/>
          </p:nvSpPr>
          <p:spPr>
            <a:xfrm>
              <a:off x="7042220" y="898846"/>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12.0</a:t>
              </a:r>
              <a:endParaRPr/>
            </a:p>
          </p:txBody>
        </p:sp>
      </p:grpSp>
      <p:grpSp>
        <p:nvGrpSpPr>
          <p:cNvPr id="1589" name="Google Shape;1589;g17b423492d1_0_2975"/>
          <p:cNvGrpSpPr/>
          <p:nvPr/>
        </p:nvGrpSpPr>
        <p:grpSpPr>
          <a:xfrm>
            <a:off x="397683" y="517802"/>
            <a:ext cx="1912686" cy="2003596"/>
            <a:chOff x="3980408" y="898846"/>
            <a:chExt cx="3825371" cy="3945641"/>
          </a:xfrm>
        </p:grpSpPr>
        <p:grpSp>
          <p:nvGrpSpPr>
            <p:cNvPr id="1590" name="Google Shape;1590;g17b423492d1_0_2975"/>
            <p:cNvGrpSpPr/>
            <p:nvPr/>
          </p:nvGrpSpPr>
          <p:grpSpPr>
            <a:xfrm>
              <a:off x="3984927" y="1688137"/>
              <a:ext cx="3053088" cy="3156050"/>
              <a:chOff x="5629052" y="1646837"/>
              <a:chExt cx="3053088" cy="3156050"/>
            </a:xfrm>
          </p:grpSpPr>
          <p:grpSp>
            <p:nvGrpSpPr>
              <p:cNvPr id="1591" name="Google Shape;1591;g17b423492d1_0_2975"/>
              <p:cNvGrpSpPr/>
              <p:nvPr/>
            </p:nvGrpSpPr>
            <p:grpSpPr>
              <a:xfrm>
                <a:off x="5629052" y="3224862"/>
                <a:ext cx="3053088" cy="1578025"/>
                <a:chOff x="5743400" y="1910750"/>
                <a:chExt cx="2175804" cy="1088068"/>
              </a:xfrm>
            </p:grpSpPr>
            <p:sp>
              <p:nvSpPr>
                <p:cNvPr id="1592" name="Google Shape;1592;g17b423492d1_0_2975"/>
                <p:cNvSpPr/>
                <p:nvPr/>
              </p:nvSpPr>
              <p:spPr>
                <a:xfrm>
                  <a:off x="5743400"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593" name="Google Shape;1593;g17b423492d1_0_2975"/>
                <p:cNvSpPr/>
                <p:nvPr/>
              </p:nvSpPr>
              <p:spPr>
                <a:xfrm>
                  <a:off x="6287268"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594" name="Google Shape;1594;g17b423492d1_0_2975"/>
                <p:cNvSpPr/>
                <p:nvPr/>
              </p:nvSpPr>
              <p:spPr>
                <a:xfrm>
                  <a:off x="5743400"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595" name="Google Shape;1595;g17b423492d1_0_2975"/>
                <p:cNvSpPr/>
                <p:nvPr/>
              </p:nvSpPr>
              <p:spPr>
                <a:xfrm>
                  <a:off x="6287268"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596" name="Google Shape;1596;g17b423492d1_0_2975"/>
                <p:cNvSpPr/>
                <p:nvPr/>
              </p:nvSpPr>
              <p:spPr>
                <a:xfrm>
                  <a:off x="6831136"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597" name="Google Shape;1597;g17b423492d1_0_2975"/>
                <p:cNvSpPr/>
                <p:nvPr/>
              </p:nvSpPr>
              <p:spPr>
                <a:xfrm>
                  <a:off x="6831136"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598" name="Google Shape;1598;g17b423492d1_0_2975"/>
                <p:cNvSpPr/>
                <p:nvPr/>
              </p:nvSpPr>
              <p:spPr>
                <a:xfrm>
                  <a:off x="7375004"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599" name="Google Shape;1599;g17b423492d1_0_2975"/>
                <p:cNvSpPr/>
                <p:nvPr/>
              </p:nvSpPr>
              <p:spPr>
                <a:xfrm>
                  <a:off x="7375004"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grpSp>
          <p:grpSp>
            <p:nvGrpSpPr>
              <p:cNvPr id="1600" name="Google Shape;1600;g17b423492d1_0_2975"/>
              <p:cNvGrpSpPr/>
              <p:nvPr/>
            </p:nvGrpSpPr>
            <p:grpSpPr>
              <a:xfrm>
                <a:off x="5629052" y="1646837"/>
                <a:ext cx="3053088" cy="1578025"/>
                <a:chOff x="5743400" y="1910750"/>
                <a:chExt cx="2175804" cy="1088068"/>
              </a:xfrm>
            </p:grpSpPr>
            <p:sp>
              <p:nvSpPr>
                <p:cNvPr id="1601" name="Google Shape;1601;g17b423492d1_0_2975"/>
                <p:cNvSpPr/>
                <p:nvPr/>
              </p:nvSpPr>
              <p:spPr>
                <a:xfrm>
                  <a:off x="5743400"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220</a:t>
                  </a:r>
                  <a:endParaRPr sz="900"/>
                </a:p>
              </p:txBody>
            </p:sp>
            <p:sp>
              <p:nvSpPr>
                <p:cNvPr id="1602" name="Google Shape;1602;g17b423492d1_0_2975"/>
                <p:cNvSpPr/>
                <p:nvPr/>
              </p:nvSpPr>
              <p:spPr>
                <a:xfrm>
                  <a:off x="6287268" y="1910750"/>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603" name="Google Shape;1603;g17b423492d1_0_2975"/>
                <p:cNvSpPr/>
                <p:nvPr/>
              </p:nvSpPr>
              <p:spPr>
                <a:xfrm>
                  <a:off x="5743400"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604" name="Google Shape;1604;g17b423492d1_0_2975"/>
                <p:cNvSpPr/>
                <p:nvPr/>
              </p:nvSpPr>
              <p:spPr>
                <a:xfrm>
                  <a:off x="6287268" y="2454618"/>
                  <a:ext cx="544200" cy="5442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605" name="Google Shape;1605;g17b423492d1_0_2975"/>
                <p:cNvSpPr/>
                <p:nvPr/>
              </p:nvSpPr>
              <p:spPr>
                <a:xfrm>
                  <a:off x="6831136"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606" name="Google Shape;1606;g17b423492d1_0_2975"/>
                <p:cNvSpPr/>
                <p:nvPr/>
              </p:nvSpPr>
              <p:spPr>
                <a:xfrm>
                  <a:off x="6831136"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607" name="Google Shape;1607;g17b423492d1_0_2975"/>
                <p:cNvSpPr/>
                <p:nvPr/>
              </p:nvSpPr>
              <p:spPr>
                <a:xfrm>
                  <a:off x="7375004"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608" name="Google Shape;1608;g17b423492d1_0_2975"/>
                <p:cNvSpPr/>
                <p:nvPr/>
              </p:nvSpPr>
              <p:spPr>
                <a:xfrm>
                  <a:off x="7375004"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grpSp>
        <p:grpSp>
          <p:nvGrpSpPr>
            <p:cNvPr id="1609" name="Google Shape;1609;g17b423492d1_0_2975"/>
            <p:cNvGrpSpPr/>
            <p:nvPr/>
          </p:nvGrpSpPr>
          <p:grpSpPr>
            <a:xfrm>
              <a:off x="3980408" y="898862"/>
              <a:ext cx="2289933" cy="789253"/>
              <a:chOff x="6287268" y="1910750"/>
              <a:chExt cx="1631936" cy="544200"/>
            </a:xfrm>
          </p:grpSpPr>
          <p:sp>
            <p:nvSpPr>
              <p:cNvPr id="1610" name="Google Shape;1610;g17b423492d1_0_2975"/>
              <p:cNvSpPr/>
              <p:nvPr/>
            </p:nvSpPr>
            <p:spPr>
              <a:xfrm>
                <a:off x="6287268"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sp>
            <p:nvSpPr>
              <p:cNvPr id="1611" name="Google Shape;1611;g17b423492d1_0_2975"/>
              <p:cNvSpPr/>
              <p:nvPr/>
            </p:nvSpPr>
            <p:spPr>
              <a:xfrm>
                <a:off x="6831136"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sp>
            <p:nvSpPr>
              <p:cNvPr id="1612" name="Google Shape;1612;g17b423492d1_0_2975"/>
              <p:cNvSpPr/>
              <p:nvPr/>
            </p:nvSpPr>
            <p:spPr>
              <a:xfrm>
                <a:off x="7375004"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600</a:t>
                </a:r>
                <a:endParaRPr sz="900"/>
              </a:p>
            </p:txBody>
          </p:sp>
        </p:grpSp>
        <p:sp>
          <p:nvSpPr>
            <p:cNvPr id="1613" name="Google Shape;1613;g17b423492d1_0_2975"/>
            <p:cNvSpPr/>
            <p:nvPr/>
          </p:nvSpPr>
          <p:spPr>
            <a:xfrm>
              <a:off x="7038027" y="4055187"/>
              <a:ext cx="763500" cy="7893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grpSp>
          <p:nvGrpSpPr>
            <p:cNvPr id="1614" name="Google Shape;1614;g17b423492d1_0_2975"/>
            <p:cNvGrpSpPr/>
            <p:nvPr/>
          </p:nvGrpSpPr>
          <p:grpSpPr>
            <a:xfrm>
              <a:off x="7042158" y="1688137"/>
              <a:ext cx="763621" cy="1578025"/>
              <a:chOff x="6287268" y="1910750"/>
              <a:chExt cx="544200" cy="1088068"/>
            </a:xfrm>
          </p:grpSpPr>
          <p:sp>
            <p:nvSpPr>
              <p:cNvPr id="1615" name="Google Shape;1615;g17b423492d1_0_2975"/>
              <p:cNvSpPr/>
              <p:nvPr/>
            </p:nvSpPr>
            <p:spPr>
              <a:xfrm>
                <a:off x="6287268" y="1910750"/>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616" name="Google Shape;1616;g17b423492d1_0_2975"/>
              <p:cNvSpPr/>
              <p:nvPr/>
            </p:nvSpPr>
            <p:spPr>
              <a:xfrm>
                <a:off x="6287268" y="2454618"/>
                <a:ext cx="544200" cy="5442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sp>
          <p:nvSpPr>
            <p:cNvPr id="1617" name="Google Shape;1617;g17b423492d1_0_2975"/>
            <p:cNvSpPr/>
            <p:nvPr/>
          </p:nvSpPr>
          <p:spPr>
            <a:xfrm>
              <a:off x="7042138" y="3266162"/>
              <a:ext cx="763500" cy="789300"/>
            </a:xfrm>
            <a:prstGeom prst="rect">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220</a:t>
              </a:r>
              <a:endParaRPr sz="900"/>
            </a:p>
          </p:txBody>
        </p:sp>
        <p:sp>
          <p:nvSpPr>
            <p:cNvPr id="1618" name="Google Shape;1618;g17b423492d1_0_2975"/>
            <p:cNvSpPr/>
            <p:nvPr/>
          </p:nvSpPr>
          <p:spPr>
            <a:xfrm>
              <a:off x="6270338" y="898850"/>
              <a:ext cx="763500" cy="7893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sp>
          <p:nvSpPr>
            <p:cNvPr id="1619" name="Google Shape;1619;g17b423492d1_0_2975"/>
            <p:cNvSpPr/>
            <p:nvPr/>
          </p:nvSpPr>
          <p:spPr>
            <a:xfrm>
              <a:off x="7042220" y="898846"/>
              <a:ext cx="763500" cy="789300"/>
            </a:xfrm>
            <a:prstGeom prst="rect">
              <a:avLst/>
            </a:prstGeom>
            <a:solidFill>
              <a:srgbClr val="38761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600</a:t>
              </a:r>
              <a:endParaRPr sz="900"/>
            </a:p>
          </p:txBody>
        </p:sp>
      </p:grpSp>
      <p:sp>
        <p:nvSpPr>
          <p:cNvPr id="1620" name="Google Shape;1620;g17b423492d1_0_2975"/>
          <p:cNvSpPr txBox="1">
            <a:spLocks noGrp="1"/>
          </p:cNvSpPr>
          <p:nvPr>
            <p:ph type="title"/>
          </p:nvPr>
        </p:nvSpPr>
        <p:spPr>
          <a:xfrm>
            <a:off x="311700" y="-12175"/>
            <a:ext cx="405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Part 4</a:t>
            </a:r>
            <a:endParaRPr sz="2000">
              <a:solidFill>
                <a:schemeClr val="dk2"/>
              </a:solidFill>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g17b423492d1_0_3077"/>
          <p:cNvSpPr/>
          <p:nvPr/>
        </p:nvSpPr>
        <p:spPr>
          <a:xfrm rot="-10799730">
            <a:off x="4689877" y="769440"/>
            <a:ext cx="3813600" cy="2366400"/>
          </a:xfrm>
          <a:prstGeom prst="corner">
            <a:avLst>
              <a:gd name="adj1" fmla="val 32862"/>
              <a:gd name="adj2" fmla="val 96707"/>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g17b423492d1_0_3077"/>
          <p:cNvSpPr txBox="1"/>
          <p:nvPr/>
        </p:nvSpPr>
        <p:spPr>
          <a:xfrm>
            <a:off x="6381800" y="1230613"/>
            <a:ext cx="196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District 1</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Summed total:</a:t>
            </a:r>
            <a:endParaRPr>
              <a:latin typeface="Lato"/>
              <a:ea typeface="Lato"/>
              <a:cs typeface="Lato"/>
              <a:sym typeface="Lato"/>
            </a:endParaRPr>
          </a:p>
          <a:p>
            <a:pPr marL="0" lvl="0" indent="0" algn="ctr" rtl="0">
              <a:spcBef>
                <a:spcPts val="0"/>
              </a:spcBef>
              <a:spcAft>
                <a:spcPts val="0"/>
              </a:spcAft>
              <a:buNone/>
            </a:pPr>
            <a:r>
              <a:rPr lang="en" sz="2000">
                <a:latin typeface="Lato"/>
                <a:ea typeface="Lato"/>
                <a:cs typeface="Lato"/>
                <a:sym typeface="Lato"/>
              </a:rPr>
              <a:t>600</a:t>
            </a:r>
            <a:endParaRPr sz="2000">
              <a:latin typeface="Lato"/>
              <a:ea typeface="Lato"/>
              <a:cs typeface="Lato"/>
              <a:sym typeface="Lato"/>
            </a:endParaRPr>
          </a:p>
        </p:txBody>
      </p:sp>
      <p:grpSp>
        <p:nvGrpSpPr>
          <p:cNvPr id="1627" name="Google Shape;1627;g17b423492d1_0_3077"/>
          <p:cNvGrpSpPr/>
          <p:nvPr/>
        </p:nvGrpSpPr>
        <p:grpSpPr>
          <a:xfrm>
            <a:off x="2458000" y="530294"/>
            <a:ext cx="1906826" cy="1978623"/>
            <a:chOff x="3984925" y="899528"/>
            <a:chExt cx="3813652" cy="3944622"/>
          </a:xfrm>
        </p:grpSpPr>
        <p:sp>
          <p:nvSpPr>
            <p:cNvPr id="1628" name="Google Shape;1628;g17b423492d1_0_3077"/>
            <p:cNvSpPr/>
            <p:nvPr/>
          </p:nvSpPr>
          <p:spPr>
            <a:xfrm>
              <a:off x="3984925" y="1688150"/>
              <a:ext cx="3813600" cy="3156000"/>
            </a:xfrm>
            <a:prstGeom prst="corner">
              <a:avLst>
                <a:gd name="adj1" fmla="val 49651"/>
                <a:gd name="adj2" fmla="val 48326"/>
              </a:avLst>
            </a:prstGeom>
            <a:noFill/>
            <a:ln w="381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g17b423492d1_0_3077"/>
            <p:cNvSpPr/>
            <p:nvPr/>
          </p:nvSpPr>
          <p:spPr>
            <a:xfrm rot="-10799730">
              <a:off x="3984977" y="899678"/>
              <a:ext cx="3813600" cy="2366400"/>
            </a:xfrm>
            <a:prstGeom prst="corner">
              <a:avLst>
                <a:gd name="adj1" fmla="val 32862"/>
                <a:gd name="adj2" fmla="val 96707"/>
              </a:avLst>
            </a:prstGeom>
            <a:noFill/>
            <a:ln w="381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0" name="Google Shape;1630;g17b423492d1_0_3077"/>
          <p:cNvSpPr txBox="1"/>
          <p:nvPr/>
        </p:nvSpPr>
        <p:spPr>
          <a:xfrm>
            <a:off x="3303988" y="761905"/>
            <a:ext cx="9825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District 1</a:t>
            </a:r>
            <a:endParaRPr sz="1300">
              <a:latin typeface="Lato"/>
              <a:ea typeface="Lato"/>
              <a:cs typeface="Lato"/>
              <a:sym typeface="Lato"/>
            </a:endParaRPr>
          </a:p>
          <a:p>
            <a:pPr marL="0" lvl="0" indent="0" algn="ctr" rtl="0">
              <a:spcBef>
                <a:spcPts val="0"/>
              </a:spcBef>
              <a:spcAft>
                <a:spcPts val="0"/>
              </a:spcAft>
              <a:buNone/>
            </a:pPr>
            <a:endParaRPr sz="1900">
              <a:latin typeface="Lato"/>
              <a:ea typeface="Lato"/>
              <a:cs typeface="Lato"/>
              <a:sym typeface="Lato"/>
            </a:endParaRPr>
          </a:p>
        </p:txBody>
      </p:sp>
      <p:sp>
        <p:nvSpPr>
          <p:cNvPr id="1631" name="Google Shape;1631;g17b423492d1_0_3077"/>
          <p:cNvSpPr txBox="1"/>
          <p:nvPr/>
        </p:nvSpPr>
        <p:spPr>
          <a:xfrm>
            <a:off x="2572338" y="1822543"/>
            <a:ext cx="982500" cy="4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District 2</a:t>
            </a:r>
            <a:endParaRPr sz="1300">
              <a:latin typeface="Lato"/>
              <a:ea typeface="Lato"/>
              <a:cs typeface="Lato"/>
              <a:sym typeface="Lato"/>
            </a:endParaRPr>
          </a:p>
          <a:p>
            <a:pPr marL="0" lvl="0" indent="0" algn="ctr" rtl="0">
              <a:spcBef>
                <a:spcPts val="0"/>
              </a:spcBef>
              <a:spcAft>
                <a:spcPts val="0"/>
              </a:spcAft>
              <a:buNone/>
            </a:pPr>
            <a:endParaRPr sz="1100">
              <a:latin typeface="Lato"/>
              <a:ea typeface="Lato"/>
              <a:cs typeface="Lato"/>
              <a:sym typeface="Lato"/>
            </a:endParaRPr>
          </a:p>
        </p:txBody>
      </p:sp>
      <p:sp>
        <p:nvSpPr>
          <p:cNvPr id="1633" name="Google Shape;1633;g17b423492d1_0_3077"/>
          <p:cNvSpPr txBox="1">
            <a:spLocks noGrp="1"/>
          </p:cNvSpPr>
          <p:nvPr>
            <p:ph type="body" idx="1"/>
          </p:nvPr>
        </p:nvSpPr>
        <p:spPr>
          <a:xfrm>
            <a:off x="2455075" y="2521400"/>
            <a:ext cx="1912800" cy="6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latin typeface="Lato"/>
                <a:ea typeface="Lato"/>
                <a:cs typeface="Lato"/>
                <a:sym typeface="Lato"/>
              </a:rPr>
              <a:t>District boundaries (vector)</a:t>
            </a:r>
            <a:endParaRPr sz="900">
              <a:latin typeface="Lato"/>
              <a:ea typeface="Lato"/>
              <a:cs typeface="Lato"/>
              <a:sym typeface="Lato"/>
            </a:endParaRPr>
          </a:p>
        </p:txBody>
      </p:sp>
      <p:sp>
        <p:nvSpPr>
          <p:cNvPr id="1634" name="Google Shape;1634;g17b423492d1_0_3077"/>
          <p:cNvSpPr txBox="1">
            <a:spLocks noGrp="1"/>
          </p:cNvSpPr>
          <p:nvPr>
            <p:ph type="body" idx="1"/>
          </p:nvPr>
        </p:nvSpPr>
        <p:spPr>
          <a:xfrm>
            <a:off x="397625" y="2521400"/>
            <a:ext cx="19128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 </a:t>
            </a:r>
            <a:r>
              <a:rPr lang="en" sz="1100">
                <a:latin typeface="Lato"/>
                <a:ea typeface="Lato"/>
                <a:cs typeface="Lato"/>
                <a:sym typeface="Lato"/>
              </a:rPr>
              <a:t>Raster E:</a:t>
            </a:r>
            <a:r>
              <a:rPr lang="en" sz="1200">
                <a:latin typeface="Lato"/>
                <a:ea typeface="Lato"/>
                <a:cs typeface="Lato"/>
                <a:sym typeface="Lato"/>
              </a:rPr>
              <a:t> </a:t>
            </a:r>
            <a:endParaRPr sz="1200">
              <a:latin typeface="Lato"/>
              <a:ea typeface="Lato"/>
              <a:cs typeface="Lato"/>
              <a:sym typeface="Lato"/>
            </a:endParaRPr>
          </a:p>
          <a:p>
            <a:pPr marL="0" lvl="0" indent="0" algn="ctr" rtl="0">
              <a:spcBef>
                <a:spcPts val="0"/>
              </a:spcBef>
              <a:spcAft>
                <a:spcPts val="0"/>
              </a:spcAft>
              <a:buNone/>
            </a:pPr>
            <a:r>
              <a:rPr lang="en" sz="900">
                <a:latin typeface="Lato"/>
                <a:ea typeface="Lato"/>
                <a:cs typeface="Lato"/>
                <a:sym typeface="Lato"/>
              </a:rPr>
              <a:t>Adjusted population estimates (weighted to meet ZamStats district 2020 projections)</a:t>
            </a:r>
            <a:endParaRPr sz="900">
              <a:latin typeface="Lato"/>
              <a:ea typeface="Lato"/>
              <a:cs typeface="Lato"/>
              <a:sym typeface="Lato"/>
            </a:endParaRPr>
          </a:p>
        </p:txBody>
      </p:sp>
      <p:grpSp>
        <p:nvGrpSpPr>
          <p:cNvPr id="1635" name="Google Shape;1635;g17b423492d1_0_3077"/>
          <p:cNvGrpSpPr/>
          <p:nvPr/>
        </p:nvGrpSpPr>
        <p:grpSpPr>
          <a:xfrm>
            <a:off x="387908" y="517801"/>
            <a:ext cx="1912686" cy="2003596"/>
            <a:chOff x="3980408" y="898846"/>
            <a:chExt cx="3825371" cy="3945641"/>
          </a:xfrm>
        </p:grpSpPr>
        <p:grpSp>
          <p:nvGrpSpPr>
            <p:cNvPr id="1636" name="Google Shape;1636;g17b423492d1_0_3077"/>
            <p:cNvGrpSpPr/>
            <p:nvPr/>
          </p:nvGrpSpPr>
          <p:grpSpPr>
            <a:xfrm>
              <a:off x="3984927" y="1688137"/>
              <a:ext cx="3053088" cy="3156050"/>
              <a:chOff x="5629052" y="1646837"/>
              <a:chExt cx="3053088" cy="3156050"/>
            </a:xfrm>
          </p:grpSpPr>
          <p:grpSp>
            <p:nvGrpSpPr>
              <p:cNvPr id="1637" name="Google Shape;1637;g17b423492d1_0_3077"/>
              <p:cNvGrpSpPr/>
              <p:nvPr/>
            </p:nvGrpSpPr>
            <p:grpSpPr>
              <a:xfrm>
                <a:off x="5629052" y="3224862"/>
                <a:ext cx="3053088" cy="1578025"/>
                <a:chOff x="5743400" y="1910750"/>
                <a:chExt cx="2175804" cy="1088068"/>
              </a:xfrm>
            </p:grpSpPr>
            <p:sp>
              <p:nvSpPr>
                <p:cNvPr id="1638" name="Google Shape;1638;g17b423492d1_0_3077"/>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sp>
              <p:nvSpPr>
                <p:cNvPr id="1639" name="Google Shape;1639;g17b423492d1_0_3077"/>
                <p:cNvSpPr/>
                <p:nvPr/>
              </p:nvSpPr>
              <p:spPr>
                <a:xfrm>
                  <a:off x="6287268"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8.6</a:t>
                  </a:r>
                  <a:endParaRPr sz="800"/>
                </a:p>
              </p:txBody>
            </p:sp>
            <p:sp>
              <p:nvSpPr>
                <p:cNvPr id="1640" name="Google Shape;1640;g17b423492d1_0_3077"/>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a:t>
                  </a:r>
                  <a:endParaRPr sz="800"/>
                </a:p>
              </p:txBody>
            </p:sp>
            <p:sp>
              <p:nvSpPr>
                <p:cNvPr id="1641" name="Google Shape;1641;g17b423492d1_0_3077"/>
                <p:cNvSpPr/>
                <p:nvPr/>
              </p:nvSpPr>
              <p:spPr>
                <a:xfrm>
                  <a:off x="6287268" y="2454618"/>
                  <a:ext cx="544200" cy="544200"/>
                </a:xfrm>
                <a:prstGeom prst="rect">
                  <a:avLst/>
                </a:prstGeom>
                <a:solidFill>
                  <a:srgbClr val="7F6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129.4</a:t>
                  </a:r>
                  <a:endParaRPr sz="800">
                    <a:solidFill>
                      <a:schemeClr val="dk1"/>
                    </a:solidFill>
                  </a:endParaRPr>
                </a:p>
              </p:txBody>
            </p:sp>
            <p:sp>
              <p:nvSpPr>
                <p:cNvPr id="1642" name="Google Shape;1642;g17b423492d1_0_3077"/>
                <p:cNvSpPr/>
                <p:nvPr/>
              </p:nvSpPr>
              <p:spPr>
                <a:xfrm>
                  <a:off x="6831136" y="1910750"/>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12.9</a:t>
                  </a:r>
                  <a:endParaRPr sz="800"/>
                </a:p>
              </p:txBody>
            </p:sp>
            <p:sp>
              <p:nvSpPr>
                <p:cNvPr id="1643" name="Google Shape;1643;g17b423492d1_0_3077"/>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a:t>
                  </a:r>
                  <a:endParaRPr sz="800"/>
                </a:p>
              </p:txBody>
            </p:sp>
            <p:sp>
              <p:nvSpPr>
                <p:cNvPr id="1644" name="Google Shape;1644;g17b423492d1_0_3077"/>
                <p:cNvSpPr/>
                <p:nvPr/>
              </p:nvSpPr>
              <p:spPr>
                <a:xfrm>
                  <a:off x="7375004"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sp>
              <p:nvSpPr>
                <p:cNvPr id="1645" name="Google Shape;1645;g17b423492d1_0_3077"/>
                <p:cNvSpPr/>
                <p:nvPr/>
              </p:nvSpPr>
              <p:spPr>
                <a:xfrm>
                  <a:off x="7375004"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grpSp>
          <p:grpSp>
            <p:nvGrpSpPr>
              <p:cNvPr id="1646" name="Google Shape;1646;g17b423492d1_0_3077"/>
              <p:cNvGrpSpPr/>
              <p:nvPr/>
            </p:nvGrpSpPr>
            <p:grpSpPr>
              <a:xfrm>
                <a:off x="5629052" y="1646837"/>
                <a:ext cx="3053088" cy="1578025"/>
                <a:chOff x="5743400" y="1910750"/>
                <a:chExt cx="2175804" cy="1088068"/>
              </a:xfrm>
            </p:grpSpPr>
            <p:sp>
              <p:nvSpPr>
                <p:cNvPr id="1647" name="Google Shape;1647;g17b423492d1_0_3077"/>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0.9</a:t>
                  </a:r>
                  <a:endParaRPr sz="800"/>
                </a:p>
              </p:txBody>
            </p:sp>
            <p:sp>
              <p:nvSpPr>
                <p:cNvPr id="1648" name="Google Shape;1648;g17b423492d1_0_3077"/>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43.1</a:t>
                  </a:r>
                  <a:endParaRPr sz="800"/>
                </a:p>
              </p:txBody>
            </p:sp>
            <p:sp>
              <p:nvSpPr>
                <p:cNvPr id="1649" name="Google Shape;1649;g17b423492d1_0_3077"/>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a:t>
                  </a:r>
                  <a:endParaRPr sz="800"/>
                </a:p>
              </p:txBody>
            </p:sp>
            <p:sp>
              <p:nvSpPr>
                <p:cNvPr id="1650" name="Google Shape;1650;g17b423492d1_0_3077"/>
                <p:cNvSpPr/>
                <p:nvPr/>
              </p:nvSpPr>
              <p:spPr>
                <a:xfrm>
                  <a:off x="6287268"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8.6</a:t>
                  </a:r>
                  <a:endParaRPr sz="800"/>
                </a:p>
              </p:txBody>
            </p:sp>
            <p:sp>
              <p:nvSpPr>
                <p:cNvPr id="1651" name="Google Shape;1651;g17b423492d1_0_3077"/>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121.2</a:t>
                  </a:r>
                  <a:endParaRPr sz="800">
                    <a:solidFill>
                      <a:schemeClr val="dk1"/>
                    </a:solidFill>
                  </a:endParaRPr>
                </a:p>
              </p:txBody>
            </p:sp>
            <p:sp>
              <p:nvSpPr>
                <p:cNvPr id="1652" name="Google Shape;1652;g17b423492d1_0_3077"/>
                <p:cNvSpPr/>
                <p:nvPr/>
              </p:nvSpPr>
              <p:spPr>
                <a:xfrm>
                  <a:off x="6831136" y="2454618"/>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sp>
              <p:nvSpPr>
                <p:cNvPr id="1653" name="Google Shape;1653;g17b423492d1_0_3077"/>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sp>
              <p:nvSpPr>
                <p:cNvPr id="1654" name="Google Shape;1654;g17b423492d1_0_3077"/>
                <p:cNvSpPr/>
                <p:nvPr/>
              </p:nvSpPr>
              <p:spPr>
                <a:xfrm>
                  <a:off x="7375004"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12.0</a:t>
                  </a:r>
                  <a:endParaRPr sz="800"/>
                </a:p>
              </p:txBody>
            </p:sp>
          </p:grpSp>
        </p:grpSp>
        <p:grpSp>
          <p:nvGrpSpPr>
            <p:cNvPr id="1655" name="Google Shape;1655;g17b423492d1_0_3077"/>
            <p:cNvGrpSpPr/>
            <p:nvPr/>
          </p:nvGrpSpPr>
          <p:grpSpPr>
            <a:xfrm>
              <a:off x="3980408" y="898862"/>
              <a:ext cx="2289933" cy="789253"/>
              <a:chOff x="6287268" y="1910750"/>
              <a:chExt cx="1631936" cy="544200"/>
            </a:xfrm>
          </p:grpSpPr>
          <p:sp>
            <p:nvSpPr>
              <p:cNvPr id="1656" name="Google Shape;1656;g17b423492d1_0_3077"/>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60.6</a:t>
                </a:r>
                <a:endParaRPr sz="800"/>
              </a:p>
            </p:txBody>
          </p:sp>
          <p:sp>
            <p:nvSpPr>
              <p:cNvPr id="1657" name="Google Shape;1657;g17b423492d1_0_3077"/>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121.2</a:t>
                </a:r>
                <a:endParaRPr sz="800">
                  <a:solidFill>
                    <a:schemeClr val="dk1"/>
                  </a:solidFill>
                </a:endParaRPr>
              </a:p>
            </p:txBody>
          </p:sp>
          <p:sp>
            <p:nvSpPr>
              <p:cNvPr id="1658" name="Google Shape;1658;g17b423492d1_0_3077"/>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grpSp>
        <p:sp>
          <p:nvSpPr>
            <p:cNvPr id="1659" name="Google Shape;1659;g17b423492d1_0_3077"/>
            <p:cNvSpPr/>
            <p:nvPr/>
          </p:nvSpPr>
          <p:spPr>
            <a:xfrm>
              <a:off x="7038027" y="4055187"/>
              <a:ext cx="763500" cy="7893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grpSp>
          <p:nvGrpSpPr>
            <p:cNvPr id="1660" name="Google Shape;1660;g17b423492d1_0_3077"/>
            <p:cNvGrpSpPr/>
            <p:nvPr/>
          </p:nvGrpSpPr>
          <p:grpSpPr>
            <a:xfrm>
              <a:off x="7042158" y="1688137"/>
              <a:ext cx="763621" cy="1578025"/>
              <a:chOff x="6287268" y="1910750"/>
              <a:chExt cx="544200" cy="1088068"/>
            </a:xfrm>
          </p:grpSpPr>
          <p:sp>
            <p:nvSpPr>
              <p:cNvPr id="1661" name="Google Shape;1661;g17b423492d1_0_3077"/>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sp>
            <p:nvSpPr>
              <p:cNvPr id="1662" name="Google Shape;1662;g17b423492d1_0_3077"/>
              <p:cNvSpPr/>
              <p:nvPr/>
            </p:nvSpPr>
            <p:spPr>
              <a:xfrm>
                <a:off x="6287268"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12.0</a:t>
                </a:r>
                <a:endParaRPr sz="800"/>
              </a:p>
            </p:txBody>
          </p:sp>
        </p:grpSp>
        <p:sp>
          <p:nvSpPr>
            <p:cNvPr id="1663" name="Google Shape;1663;g17b423492d1_0_3077"/>
            <p:cNvSpPr/>
            <p:nvPr/>
          </p:nvSpPr>
          <p:spPr>
            <a:xfrm>
              <a:off x="7042138" y="3266162"/>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12.9</a:t>
              </a:r>
              <a:endParaRPr sz="800"/>
            </a:p>
          </p:txBody>
        </p:sp>
        <p:sp>
          <p:nvSpPr>
            <p:cNvPr id="1664" name="Google Shape;1664;g17b423492d1_0_3077"/>
            <p:cNvSpPr/>
            <p:nvPr/>
          </p:nvSpPr>
          <p:spPr>
            <a:xfrm>
              <a:off x="6270338" y="898850"/>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18.0</a:t>
              </a:r>
              <a:endParaRPr sz="800"/>
            </a:p>
          </p:txBody>
        </p:sp>
        <p:sp>
          <p:nvSpPr>
            <p:cNvPr id="1665" name="Google Shape;1665;g17b423492d1_0_3077"/>
            <p:cNvSpPr/>
            <p:nvPr/>
          </p:nvSpPr>
          <p:spPr>
            <a:xfrm>
              <a:off x="7042220" y="898846"/>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12.0</a:t>
              </a:r>
              <a:endParaRPr sz="800"/>
            </a:p>
          </p:txBody>
        </p:sp>
      </p:grpSp>
      <p:sp>
        <p:nvSpPr>
          <p:cNvPr id="1666" name="Google Shape;1666;g17b423492d1_0_3077"/>
          <p:cNvSpPr txBox="1">
            <a:spLocks noGrp="1"/>
          </p:cNvSpPr>
          <p:nvPr>
            <p:ph type="title"/>
          </p:nvPr>
        </p:nvSpPr>
        <p:spPr>
          <a:xfrm>
            <a:off x="311700" y="-12175"/>
            <a:ext cx="3193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Checking values</a:t>
            </a:r>
            <a:endParaRPr sz="2000">
              <a:solidFill>
                <a:schemeClr val="dk2"/>
              </a:solidFill>
              <a:latin typeface="Lato"/>
              <a:ea typeface="Lato"/>
              <a:cs typeface="Lato"/>
              <a:sym typeface="Lato"/>
            </a:endParaRPr>
          </a:p>
        </p:txBody>
      </p:sp>
      <p:sp>
        <p:nvSpPr>
          <p:cNvPr id="1667" name="Google Shape;1667;g17b423492d1_0_3077"/>
          <p:cNvSpPr txBox="1">
            <a:spLocks noGrp="1"/>
          </p:cNvSpPr>
          <p:nvPr>
            <p:ph type="body" idx="1"/>
          </p:nvPr>
        </p:nvSpPr>
        <p:spPr>
          <a:xfrm>
            <a:off x="104775" y="3397700"/>
            <a:ext cx="4467300" cy="74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latin typeface="Caveat"/>
                <a:ea typeface="Caveat"/>
                <a:cs typeface="Caveat"/>
                <a:sym typeface="Caveat"/>
              </a:rPr>
              <a:t>District 1:</a:t>
            </a:r>
            <a:endParaRPr sz="1700" b="1">
              <a:latin typeface="Caveat"/>
              <a:ea typeface="Caveat"/>
              <a:cs typeface="Caveat"/>
              <a:sym typeface="Caveat"/>
            </a:endParaRPr>
          </a:p>
          <a:p>
            <a:pPr marL="0" lvl="0" indent="0" algn="ctr" rtl="0">
              <a:lnSpc>
                <a:spcPct val="100000"/>
              </a:lnSpc>
              <a:spcBef>
                <a:spcPts val="0"/>
              </a:spcBef>
              <a:spcAft>
                <a:spcPts val="0"/>
              </a:spcAft>
              <a:buNone/>
            </a:pPr>
            <a:r>
              <a:rPr lang="en" sz="1500" b="1">
                <a:latin typeface="Caveat"/>
                <a:ea typeface="Caveat"/>
                <a:cs typeface="Caveat"/>
                <a:sym typeface="Caveat"/>
              </a:rPr>
              <a:t>60.6+121.2+60.6+18+12+121.2+60.6+60.6+60.6+12+12 = </a:t>
            </a:r>
            <a:r>
              <a:rPr lang="en" sz="1700" b="1">
                <a:latin typeface="Caveat"/>
                <a:ea typeface="Caveat"/>
                <a:cs typeface="Caveat"/>
                <a:sym typeface="Caveat"/>
              </a:rPr>
              <a:t>600</a:t>
            </a:r>
            <a:endParaRPr sz="1700" b="1">
              <a:latin typeface="Caveat"/>
              <a:ea typeface="Caveat"/>
              <a:cs typeface="Caveat"/>
              <a:sym typeface="Caveat"/>
            </a:endParaRPr>
          </a:p>
          <a:p>
            <a:pPr marL="0" lvl="0" indent="0" algn="l" rtl="0">
              <a:lnSpc>
                <a:spcPct val="100000"/>
              </a:lnSpc>
              <a:spcBef>
                <a:spcPts val="0"/>
              </a:spcBef>
              <a:spcAft>
                <a:spcPts val="0"/>
              </a:spcAft>
              <a:buNone/>
            </a:pPr>
            <a:endParaRPr sz="1700" b="1">
              <a:latin typeface="Caveat"/>
              <a:ea typeface="Caveat"/>
              <a:cs typeface="Caveat"/>
              <a:sym typeface="Caveat"/>
            </a:endParaRPr>
          </a:p>
          <a:p>
            <a:pPr marL="0" lvl="0" indent="0" algn="l" rtl="0">
              <a:lnSpc>
                <a:spcPct val="100000"/>
              </a:lnSpc>
              <a:spcBef>
                <a:spcPts val="0"/>
              </a:spcBef>
              <a:spcAft>
                <a:spcPts val="0"/>
              </a:spcAft>
              <a:buNone/>
            </a:pPr>
            <a:endParaRPr sz="1700" b="1">
              <a:latin typeface="Caveat"/>
              <a:ea typeface="Caveat"/>
              <a:cs typeface="Caveat"/>
              <a:sym typeface="Caveat"/>
            </a:endParaRPr>
          </a:p>
          <a:p>
            <a:pPr marL="0" lvl="0" indent="0" algn="l" rtl="0">
              <a:lnSpc>
                <a:spcPct val="100000"/>
              </a:lnSpc>
              <a:spcBef>
                <a:spcPts val="0"/>
              </a:spcBef>
              <a:spcAft>
                <a:spcPts val="0"/>
              </a:spcAft>
              <a:buNone/>
            </a:pPr>
            <a:endParaRPr sz="1700" b="1">
              <a:latin typeface="Caveat"/>
              <a:ea typeface="Caveat"/>
              <a:cs typeface="Caveat"/>
              <a:sym typeface="Caveat"/>
            </a:endParaRPr>
          </a:p>
          <a:p>
            <a:pPr marL="0" lvl="0" indent="0" algn="l" rtl="0">
              <a:lnSpc>
                <a:spcPct val="100000"/>
              </a:lnSpc>
              <a:spcBef>
                <a:spcPts val="0"/>
              </a:spcBef>
              <a:spcAft>
                <a:spcPts val="0"/>
              </a:spcAft>
              <a:buNone/>
            </a:pPr>
            <a:r>
              <a:rPr lang="en" sz="1700" b="1">
                <a:latin typeface="Caveat"/>
                <a:ea typeface="Caveat"/>
                <a:cs typeface="Caveat"/>
                <a:sym typeface="Caveat"/>
              </a:rPr>
              <a:t> </a:t>
            </a:r>
            <a:endParaRPr sz="1600" b="1">
              <a:latin typeface="Caveat"/>
              <a:ea typeface="Caveat"/>
              <a:cs typeface="Caveat"/>
              <a:sym typeface="Caveat"/>
            </a:endParaRPr>
          </a:p>
          <a:p>
            <a:pPr marL="0" lvl="0" indent="0" algn="l" rtl="0">
              <a:lnSpc>
                <a:spcPct val="100000"/>
              </a:lnSpc>
              <a:spcBef>
                <a:spcPts val="1000"/>
              </a:spcBef>
              <a:spcAft>
                <a:spcPts val="0"/>
              </a:spcAft>
              <a:buNone/>
            </a:pPr>
            <a:endParaRPr sz="1600" b="1">
              <a:latin typeface="Caveat"/>
              <a:ea typeface="Caveat"/>
              <a:cs typeface="Caveat"/>
              <a:sym typeface="Caveat"/>
            </a:endParaRPr>
          </a:p>
          <a:p>
            <a:pPr marL="0" lvl="0" indent="0" algn="l" rtl="0">
              <a:lnSpc>
                <a:spcPct val="100000"/>
              </a:lnSpc>
              <a:spcBef>
                <a:spcPts val="0"/>
              </a:spcBef>
              <a:spcAft>
                <a:spcPts val="0"/>
              </a:spcAft>
              <a:buNone/>
            </a:pPr>
            <a:endParaRPr sz="1600" b="1">
              <a:latin typeface="Caveat"/>
              <a:ea typeface="Caveat"/>
              <a:cs typeface="Caveat"/>
              <a:sym typeface="Caveat"/>
            </a:endParaRPr>
          </a:p>
          <a:p>
            <a:pPr marL="0" lvl="0" indent="0" algn="l" rtl="0">
              <a:lnSpc>
                <a:spcPct val="100000"/>
              </a:lnSpc>
              <a:spcBef>
                <a:spcPts val="0"/>
              </a:spcBef>
              <a:spcAft>
                <a:spcPts val="0"/>
              </a:spcAft>
              <a:buNone/>
            </a:pPr>
            <a:endParaRPr sz="1400" b="1">
              <a:latin typeface="Caveat"/>
              <a:ea typeface="Caveat"/>
              <a:cs typeface="Caveat"/>
              <a:sym typeface="Caveat"/>
            </a:endParaRPr>
          </a:p>
        </p:txBody>
      </p:sp>
      <p:sp>
        <p:nvSpPr>
          <p:cNvPr id="1668" name="Google Shape;1668;g17b423492d1_0_3077"/>
          <p:cNvSpPr/>
          <p:nvPr/>
        </p:nvSpPr>
        <p:spPr>
          <a:xfrm rot="-10799459">
            <a:off x="390851" y="530455"/>
            <a:ext cx="1906800" cy="1187100"/>
          </a:xfrm>
          <a:prstGeom prst="corner">
            <a:avLst>
              <a:gd name="adj1" fmla="val 32862"/>
              <a:gd name="adj2" fmla="val 96707"/>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g17b423492d1_0_3124"/>
          <p:cNvSpPr/>
          <p:nvPr/>
        </p:nvSpPr>
        <p:spPr>
          <a:xfrm>
            <a:off x="4689825" y="1557913"/>
            <a:ext cx="3813600" cy="3156000"/>
          </a:xfrm>
          <a:prstGeom prst="corner">
            <a:avLst>
              <a:gd name="adj1" fmla="val 49651"/>
              <a:gd name="adj2" fmla="val 48326"/>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g17b423492d1_0_3124"/>
          <p:cNvSpPr txBox="1"/>
          <p:nvPr/>
        </p:nvSpPr>
        <p:spPr>
          <a:xfrm>
            <a:off x="4918500" y="3344463"/>
            <a:ext cx="196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District 2</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Summed total:</a:t>
            </a:r>
            <a:endParaRPr>
              <a:latin typeface="Lato"/>
              <a:ea typeface="Lato"/>
              <a:cs typeface="Lato"/>
              <a:sym typeface="Lato"/>
            </a:endParaRPr>
          </a:p>
          <a:p>
            <a:pPr marL="0" lvl="0" indent="0" algn="ctr" rtl="0">
              <a:spcBef>
                <a:spcPts val="0"/>
              </a:spcBef>
              <a:spcAft>
                <a:spcPts val="0"/>
              </a:spcAft>
              <a:buNone/>
            </a:pPr>
            <a:r>
              <a:rPr lang="en" sz="2000">
                <a:latin typeface="Lato"/>
                <a:ea typeface="Lato"/>
                <a:cs typeface="Lato"/>
                <a:sym typeface="Lato"/>
              </a:rPr>
              <a:t>220</a:t>
            </a:r>
            <a:endParaRPr sz="2000">
              <a:latin typeface="Lato"/>
              <a:ea typeface="Lato"/>
              <a:cs typeface="Lato"/>
              <a:sym typeface="Lato"/>
            </a:endParaRPr>
          </a:p>
        </p:txBody>
      </p:sp>
      <p:grpSp>
        <p:nvGrpSpPr>
          <p:cNvPr id="1675" name="Google Shape;1675;g17b423492d1_0_3124"/>
          <p:cNvGrpSpPr/>
          <p:nvPr/>
        </p:nvGrpSpPr>
        <p:grpSpPr>
          <a:xfrm>
            <a:off x="2458000" y="530294"/>
            <a:ext cx="1906826" cy="1978623"/>
            <a:chOff x="3984925" y="899528"/>
            <a:chExt cx="3813652" cy="3944622"/>
          </a:xfrm>
        </p:grpSpPr>
        <p:sp>
          <p:nvSpPr>
            <p:cNvPr id="1676" name="Google Shape;1676;g17b423492d1_0_3124"/>
            <p:cNvSpPr/>
            <p:nvPr/>
          </p:nvSpPr>
          <p:spPr>
            <a:xfrm>
              <a:off x="3984925" y="1688150"/>
              <a:ext cx="3813600" cy="3156000"/>
            </a:xfrm>
            <a:prstGeom prst="corner">
              <a:avLst>
                <a:gd name="adj1" fmla="val 49651"/>
                <a:gd name="adj2" fmla="val 48326"/>
              </a:avLst>
            </a:prstGeom>
            <a:noFill/>
            <a:ln w="381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g17b423492d1_0_3124"/>
            <p:cNvSpPr/>
            <p:nvPr/>
          </p:nvSpPr>
          <p:spPr>
            <a:xfrm rot="-10799730">
              <a:off x="3984977" y="899678"/>
              <a:ext cx="3813600" cy="2366400"/>
            </a:xfrm>
            <a:prstGeom prst="corner">
              <a:avLst>
                <a:gd name="adj1" fmla="val 32862"/>
                <a:gd name="adj2" fmla="val 96707"/>
              </a:avLst>
            </a:prstGeom>
            <a:noFill/>
            <a:ln w="381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8" name="Google Shape;1678;g17b423492d1_0_3124"/>
          <p:cNvSpPr txBox="1"/>
          <p:nvPr/>
        </p:nvSpPr>
        <p:spPr>
          <a:xfrm>
            <a:off x="3303988" y="761905"/>
            <a:ext cx="9825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District 1</a:t>
            </a:r>
            <a:endParaRPr sz="1300">
              <a:latin typeface="Lato"/>
              <a:ea typeface="Lato"/>
              <a:cs typeface="Lato"/>
              <a:sym typeface="Lato"/>
            </a:endParaRPr>
          </a:p>
          <a:p>
            <a:pPr marL="0" lvl="0" indent="0" algn="ctr" rtl="0">
              <a:spcBef>
                <a:spcPts val="0"/>
              </a:spcBef>
              <a:spcAft>
                <a:spcPts val="0"/>
              </a:spcAft>
              <a:buNone/>
            </a:pPr>
            <a:endParaRPr sz="1900">
              <a:latin typeface="Lato"/>
              <a:ea typeface="Lato"/>
              <a:cs typeface="Lato"/>
              <a:sym typeface="Lato"/>
            </a:endParaRPr>
          </a:p>
        </p:txBody>
      </p:sp>
      <p:sp>
        <p:nvSpPr>
          <p:cNvPr id="1679" name="Google Shape;1679;g17b423492d1_0_3124"/>
          <p:cNvSpPr txBox="1"/>
          <p:nvPr/>
        </p:nvSpPr>
        <p:spPr>
          <a:xfrm>
            <a:off x="2572338" y="1822543"/>
            <a:ext cx="982500" cy="4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District 2</a:t>
            </a:r>
            <a:endParaRPr sz="1300">
              <a:latin typeface="Lato"/>
              <a:ea typeface="Lato"/>
              <a:cs typeface="Lato"/>
              <a:sym typeface="Lato"/>
            </a:endParaRPr>
          </a:p>
          <a:p>
            <a:pPr marL="0" lvl="0" indent="0" algn="ctr" rtl="0">
              <a:spcBef>
                <a:spcPts val="0"/>
              </a:spcBef>
              <a:spcAft>
                <a:spcPts val="0"/>
              </a:spcAft>
              <a:buNone/>
            </a:pPr>
            <a:endParaRPr sz="1100">
              <a:latin typeface="Lato"/>
              <a:ea typeface="Lato"/>
              <a:cs typeface="Lato"/>
              <a:sym typeface="Lato"/>
            </a:endParaRPr>
          </a:p>
        </p:txBody>
      </p:sp>
      <p:sp>
        <p:nvSpPr>
          <p:cNvPr id="1681" name="Google Shape;1681;g17b423492d1_0_3124"/>
          <p:cNvSpPr txBox="1">
            <a:spLocks noGrp="1"/>
          </p:cNvSpPr>
          <p:nvPr>
            <p:ph type="body" idx="1"/>
          </p:nvPr>
        </p:nvSpPr>
        <p:spPr>
          <a:xfrm>
            <a:off x="2455075" y="2521400"/>
            <a:ext cx="1912800" cy="6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Lato"/>
                <a:ea typeface="Lato"/>
                <a:cs typeface="Lato"/>
                <a:sym typeface="Lato"/>
              </a:rPr>
              <a:t>District boundaries (vector)</a:t>
            </a:r>
            <a:endParaRPr sz="900">
              <a:latin typeface="Lato"/>
              <a:ea typeface="Lato"/>
              <a:cs typeface="Lato"/>
              <a:sym typeface="Lato"/>
            </a:endParaRPr>
          </a:p>
        </p:txBody>
      </p:sp>
      <p:sp>
        <p:nvSpPr>
          <p:cNvPr id="1682" name="Google Shape;1682;g17b423492d1_0_3124"/>
          <p:cNvSpPr txBox="1">
            <a:spLocks noGrp="1"/>
          </p:cNvSpPr>
          <p:nvPr>
            <p:ph type="body" idx="1"/>
          </p:nvPr>
        </p:nvSpPr>
        <p:spPr>
          <a:xfrm>
            <a:off x="397625" y="2521400"/>
            <a:ext cx="19128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 </a:t>
            </a:r>
            <a:r>
              <a:rPr lang="en" sz="1100">
                <a:latin typeface="Lato"/>
                <a:ea typeface="Lato"/>
                <a:cs typeface="Lato"/>
                <a:sym typeface="Lato"/>
              </a:rPr>
              <a:t>Raster E:</a:t>
            </a:r>
            <a:r>
              <a:rPr lang="en" sz="1200">
                <a:latin typeface="Lato"/>
                <a:ea typeface="Lato"/>
                <a:cs typeface="Lato"/>
                <a:sym typeface="Lato"/>
              </a:rPr>
              <a:t> </a:t>
            </a:r>
            <a:endParaRPr sz="1200">
              <a:latin typeface="Lato"/>
              <a:ea typeface="Lato"/>
              <a:cs typeface="Lato"/>
              <a:sym typeface="Lato"/>
            </a:endParaRPr>
          </a:p>
          <a:p>
            <a:pPr marL="0" lvl="0" indent="0" algn="ctr" rtl="0">
              <a:spcBef>
                <a:spcPts val="0"/>
              </a:spcBef>
              <a:spcAft>
                <a:spcPts val="0"/>
              </a:spcAft>
              <a:buNone/>
            </a:pPr>
            <a:r>
              <a:rPr lang="en" sz="900">
                <a:latin typeface="Lato"/>
                <a:ea typeface="Lato"/>
                <a:cs typeface="Lato"/>
                <a:sym typeface="Lato"/>
              </a:rPr>
              <a:t>Adjusted population estimates (weighted to meet ZamStats district 2020 projections)</a:t>
            </a:r>
            <a:endParaRPr sz="900">
              <a:latin typeface="Lato"/>
              <a:ea typeface="Lato"/>
              <a:cs typeface="Lato"/>
              <a:sym typeface="Lato"/>
            </a:endParaRPr>
          </a:p>
        </p:txBody>
      </p:sp>
      <p:grpSp>
        <p:nvGrpSpPr>
          <p:cNvPr id="1683" name="Google Shape;1683;g17b423492d1_0_3124"/>
          <p:cNvGrpSpPr/>
          <p:nvPr/>
        </p:nvGrpSpPr>
        <p:grpSpPr>
          <a:xfrm>
            <a:off x="387908" y="517801"/>
            <a:ext cx="1912686" cy="2003596"/>
            <a:chOff x="3980408" y="898846"/>
            <a:chExt cx="3825371" cy="3945641"/>
          </a:xfrm>
        </p:grpSpPr>
        <p:grpSp>
          <p:nvGrpSpPr>
            <p:cNvPr id="1684" name="Google Shape;1684;g17b423492d1_0_3124"/>
            <p:cNvGrpSpPr/>
            <p:nvPr/>
          </p:nvGrpSpPr>
          <p:grpSpPr>
            <a:xfrm>
              <a:off x="3984927" y="1688137"/>
              <a:ext cx="3053088" cy="3156050"/>
              <a:chOff x="5629052" y="1646837"/>
              <a:chExt cx="3053088" cy="3156050"/>
            </a:xfrm>
          </p:grpSpPr>
          <p:grpSp>
            <p:nvGrpSpPr>
              <p:cNvPr id="1685" name="Google Shape;1685;g17b423492d1_0_3124"/>
              <p:cNvGrpSpPr/>
              <p:nvPr/>
            </p:nvGrpSpPr>
            <p:grpSpPr>
              <a:xfrm>
                <a:off x="5629052" y="3224862"/>
                <a:ext cx="3053088" cy="1578025"/>
                <a:chOff x="5743400" y="1910750"/>
                <a:chExt cx="2175804" cy="1088068"/>
              </a:xfrm>
            </p:grpSpPr>
            <p:sp>
              <p:nvSpPr>
                <p:cNvPr id="1686" name="Google Shape;1686;g17b423492d1_0_3124"/>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sp>
              <p:nvSpPr>
                <p:cNvPr id="1687" name="Google Shape;1687;g17b423492d1_0_3124"/>
                <p:cNvSpPr/>
                <p:nvPr/>
              </p:nvSpPr>
              <p:spPr>
                <a:xfrm>
                  <a:off x="6287268"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8.6</a:t>
                  </a:r>
                  <a:endParaRPr sz="800"/>
                </a:p>
              </p:txBody>
            </p:sp>
            <p:sp>
              <p:nvSpPr>
                <p:cNvPr id="1688" name="Google Shape;1688;g17b423492d1_0_3124"/>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a:t>
                  </a:r>
                  <a:endParaRPr sz="800"/>
                </a:p>
              </p:txBody>
            </p:sp>
            <p:sp>
              <p:nvSpPr>
                <p:cNvPr id="1689" name="Google Shape;1689;g17b423492d1_0_3124"/>
                <p:cNvSpPr/>
                <p:nvPr/>
              </p:nvSpPr>
              <p:spPr>
                <a:xfrm>
                  <a:off x="6287268" y="2454618"/>
                  <a:ext cx="544200" cy="544200"/>
                </a:xfrm>
                <a:prstGeom prst="rect">
                  <a:avLst/>
                </a:prstGeom>
                <a:solidFill>
                  <a:srgbClr val="7F6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129.4</a:t>
                  </a:r>
                  <a:endParaRPr sz="800">
                    <a:solidFill>
                      <a:schemeClr val="dk1"/>
                    </a:solidFill>
                  </a:endParaRPr>
                </a:p>
              </p:txBody>
            </p:sp>
            <p:sp>
              <p:nvSpPr>
                <p:cNvPr id="1690" name="Google Shape;1690;g17b423492d1_0_3124"/>
                <p:cNvSpPr/>
                <p:nvPr/>
              </p:nvSpPr>
              <p:spPr>
                <a:xfrm>
                  <a:off x="6831136" y="1910750"/>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12.9</a:t>
                  </a:r>
                  <a:endParaRPr sz="800"/>
                </a:p>
              </p:txBody>
            </p:sp>
            <p:sp>
              <p:nvSpPr>
                <p:cNvPr id="1691" name="Google Shape;1691;g17b423492d1_0_3124"/>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a:t>
                  </a:r>
                  <a:endParaRPr sz="800"/>
                </a:p>
              </p:txBody>
            </p:sp>
            <p:sp>
              <p:nvSpPr>
                <p:cNvPr id="1692" name="Google Shape;1692;g17b423492d1_0_3124"/>
                <p:cNvSpPr/>
                <p:nvPr/>
              </p:nvSpPr>
              <p:spPr>
                <a:xfrm>
                  <a:off x="7375004"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sp>
              <p:nvSpPr>
                <p:cNvPr id="1693" name="Google Shape;1693;g17b423492d1_0_3124"/>
                <p:cNvSpPr/>
                <p:nvPr/>
              </p:nvSpPr>
              <p:spPr>
                <a:xfrm>
                  <a:off x="7375004"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grpSp>
          <p:grpSp>
            <p:nvGrpSpPr>
              <p:cNvPr id="1694" name="Google Shape;1694;g17b423492d1_0_3124"/>
              <p:cNvGrpSpPr/>
              <p:nvPr/>
            </p:nvGrpSpPr>
            <p:grpSpPr>
              <a:xfrm>
                <a:off x="5629052" y="1646837"/>
                <a:ext cx="3053088" cy="1578025"/>
                <a:chOff x="5743400" y="1910750"/>
                <a:chExt cx="2175804" cy="1088068"/>
              </a:xfrm>
            </p:grpSpPr>
            <p:sp>
              <p:nvSpPr>
                <p:cNvPr id="1695" name="Google Shape;1695;g17b423492d1_0_3124"/>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0.9</a:t>
                  </a:r>
                  <a:endParaRPr sz="800"/>
                </a:p>
              </p:txBody>
            </p:sp>
            <p:sp>
              <p:nvSpPr>
                <p:cNvPr id="1696" name="Google Shape;1696;g17b423492d1_0_3124"/>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43.1</a:t>
                  </a:r>
                  <a:endParaRPr sz="800"/>
                </a:p>
              </p:txBody>
            </p:sp>
            <p:sp>
              <p:nvSpPr>
                <p:cNvPr id="1697" name="Google Shape;1697;g17b423492d1_0_3124"/>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a:t>
                  </a:r>
                  <a:endParaRPr sz="800"/>
                </a:p>
              </p:txBody>
            </p:sp>
            <p:sp>
              <p:nvSpPr>
                <p:cNvPr id="1698" name="Google Shape;1698;g17b423492d1_0_3124"/>
                <p:cNvSpPr/>
                <p:nvPr/>
              </p:nvSpPr>
              <p:spPr>
                <a:xfrm>
                  <a:off x="6287268"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8.6</a:t>
                  </a:r>
                  <a:endParaRPr sz="800"/>
                </a:p>
              </p:txBody>
            </p:sp>
            <p:sp>
              <p:nvSpPr>
                <p:cNvPr id="1699" name="Google Shape;1699;g17b423492d1_0_3124"/>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121.2</a:t>
                  </a:r>
                  <a:endParaRPr sz="800">
                    <a:solidFill>
                      <a:schemeClr val="dk1"/>
                    </a:solidFill>
                  </a:endParaRPr>
                </a:p>
              </p:txBody>
            </p:sp>
            <p:sp>
              <p:nvSpPr>
                <p:cNvPr id="1700" name="Google Shape;1700;g17b423492d1_0_3124"/>
                <p:cNvSpPr/>
                <p:nvPr/>
              </p:nvSpPr>
              <p:spPr>
                <a:xfrm>
                  <a:off x="6831136" y="2454618"/>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sp>
              <p:nvSpPr>
                <p:cNvPr id="1701" name="Google Shape;1701;g17b423492d1_0_3124"/>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sp>
              <p:nvSpPr>
                <p:cNvPr id="1702" name="Google Shape;1702;g17b423492d1_0_3124"/>
                <p:cNvSpPr/>
                <p:nvPr/>
              </p:nvSpPr>
              <p:spPr>
                <a:xfrm>
                  <a:off x="7375004"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12.0</a:t>
                  </a:r>
                  <a:endParaRPr sz="800"/>
                </a:p>
              </p:txBody>
            </p:sp>
          </p:grpSp>
        </p:grpSp>
        <p:grpSp>
          <p:nvGrpSpPr>
            <p:cNvPr id="1703" name="Google Shape;1703;g17b423492d1_0_3124"/>
            <p:cNvGrpSpPr/>
            <p:nvPr/>
          </p:nvGrpSpPr>
          <p:grpSpPr>
            <a:xfrm>
              <a:off x="3980408" y="898862"/>
              <a:ext cx="2289933" cy="789253"/>
              <a:chOff x="6287268" y="1910750"/>
              <a:chExt cx="1631936" cy="544200"/>
            </a:xfrm>
          </p:grpSpPr>
          <p:sp>
            <p:nvSpPr>
              <p:cNvPr id="1704" name="Google Shape;1704;g17b423492d1_0_3124"/>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60.6</a:t>
                </a:r>
                <a:endParaRPr sz="800"/>
              </a:p>
            </p:txBody>
          </p:sp>
          <p:sp>
            <p:nvSpPr>
              <p:cNvPr id="1705" name="Google Shape;1705;g17b423492d1_0_3124"/>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121.2</a:t>
                </a:r>
                <a:endParaRPr sz="800">
                  <a:solidFill>
                    <a:schemeClr val="dk1"/>
                  </a:solidFill>
                </a:endParaRPr>
              </a:p>
            </p:txBody>
          </p:sp>
          <p:sp>
            <p:nvSpPr>
              <p:cNvPr id="1706" name="Google Shape;1706;g17b423492d1_0_3124"/>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grpSp>
        <p:sp>
          <p:nvSpPr>
            <p:cNvPr id="1707" name="Google Shape;1707;g17b423492d1_0_3124"/>
            <p:cNvSpPr/>
            <p:nvPr/>
          </p:nvSpPr>
          <p:spPr>
            <a:xfrm>
              <a:off x="7038027" y="4055187"/>
              <a:ext cx="763500" cy="7893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grpSp>
          <p:nvGrpSpPr>
            <p:cNvPr id="1708" name="Google Shape;1708;g17b423492d1_0_3124"/>
            <p:cNvGrpSpPr/>
            <p:nvPr/>
          </p:nvGrpSpPr>
          <p:grpSpPr>
            <a:xfrm>
              <a:off x="7042158" y="1688137"/>
              <a:ext cx="763621" cy="1578025"/>
              <a:chOff x="6287268" y="1910750"/>
              <a:chExt cx="544200" cy="1088068"/>
            </a:xfrm>
          </p:grpSpPr>
          <p:sp>
            <p:nvSpPr>
              <p:cNvPr id="1709" name="Google Shape;1709;g17b423492d1_0_3124"/>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sp>
            <p:nvSpPr>
              <p:cNvPr id="1710" name="Google Shape;1710;g17b423492d1_0_3124"/>
              <p:cNvSpPr/>
              <p:nvPr/>
            </p:nvSpPr>
            <p:spPr>
              <a:xfrm>
                <a:off x="6287268"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12.0</a:t>
                </a:r>
                <a:endParaRPr sz="800"/>
              </a:p>
            </p:txBody>
          </p:sp>
        </p:grpSp>
        <p:sp>
          <p:nvSpPr>
            <p:cNvPr id="1711" name="Google Shape;1711;g17b423492d1_0_3124"/>
            <p:cNvSpPr/>
            <p:nvPr/>
          </p:nvSpPr>
          <p:spPr>
            <a:xfrm>
              <a:off x="7042138" y="3266162"/>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12.9</a:t>
              </a:r>
              <a:endParaRPr sz="800"/>
            </a:p>
          </p:txBody>
        </p:sp>
        <p:sp>
          <p:nvSpPr>
            <p:cNvPr id="1712" name="Google Shape;1712;g17b423492d1_0_3124"/>
            <p:cNvSpPr/>
            <p:nvPr/>
          </p:nvSpPr>
          <p:spPr>
            <a:xfrm>
              <a:off x="6270338" y="898850"/>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18.0</a:t>
              </a:r>
              <a:endParaRPr sz="800"/>
            </a:p>
          </p:txBody>
        </p:sp>
        <p:sp>
          <p:nvSpPr>
            <p:cNvPr id="1713" name="Google Shape;1713;g17b423492d1_0_3124"/>
            <p:cNvSpPr/>
            <p:nvPr/>
          </p:nvSpPr>
          <p:spPr>
            <a:xfrm>
              <a:off x="7042220" y="898846"/>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12.0</a:t>
              </a:r>
              <a:endParaRPr sz="800"/>
            </a:p>
          </p:txBody>
        </p:sp>
      </p:grpSp>
      <p:sp>
        <p:nvSpPr>
          <p:cNvPr id="1714" name="Google Shape;1714;g17b423492d1_0_3124"/>
          <p:cNvSpPr txBox="1">
            <a:spLocks noGrp="1"/>
          </p:cNvSpPr>
          <p:nvPr>
            <p:ph type="title"/>
          </p:nvPr>
        </p:nvSpPr>
        <p:spPr>
          <a:xfrm>
            <a:off x="311700" y="-12175"/>
            <a:ext cx="42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Checking values</a:t>
            </a:r>
            <a:endParaRPr sz="2000">
              <a:solidFill>
                <a:schemeClr val="dk2"/>
              </a:solidFill>
              <a:latin typeface="Lato"/>
              <a:ea typeface="Lato"/>
              <a:cs typeface="Lato"/>
              <a:sym typeface="Lato"/>
            </a:endParaRPr>
          </a:p>
        </p:txBody>
      </p:sp>
      <p:sp>
        <p:nvSpPr>
          <p:cNvPr id="1715" name="Google Shape;1715;g17b423492d1_0_3124"/>
          <p:cNvSpPr txBox="1">
            <a:spLocks noGrp="1"/>
          </p:cNvSpPr>
          <p:nvPr>
            <p:ph type="body" idx="1"/>
          </p:nvPr>
        </p:nvSpPr>
        <p:spPr>
          <a:xfrm>
            <a:off x="104775" y="3397700"/>
            <a:ext cx="4467300" cy="74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latin typeface="Caveat"/>
                <a:ea typeface="Caveat"/>
                <a:cs typeface="Caveat"/>
                <a:sym typeface="Caveat"/>
              </a:rPr>
              <a:t>District 2:</a:t>
            </a:r>
            <a:endParaRPr sz="1700" b="1">
              <a:latin typeface="Caveat"/>
              <a:ea typeface="Caveat"/>
              <a:cs typeface="Caveat"/>
              <a:sym typeface="Caveat"/>
            </a:endParaRPr>
          </a:p>
          <a:p>
            <a:pPr marL="0" lvl="0" indent="0" algn="ctr" rtl="0">
              <a:lnSpc>
                <a:spcPct val="100000"/>
              </a:lnSpc>
              <a:spcBef>
                <a:spcPts val="0"/>
              </a:spcBef>
              <a:spcAft>
                <a:spcPts val="0"/>
              </a:spcAft>
              <a:buNone/>
            </a:pPr>
            <a:r>
              <a:rPr lang="en" sz="1500" b="1">
                <a:latin typeface="Caveat"/>
                <a:ea typeface="Caveat"/>
                <a:cs typeface="Caveat"/>
                <a:sym typeface="Caveat"/>
              </a:rPr>
              <a:t>0.9+43.1+8.6+0.9+8.6+12.9+0.9+12.9+129.4+0+0.9+0.9 = </a:t>
            </a:r>
            <a:r>
              <a:rPr lang="en" sz="1700" b="1">
                <a:latin typeface="Caveat"/>
                <a:ea typeface="Caveat"/>
                <a:cs typeface="Caveat"/>
                <a:sym typeface="Caveat"/>
              </a:rPr>
              <a:t>220</a:t>
            </a:r>
            <a:endParaRPr sz="1700" b="1">
              <a:latin typeface="Caveat"/>
              <a:ea typeface="Caveat"/>
              <a:cs typeface="Caveat"/>
              <a:sym typeface="Caveat"/>
            </a:endParaRPr>
          </a:p>
          <a:p>
            <a:pPr marL="0" lvl="0" indent="0" algn="l" rtl="0">
              <a:lnSpc>
                <a:spcPct val="100000"/>
              </a:lnSpc>
              <a:spcBef>
                <a:spcPts val="0"/>
              </a:spcBef>
              <a:spcAft>
                <a:spcPts val="0"/>
              </a:spcAft>
              <a:buNone/>
            </a:pPr>
            <a:endParaRPr sz="1700" b="1">
              <a:latin typeface="Caveat"/>
              <a:ea typeface="Caveat"/>
              <a:cs typeface="Caveat"/>
              <a:sym typeface="Caveat"/>
            </a:endParaRPr>
          </a:p>
          <a:p>
            <a:pPr marL="0" lvl="0" indent="0" algn="l" rtl="0">
              <a:lnSpc>
                <a:spcPct val="100000"/>
              </a:lnSpc>
              <a:spcBef>
                <a:spcPts val="0"/>
              </a:spcBef>
              <a:spcAft>
                <a:spcPts val="0"/>
              </a:spcAft>
              <a:buNone/>
            </a:pPr>
            <a:r>
              <a:rPr lang="en" sz="1700" b="1">
                <a:latin typeface="Caveat"/>
                <a:ea typeface="Caveat"/>
                <a:cs typeface="Caveat"/>
                <a:sym typeface="Caveat"/>
              </a:rPr>
              <a:t> </a:t>
            </a:r>
            <a:endParaRPr sz="1600" b="1">
              <a:latin typeface="Caveat"/>
              <a:ea typeface="Caveat"/>
              <a:cs typeface="Caveat"/>
              <a:sym typeface="Caveat"/>
            </a:endParaRPr>
          </a:p>
          <a:p>
            <a:pPr marL="0" lvl="0" indent="0" algn="l" rtl="0">
              <a:lnSpc>
                <a:spcPct val="100000"/>
              </a:lnSpc>
              <a:spcBef>
                <a:spcPts val="1000"/>
              </a:spcBef>
              <a:spcAft>
                <a:spcPts val="0"/>
              </a:spcAft>
              <a:buNone/>
            </a:pPr>
            <a:endParaRPr sz="1600" b="1">
              <a:latin typeface="Caveat"/>
              <a:ea typeface="Caveat"/>
              <a:cs typeface="Caveat"/>
              <a:sym typeface="Caveat"/>
            </a:endParaRPr>
          </a:p>
          <a:p>
            <a:pPr marL="0" lvl="0" indent="0" algn="l" rtl="0">
              <a:lnSpc>
                <a:spcPct val="100000"/>
              </a:lnSpc>
              <a:spcBef>
                <a:spcPts val="0"/>
              </a:spcBef>
              <a:spcAft>
                <a:spcPts val="0"/>
              </a:spcAft>
              <a:buNone/>
            </a:pPr>
            <a:endParaRPr sz="1600" b="1">
              <a:latin typeface="Caveat"/>
              <a:ea typeface="Caveat"/>
              <a:cs typeface="Caveat"/>
              <a:sym typeface="Caveat"/>
            </a:endParaRPr>
          </a:p>
          <a:p>
            <a:pPr marL="0" lvl="0" indent="0" algn="l" rtl="0">
              <a:lnSpc>
                <a:spcPct val="100000"/>
              </a:lnSpc>
              <a:spcBef>
                <a:spcPts val="0"/>
              </a:spcBef>
              <a:spcAft>
                <a:spcPts val="0"/>
              </a:spcAft>
              <a:buNone/>
            </a:pPr>
            <a:endParaRPr sz="1400" b="1">
              <a:latin typeface="Caveat"/>
              <a:ea typeface="Caveat"/>
              <a:cs typeface="Caveat"/>
              <a:sym typeface="Caveat"/>
            </a:endParaRPr>
          </a:p>
        </p:txBody>
      </p:sp>
      <p:sp>
        <p:nvSpPr>
          <p:cNvPr id="1716" name="Google Shape;1716;g17b423492d1_0_3124"/>
          <p:cNvSpPr/>
          <p:nvPr/>
        </p:nvSpPr>
        <p:spPr>
          <a:xfrm>
            <a:off x="390850" y="925817"/>
            <a:ext cx="1906800" cy="1583100"/>
          </a:xfrm>
          <a:prstGeom prst="corner">
            <a:avLst>
              <a:gd name="adj1" fmla="val 49651"/>
              <a:gd name="adj2" fmla="val 48326"/>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grpSp>
        <p:nvGrpSpPr>
          <p:cNvPr id="1721" name="Google Shape;1721;g17b423492d1_0_3171"/>
          <p:cNvGrpSpPr/>
          <p:nvPr/>
        </p:nvGrpSpPr>
        <p:grpSpPr>
          <a:xfrm>
            <a:off x="4689825" y="769290"/>
            <a:ext cx="3813652" cy="3944622"/>
            <a:chOff x="3984925" y="899528"/>
            <a:chExt cx="3813652" cy="3944622"/>
          </a:xfrm>
        </p:grpSpPr>
        <p:sp>
          <p:nvSpPr>
            <p:cNvPr id="1722" name="Google Shape;1722;g17b423492d1_0_3171"/>
            <p:cNvSpPr/>
            <p:nvPr/>
          </p:nvSpPr>
          <p:spPr>
            <a:xfrm>
              <a:off x="3984925" y="1688150"/>
              <a:ext cx="3813600" cy="3156000"/>
            </a:xfrm>
            <a:prstGeom prst="corner">
              <a:avLst>
                <a:gd name="adj1" fmla="val 49651"/>
                <a:gd name="adj2" fmla="val 48326"/>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g17b423492d1_0_3171"/>
            <p:cNvSpPr/>
            <p:nvPr/>
          </p:nvSpPr>
          <p:spPr>
            <a:xfrm rot="-10799730">
              <a:off x="3984977" y="899678"/>
              <a:ext cx="3813600" cy="2366400"/>
            </a:xfrm>
            <a:prstGeom prst="corner">
              <a:avLst>
                <a:gd name="adj1" fmla="val 32862"/>
                <a:gd name="adj2" fmla="val 96707"/>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g17b423492d1_0_3171"/>
          <p:cNvSpPr txBox="1"/>
          <p:nvPr/>
        </p:nvSpPr>
        <p:spPr>
          <a:xfrm>
            <a:off x="6381800" y="1230613"/>
            <a:ext cx="196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District 1</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Summed total:</a:t>
            </a:r>
            <a:endParaRPr>
              <a:latin typeface="Lato"/>
              <a:ea typeface="Lato"/>
              <a:cs typeface="Lato"/>
              <a:sym typeface="Lato"/>
            </a:endParaRPr>
          </a:p>
          <a:p>
            <a:pPr marL="0" lvl="0" indent="0" algn="ctr" rtl="0">
              <a:spcBef>
                <a:spcPts val="0"/>
              </a:spcBef>
              <a:spcAft>
                <a:spcPts val="0"/>
              </a:spcAft>
              <a:buNone/>
            </a:pPr>
            <a:r>
              <a:rPr lang="en" sz="2000">
                <a:latin typeface="Lato"/>
                <a:ea typeface="Lato"/>
                <a:cs typeface="Lato"/>
                <a:sym typeface="Lato"/>
              </a:rPr>
              <a:t>600</a:t>
            </a:r>
            <a:endParaRPr sz="2000">
              <a:latin typeface="Lato"/>
              <a:ea typeface="Lato"/>
              <a:cs typeface="Lato"/>
              <a:sym typeface="Lato"/>
            </a:endParaRPr>
          </a:p>
        </p:txBody>
      </p:sp>
      <p:sp>
        <p:nvSpPr>
          <p:cNvPr id="1725" name="Google Shape;1725;g17b423492d1_0_3171"/>
          <p:cNvSpPr txBox="1"/>
          <p:nvPr/>
        </p:nvSpPr>
        <p:spPr>
          <a:xfrm>
            <a:off x="4918500" y="3344463"/>
            <a:ext cx="196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District 2</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Summed total:</a:t>
            </a:r>
            <a:endParaRPr>
              <a:latin typeface="Lato"/>
              <a:ea typeface="Lato"/>
              <a:cs typeface="Lato"/>
              <a:sym typeface="Lato"/>
            </a:endParaRPr>
          </a:p>
          <a:p>
            <a:pPr marL="0" lvl="0" indent="0" algn="ctr" rtl="0">
              <a:spcBef>
                <a:spcPts val="0"/>
              </a:spcBef>
              <a:spcAft>
                <a:spcPts val="0"/>
              </a:spcAft>
              <a:buNone/>
            </a:pPr>
            <a:r>
              <a:rPr lang="en" sz="2000">
                <a:latin typeface="Lato"/>
                <a:ea typeface="Lato"/>
                <a:cs typeface="Lato"/>
                <a:sym typeface="Lato"/>
              </a:rPr>
              <a:t>220</a:t>
            </a:r>
            <a:endParaRPr sz="2000">
              <a:latin typeface="Lato"/>
              <a:ea typeface="Lato"/>
              <a:cs typeface="Lato"/>
              <a:sym typeface="Lato"/>
            </a:endParaRPr>
          </a:p>
        </p:txBody>
      </p:sp>
      <p:grpSp>
        <p:nvGrpSpPr>
          <p:cNvPr id="1726" name="Google Shape;1726;g17b423492d1_0_3171"/>
          <p:cNvGrpSpPr/>
          <p:nvPr/>
        </p:nvGrpSpPr>
        <p:grpSpPr>
          <a:xfrm>
            <a:off x="2458000" y="530294"/>
            <a:ext cx="1906826" cy="1978623"/>
            <a:chOff x="3984925" y="899528"/>
            <a:chExt cx="3813652" cy="3944622"/>
          </a:xfrm>
        </p:grpSpPr>
        <p:sp>
          <p:nvSpPr>
            <p:cNvPr id="1727" name="Google Shape;1727;g17b423492d1_0_3171"/>
            <p:cNvSpPr/>
            <p:nvPr/>
          </p:nvSpPr>
          <p:spPr>
            <a:xfrm>
              <a:off x="3984925" y="1688150"/>
              <a:ext cx="3813600" cy="3156000"/>
            </a:xfrm>
            <a:prstGeom prst="corner">
              <a:avLst>
                <a:gd name="adj1" fmla="val 49651"/>
                <a:gd name="adj2" fmla="val 48326"/>
              </a:avLst>
            </a:prstGeom>
            <a:noFill/>
            <a:ln w="381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g17b423492d1_0_3171"/>
            <p:cNvSpPr/>
            <p:nvPr/>
          </p:nvSpPr>
          <p:spPr>
            <a:xfrm rot="-10799730">
              <a:off x="3984977" y="899678"/>
              <a:ext cx="3813600" cy="2366400"/>
            </a:xfrm>
            <a:prstGeom prst="corner">
              <a:avLst>
                <a:gd name="adj1" fmla="val 32862"/>
                <a:gd name="adj2" fmla="val 96707"/>
              </a:avLst>
            </a:prstGeom>
            <a:noFill/>
            <a:ln w="381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9" name="Google Shape;1729;g17b423492d1_0_3171"/>
          <p:cNvSpPr txBox="1"/>
          <p:nvPr/>
        </p:nvSpPr>
        <p:spPr>
          <a:xfrm>
            <a:off x="3303988" y="761905"/>
            <a:ext cx="9825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District 1</a:t>
            </a:r>
            <a:endParaRPr sz="1300">
              <a:latin typeface="Lato"/>
              <a:ea typeface="Lato"/>
              <a:cs typeface="Lato"/>
              <a:sym typeface="Lato"/>
            </a:endParaRPr>
          </a:p>
          <a:p>
            <a:pPr marL="0" lvl="0" indent="0" algn="ctr" rtl="0">
              <a:spcBef>
                <a:spcPts val="0"/>
              </a:spcBef>
              <a:spcAft>
                <a:spcPts val="0"/>
              </a:spcAft>
              <a:buNone/>
            </a:pPr>
            <a:endParaRPr sz="1900">
              <a:latin typeface="Lato"/>
              <a:ea typeface="Lato"/>
              <a:cs typeface="Lato"/>
              <a:sym typeface="Lato"/>
            </a:endParaRPr>
          </a:p>
        </p:txBody>
      </p:sp>
      <p:sp>
        <p:nvSpPr>
          <p:cNvPr id="1730" name="Google Shape;1730;g17b423492d1_0_3171"/>
          <p:cNvSpPr txBox="1"/>
          <p:nvPr/>
        </p:nvSpPr>
        <p:spPr>
          <a:xfrm>
            <a:off x="2572338" y="1822543"/>
            <a:ext cx="982500" cy="4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District 2</a:t>
            </a:r>
            <a:endParaRPr sz="1300">
              <a:latin typeface="Lato"/>
              <a:ea typeface="Lato"/>
              <a:cs typeface="Lato"/>
              <a:sym typeface="Lato"/>
            </a:endParaRPr>
          </a:p>
          <a:p>
            <a:pPr marL="0" lvl="0" indent="0" algn="ctr" rtl="0">
              <a:spcBef>
                <a:spcPts val="0"/>
              </a:spcBef>
              <a:spcAft>
                <a:spcPts val="0"/>
              </a:spcAft>
              <a:buNone/>
            </a:pPr>
            <a:endParaRPr sz="1100">
              <a:latin typeface="Lato"/>
              <a:ea typeface="Lato"/>
              <a:cs typeface="Lato"/>
              <a:sym typeface="Lato"/>
            </a:endParaRPr>
          </a:p>
        </p:txBody>
      </p:sp>
      <p:sp>
        <p:nvSpPr>
          <p:cNvPr id="1732" name="Google Shape;1732;g17b423492d1_0_3171"/>
          <p:cNvSpPr txBox="1">
            <a:spLocks noGrp="1"/>
          </p:cNvSpPr>
          <p:nvPr>
            <p:ph type="body" idx="1"/>
          </p:nvPr>
        </p:nvSpPr>
        <p:spPr>
          <a:xfrm>
            <a:off x="2455075" y="2521400"/>
            <a:ext cx="1912800" cy="6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Lato"/>
                <a:ea typeface="Lato"/>
                <a:cs typeface="Lato"/>
                <a:sym typeface="Lato"/>
              </a:rPr>
              <a:t>District boundaries (vector)</a:t>
            </a:r>
            <a:endParaRPr sz="900">
              <a:latin typeface="Lato"/>
              <a:ea typeface="Lato"/>
              <a:cs typeface="Lato"/>
              <a:sym typeface="Lato"/>
            </a:endParaRPr>
          </a:p>
        </p:txBody>
      </p:sp>
      <p:sp>
        <p:nvSpPr>
          <p:cNvPr id="1733" name="Google Shape;1733;g17b423492d1_0_3171"/>
          <p:cNvSpPr txBox="1">
            <a:spLocks noGrp="1"/>
          </p:cNvSpPr>
          <p:nvPr>
            <p:ph type="body" idx="1"/>
          </p:nvPr>
        </p:nvSpPr>
        <p:spPr>
          <a:xfrm>
            <a:off x="397625" y="2521400"/>
            <a:ext cx="1912800" cy="7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 </a:t>
            </a:r>
            <a:r>
              <a:rPr lang="en" sz="1100">
                <a:latin typeface="Lato"/>
                <a:ea typeface="Lato"/>
                <a:cs typeface="Lato"/>
                <a:sym typeface="Lato"/>
              </a:rPr>
              <a:t>Raster E:</a:t>
            </a:r>
            <a:r>
              <a:rPr lang="en" sz="1200">
                <a:latin typeface="Lato"/>
                <a:ea typeface="Lato"/>
                <a:cs typeface="Lato"/>
                <a:sym typeface="Lato"/>
              </a:rPr>
              <a:t> </a:t>
            </a:r>
            <a:endParaRPr sz="1200">
              <a:latin typeface="Lato"/>
              <a:ea typeface="Lato"/>
              <a:cs typeface="Lato"/>
              <a:sym typeface="Lato"/>
            </a:endParaRPr>
          </a:p>
          <a:p>
            <a:pPr marL="0" lvl="0" indent="0" algn="ctr" rtl="0">
              <a:spcBef>
                <a:spcPts val="0"/>
              </a:spcBef>
              <a:spcAft>
                <a:spcPts val="0"/>
              </a:spcAft>
              <a:buNone/>
            </a:pPr>
            <a:r>
              <a:rPr lang="en" sz="900">
                <a:latin typeface="Lato"/>
                <a:ea typeface="Lato"/>
                <a:cs typeface="Lato"/>
                <a:sym typeface="Lato"/>
              </a:rPr>
              <a:t>Adjusted population estimates (weighted to meet ZamStats district 2020 projections)</a:t>
            </a:r>
            <a:endParaRPr sz="900">
              <a:latin typeface="Lato"/>
              <a:ea typeface="Lato"/>
              <a:cs typeface="Lato"/>
              <a:sym typeface="Lato"/>
            </a:endParaRPr>
          </a:p>
        </p:txBody>
      </p:sp>
      <p:grpSp>
        <p:nvGrpSpPr>
          <p:cNvPr id="1734" name="Google Shape;1734;g17b423492d1_0_3171"/>
          <p:cNvGrpSpPr/>
          <p:nvPr/>
        </p:nvGrpSpPr>
        <p:grpSpPr>
          <a:xfrm>
            <a:off x="387908" y="517801"/>
            <a:ext cx="1912686" cy="2003596"/>
            <a:chOff x="3980408" y="898846"/>
            <a:chExt cx="3825371" cy="3945641"/>
          </a:xfrm>
        </p:grpSpPr>
        <p:grpSp>
          <p:nvGrpSpPr>
            <p:cNvPr id="1735" name="Google Shape;1735;g17b423492d1_0_3171"/>
            <p:cNvGrpSpPr/>
            <p:nvPr/>
          </p:nvGrpSpPr>
          <p:grpSpPr>
            <a:xfrm>
              <a:off x="3984927" y="1688137"/>
              <a:ext cx="3053088" cy="3156050"/>
              <a:chOff x="5629052" y="1646837"/>
              <a:chExt cx="3053088" cy="3156050"/>
            </a:xfrm>
          </p:grpSpPr>
          <p:grpSp>
            <p:nvGrpSpPr>
              <p:cNvPr id="1736" name="Google Shape;1736;g17b423492d1_0_3171"/>
              <p:cNvGrpSpPr/>
              <p:nvPr/>
            </p:nvGrpSpPr>
            <p:grpSpPr>
              <a:xfrm>
                <a:off x="5629052" y="3224862"/>
                <a:ext cx="3053088" cy="1578025"/>
                <a:chOff x="5743400" y="1910750"/>
                <a:chExt cx="2175804" cy="1088068"/>
              </a:xfrm>
            </p:grpSpPr>
            <p:sp>
              <p:nvSpPr>
                <p:cNvPr id="1737" name="Google Shape;1737;g17b423492d1_0_3171"/>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sp>
              <p:nvSpPr>
                <p:cNvPr id="1738" name="Google Shape;1738;g17b423492d1_0_3171"/>
                <p:cNvSpPr/>
                <p:nvPr/>
              </p:nvSpPr>
              <p:spPr>
                <a:xfrm>
                  <a:off x="6287268"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8.6</a:t>
                  </a:r>
                  <a:endParaRPr sz="800"/>
                </a:p>
              </p:txBody>
            </p:sp>
            <p:sp>
              <p:nvSpPr>
                <p:cNvPr id="1739" name="Google Shape;1739;g17b423492d1_0_3171"/>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a:t>
                  </a:r>
                  <a:endParaRPr sz="800"/>
                </a:p>
              </p:txBody>
            </p:sp>
            <p:sp>
              <p:nvSpPr>
                <p:cNvPr id="1740" name="Google Shape;1740;g17b423492d1_0_3171"/>
                <p:cNvSpPr/>
                <p:nvPr/>
              </p:nvSpPr>
              <p:spPr>
                <a:xfrm>
                  <a:off x="6287268" y="2454618"/>
                  <a:ext cx="544200" cy="544200"/>
                </a:xfrm>
                <a:prstGeom prst="rect">
                  <a:avLst/>
                </a:prstGeom>
                <a:solidFill>
                  <a:srgbClr val="7F6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129.4</a:t>
                  </a:r>
                  <a:endParaRPr sz="800">
                    <a:solidFill>
                      <a:schemeClr val="dk1"/>
                    </a:solidFill>
                  </a:endParaRPr>
                </a:p>
              </p:txBody>
            </p:sp>
            <p:sp>
              <p:nvSpPr>
                <p:cNvPr id="1741" name="Google Shape;1741;g17b423492d1_0_3171"/>
                <p:cNvSpPr/>
                <p:nvPr/>
              </p:nvSpPr>
              <p:spPr>
                <a:xfrm>
                  <a:off x="6831136" y="1910750"/>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12.9</a:t>
                  </a:r>
                  <a:endParaRPr sz="800"/>
                </a:p>
              </p:txBody>
            </p:sp>
            <p:sp>
              <p:nvSpPr>
                <p:cNvPr id="1742" name="Google Shape;1742;g17b423492d1_0_3171"/>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a:t>
                  </a:r>
                  <a:endParaRPr sz="800"/>
                </a:p>
              </p:txBody>
            </p:sp>
            <p:sp>
              <p:nvSpPr>
                <p:cNvPr id="1743" name="Google Shape;1743;g17b423492d1_0_3171"/>
                <p:cNvSpPr/>
                <p:nvPr/>
              </p:nvSpPr>
              <p:spPr>
                <a:xfrm>
                  <a:off x="7375004"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sp>
              <p:nvSpPr>
                <p:cNvPr id="1744" name="Google Shape;1744;g17b423492d1_0_3171"/>
                <p:cNvSpPr/>
                <p:nvPr/>
              </p:nvSpPr>
              <p:spPr>
                <a:xfrm>
                  <a:off x="7375004"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grpSp>
          <p:grpSp>
            <p:nvGrpSpPr>
              <p:cNvPr id="1745" name="Google Shape;1745;g17b423492d1_0_3171"/>
              <p:cNvGrpSpPr/>
              <p:nvPr/>
            </p:nvGrpSpPr>
            <p:grpSpPr>
              <a:xfrm>
                <a:off x="5629052" y="1646837"/>
                <a:ext cx="3053088" cy="1578025"/>
                <a:chOff x="5743400" y="1910750"/>
                <a:chExt cx="2175804" cy="1088068"/>
              </a:xfrm>
            </p:grpSpPr>
            <p:sp>
              <p:nvSpPr>
                <p:cNvPr id="1746" name="Google Shape;1746;g17b423492d1_0_3171"/>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0.9</a:t>
                  </a:r>
                  <a:endParaRPr sz="800"/>
                </a:p>
              </p:txBody>
            </p:sp>
            <p:sp>
              <p:nvSpPr>
                <p:cNvPr id="1747" name="Google Shape;1747;g17b423492d1_0_3171"/>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43.1</a:t>
                  </a:r>
                  <a:endParaRPr sz="800"/>
                </a:p>
              </p:txBody>
            </p:sp>
            <p:sp>
              <p:nvSpPr>
                <p:cNvPr id="1748" name="Google Shape;1748;g17b423492d1_0_3171"/>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0</a:t>
                  </a:r>
                  <a:endParaRPr sz="800"/>
                </a:p>
              </p:txBody>
            </p:sp>
            <p:sp>
              <p:nvSpPr>
                <p:cNvPr id="1749" name="Google Shape;1749;g17b423492d1_0_3171"/>
                <p:cNvSpPr/>
                <p:nvPr/>
              </p:nvSpPr>
              <p:spPr>
                <a:xfrm>
                  <a:off x="6287268"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8.6</a:t>
                  </a:r>
                  <a:endParaRPr sz="800"/>
                </a:p>
              </p:txBody>
            </p:sp>
            <p:sp>
              <p:nvSpPr>
                <p:cNvPr id="1750" name="Google Shape;1750;g17b423492d1_0_3171"/>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121.2</a:t>
                  </a:r>
                  <a:endParaRPr sz="800">
                    <a:solidFill>
                      <a:schemeClr val="dk1"/>
                    </a:solidFill>
                  </a:endParaRPr>
                </a:p>
              </p:txBody>
            </p:sp>
            <p:sp>
              <p:nvSpPr>
                <p:cNvPr id="1751" name="Google Shape;1751;g17b423492d1_0_3171"/>
                <p:cNvSpPr/>
                <p:nvPr/>
              </p:nvSpPr>
              <p:spPr>
                <a:xfrm>
                  <a:off x="6831136" y="2454618"/>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sp>
              <p:nvSpPr>
                <p:cNvPr id="1752" name="Google Shape;1752;g17b423492d1_0_3171"/>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sp>
              <p:nvSpPr>
                <p:cNvPr id="1753" name="Google Shape;1753;g17b423492d1_0_3171"/>
                <p:cNvSpPr/>
                <p:nvPr/>
              </p:nvSpPr>
              <p:spPr>
                <a:xfrm>
                  <a:off x="7375004"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12.0</a:t>
                  </a:r>
                  <a:endParaRPr sz="800"/>
                </a:p>
              </p:txBody>
            </p:sp>
          </p:grpSp>
        </p:grpSp>
        <p:grpSp>
          <p:nvGrpSpPr>
            <p:cNvPr id="1754" name="Google Shape;1754;g17b423492d1_0_3171"/>
            <p:cNvGrpSpPr/>
            <p:nvPr/>
          </p:nvGrpSpPr>
          <p:grpSpPr>
            <a:xfrm>
              <a:off x="3980408" y="898862"/>
              <a:ext cx="2289933" cy="789253"/>
              <a:chOff x="6287268" y="1910750"/>
              <a:chExt cx="1631936" cy="544200"/>
            </a:xfrm>
          </p:grpSpPr>
          <p:sp>
            <p:nvSpPr>
              <p:cNvPr id="1755" name="Google Shape;1755;g17b423492d1_0_3171"/>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60.6</a:t>
                </a:r>
                <a:endParaRPr sz="800"/>
              </a:p>
            </p:txBody>
          </p:sp>
          <p:sp>
            <p:nvSpPr>
              <p:cNvPr id="1756" name="Google Shape;1756;g17b423492d1_0_3171"/>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121.2</a:t>
                </a:r>
                <a:endParaRPr sz="800">
                  <a:solidFill>
                    <a:schemeClr val="dk1"/>
                  </a:solidFill>
                </a:endParaRPr>
              </a:p>
            </p:txBody>
          </p:sp>
          <p:sp>
            <p:nvSpPr>
              <p:cNvPr id="1757" name="Google Shape;1757;g17b423492d1_0_3171"/>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grpSp>
        <p:sp>
          <p:nvSpPr>
            <p:cNvPr id="1758" name="Google Shape;1758;g17b423492d1_0_3171"/>
            <p:cNvSpPr/>
            <p:nvPr/>
          </p:nvSpPr>
          <p:spPr>
            <a:xfrm>
              <a:off x="7038027" y="4055187"/>
              <a:ext cx="763500" cy="7893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0.9</a:t>
              </a:r>
              <a:endParaRPr sz="800"/>
            </a:p>
          </p:txBody>
        </p:sp>
        <p:grpSp>
          <p:nvGrpSpPr>
            <p:cNvPr id="1759" name="Google Shape;1759;g17b423492d1_0_3171"/>
            <p:cNvGrpSpPr/>
            <p:nvPr/>
          </p:nvGrpSpPr>
          <p:grpSpPr>
            <a:xfrm>
              <a:off x="7042158" y="1688137"/>
              <a:ext cx="763621" cy="1578025"/>
              <a:chOff x="6287268" y="1910750"/>
              <a:chExt cx="544200" cy="1088068"/>
            </a:xfrm>
          </p:grpSpPr>
          <p:sp>
            <p:nvSpPr>
              <p:cNvPr id="1760" name="Google Shape;1760;g17b423492d1_0_3171"/>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60.6</a:t>
                </a:r>
                <a:endParaRPr sz="800"/>
              </a:p>
            </p:txBody>
          </p:sp>
          <p:sp>
            <p:nvSpPr>
              <p:cNvPr id="1761" name="Google Shape;1761;g17b423492d1_0_3171"/>
              <p:cNvSpPr/>
              <p:nvPr/>
            </p:nvSpPr>
            <p:spPr>
              <a:xfrm>
                <a:off x="6287268"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12.0</a:t>
                </a:r>
                <a:endParaRPr sz="800"/>
              </a:p>
            </p:txBody>
          </p:sp>
        </p:grpSp>
        <p:sp>
          <p:nvSpPr>
            <p:cNvPr id="1762" name="Google Shape;1762;g17b423492d1_0_3171"/>
            <p:cNvSpPr/>
            <p:nvPr/>
          </p:nvSpPr>
          <p:spPr>
            <a:xfrm>
              <a:off x="7042138" y="3266162"/>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12.9</a:t>
              </a:r>
              <a:endParaRPr sz="800"/>
            </a:p>
          </p:txBody>
        </p:sp>
        <p:sp>
          <p:nvSpPr>
            <p:cNvPr id="1763" name="Google Shape;1763;g17b423492d1_0_3171"/>
            <p:cNvSpPr/>
            <p:nvPr/>
          </p:nvSpPr>
          <p:spPr>
            <a:xfrm>
              <a:off x="6270338" y="898850"/>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18.0</a:t>
              </a:r>
              <a:endParaRPr sz="800"/>
            </a:p>
          </p:txBody>
        </p:sp>
        <p:sp>
          <p:nvSpPr>
            <p:cNvPr id="1764" name="Google Shape;1764;g17b423492d1_0_3171"/>
            <p:cNvSpPr/>
            <p:nvPr/>
          </p:nvSpPr>
          <p:spPr>
            <a:xfrm>
              <a:off x="7042220" y="898846"/>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12.0</a:t>
              </a:r>
              <a:endParaRPr sz="800"/>
            </a:p>
          </p:txBody>
        </p:sp>
      </p:grpSp>
      <p:sp>
        <p:nvSpPr>
          <p:cNvPr id="1765" name="Google Shape;1765;g17b423492d1_0_3171"/>
          <p:cNvSpPr txBox="1">
            <a:spLocks noGrp="1"/>
          </p:cNvSpPr>
          <p:nvPr>
            <p:ph type="title"/>
          </p:nvPr>
        </p:nvSpPr>
        <p:spPr>
          <a:xfrm>
            <a:off x="311700" y="-12175"/>
            <a:ext cx="420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ato"/>
                <a:ea typeface="Lato"/>
                <a:cs typeface="Lato"/>
                <a:sym typeface="Lato"/>
              </a:rPr>
              <a:t>Checking values</a:t>
            </a:r>
            <a:endParaRPr sz="2000">
              <a:solidFill>
                <a:schemeClr val="dk2"/>
              </a:solidFill>
              <a:latin typeface="Lato"/>
              <a:ea typeface="Lato"/>
              <a:cs typeface="Lato"/>
              <a:sym typeface="Lato"/>
            </a:endParaRPr>
          </a:p>
        </p:txBody>
      </p:sp>
      <p:sp>
        <p:nvSpPr>
          <p:cNvPr id="1766" name="Google Shape;1766;g17b423492d1_0_3171"/>
          <p:cNvSpPr txBox="1">
            <a:spLocks noGrp="1"/>
          </p:cNvSpPr>
          <p:nvPr>
            <p:ph type="body" idx="1"/>
          </p:nvPr>
        </p:nvSpPr>
        <p:spPr>
          <a:xfrm>
            <a:off x="60350" y="3397700"/>
            <a:ext cx="4584900" cy="74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dirty="0">
                <a:latin typeface="Caveat"/>
                <a:ea typeface="Caveat"/>
                <a:cs typeface="Caveat"/>
                <a:sym typeface="Caveat"/>
              </a:rPr>
              <a:t>District 1:</a:t>
            </a:r>
            <a:endParaRPr sz="1700" b="1" dirty="0">
              <a:latin typeface="Caveat"/>
              <a:ea typeface="Caveat"/>
              <a:cs typeface="Caveat"/>
              <a:sym typeface="Caveat"/>
            </a:endParaRPr>
          </a:p>
          <a:p>
            <a:pPr marL="0" lvl="0" indent="0" algn="l" rtl="0">
              <a:lnSpc>
                <a:spcPct val="100000"/>
              </a:lnSpc>
              <a:spcBef>
                <a:spcPts val="0"/>
              </a:spcBef>
              <a:spcAft>
                <a:spcPts val="0"/>
              </a:spcAft>
              <a:buNone/>
            </a:pPr>
            <a:r>
              <a:rPr lang="en" sz="1500" b="1" dirty="0">
                <a:latin typeface="Caveat"/>
                <a:ea typeface="Caveat"/>
                <a:cs typeface="Caveat"/>
                <a:sym typeface="Caveat"/>
              </a:rPr>
              <a:t>60.6+121.2+60.6+18+12+121.2+60.6+60.6+60.6+12+12 = </a:t>
            </a:r>
            <a:r>
              <a:rPr lang="en" sz="1700" b="1" dirty="0">
                <a:latin typeface="Caveat"/>
                <a:ea typeface="Caveat"/>
                <a:cs typeface="Caveat"/>
                <a:sym typeface="Caveat"/>
              </a:rPr>
              <a:t>600</a:t>
            </a:r>
            <a:endParaRPr sz="1700" b="1" dirty="0">
              <a:latin typeface="Caveat"/>
              <a:ea typeface="Caveat"/>
              <a:cs typeface="Caveat"/>
              <a:sym typeface="Caveat"/>
            </a:endParaRPr>
          </a:p>
          <a:p>
            <a:pPr marL="0" lvl="0" indent="0" algn="r" rtl="0">
              <a:lnSpc>
                <a:spcPct val="100000"/>
              </a:lnSpc>
              <a:spcBef>
                <a:spcPts val="0"/>
              </a:spcBef>
              <a:spcAft>
                <a:spcPts val="0"/>
              </a:spcAft>
              <a:buNone/>
            </a:pPr>
            <a:r>
              <a:rPr lang="en" sz="1700" b="1" dirty="0">
                <a:latin typeface="Caveat"/>
                <a:ea typeface="Caveat"/>
                <a:cs typeface="Caveat"/>
                <a:sym typeface="Caveat"/>
              </a:rPr>
              <a:t>= Projected population</a:t>
            </a:r>
            <a:endParaRPr sz="1700" b="1" dirty="0">
              <a:latin typeface="Caveat"/>
              <a:ea typeface="Caveat"/>
              <a:cs typeface="Caveat"/>
              <a:sym typeface="Caveat"/>
            </a:endParaRPr>
          </a:p>
          <a:p>
            <a:pPr marL="0" lvl="0" indent="0" algn="l" rtl="0">
              <a:lnSpc>
                <a:spcPct val="100000"/>
              </a:lnSpc>
              <a:spcBef>
                <a:spcPts val="0"/>
              </a:spcBef>
              <a:spcAft>
                <a:spcPts val="0"/>
              </a:spcAft>
              <a:buNone/>
            </a:pPr>
            <a:r>
              <a:rPr lang="en" sz="1700" b="1" dirty="0">
                <a:latin typeface="Caveat"/>
                <a:ea typeface="Caveat"/>
                <a:cs typeface="Caveat"/>
                <a:sym typeface="Caveat"/>
              </a:rPr>
              <a:t>District 2:</a:t>
            </a:r>
            <a:endParaRPr sz="1700" b="1" dirty="0">
              <a:latin typeface="Caveat"/>
              <a:ea typeface="Caveat"/>
              <a:cs typeface="Caveat"/>
              <a:sym typeface="Caveat"/>
            </a:endParaRPr>
          </a:p>
          <a:p>
            <a:pPr marL="0" lvl="0" indent="0" algn="ctr" rtl="0">
              <a:lnSpc>
                <a:spcPct val="100000"/>
              </a:lnSpc>
              <a:spcBef>
                <a:spcPts val="0"/>
              </a:spcBef>
              <a:spcAft>
                <a:spcPts val="0"/>
              </a:spcAft>
              <a:buNone/>
            </a:pPr>
            <a:r>
              <a:rPr lang="en" sz="1500" b="1" dirty="0">
                <a:latin typeface="Caveat"/>
                <a:ea typeface="Caveat"/>
                <a:cs typeface="Caveat"/>
                <a:sym typeface="Caveat"/>
              </a:rPr>
              <a:t>0.9+43.1+8.6+0.9+8.6+12.9+0.9+12.9+129.4+0+0.9+0.9 = </a:t>
            </a:r>
            <a:r>
              <a:rPr lang="en" sz="1700" b="1" dirty="0">
                <a:latin typeface="Caveat"/>
                <a:ea typeface="Caveat"/>
                <a:cs typeface="Caveat"/>
                <a:sym typeface="Caveat"/>
              </a:rPr>
              <a:t>220</a:t>
            </a:r>
            <a:endParaRPr sz="1700" b="1" dirty="0">
              <a:latin typeface="Caveat"/>
              <a:ea typeface="Caveat"/>
              <a:cs typeface="Caveat"/>
              <a:sym typeface="Caveat"/>
            </a:endParaRPr>
          </a:p>
          <a:p>
            <a:pPr marL="0" lvl="0" indent="0" algn="r" rtl="0">
              <a:lnSpc>
                <a:spcPct val="100000"/>
              </a:lnSpc>
              <a:spcBef>
                <a:spcPts val="0"/>
              </a:spcBef>
              <a:spcAft>
                <a:spcPts val="0"/>
              </a:spcAft>
              <a:buClr>
                <a:schemeClr val="dk1"/>
              </a:buClr>
              <a:buSzPts val="1100"/>
              <a:buFont typeface="Arial"/>
              <a:buNone/>
            </a:pPr>
            <a:r>
              <a:rPr lang="en" sz="1700" b="1" dirty="0">
                <a:latin typeface="Caveat"/>
                <a:ea typeface="Caveat"/>
                <a:cs typeface="Caveat"/>
                <a:sym typeface="Caveat"/>
              </a:rPr>
              <a:t>= Projected population</a:t>
            </a:r>
            <a:endParaRPr sz="1700" b="1" dirty="0">
              <a:latin typeface="Caveat"/>
              <a:ea typeface="Caveat"/>
              <a:cs typeface="Caveat"/>
              <a:sym typeface="Caveat"/>
            </a:endParaRPr>
          </a:p>
          <a:p>
            <a:pPr marL="0" lvl="0" indent="0" algn="ctr" rtl="0">
              <a:lnSpc>
                <a:spcPct val="100000"/>
              </a:lnSpc>
              <a:spcBef>
                <a:spcPts val="0"/>
              </a:spcBef>
              <a:spcAft>
                <a:spcPts val="0"/>
              </a:spcAft>
              <a:buNone/>
            </a:pPr>
            <a:endParaRPr sz="1700" b="1" dirty="0">
              <a:latin typeface="Caveat"/>
              <a:ea typeface="Caveat"/>
              <a:cs typeface="Caveat"/>
              <a:sym typeface="Caveat"/>
            </a:endParaRPr>
          </a:p>
          <a:p>
            <a:pPr marL="0" lvl="0" indent="0" algn="l" rtl="0">
              <a:lnSpc>
                <a:spcPct val="100000"/>
              </a:lnSpc>
              <a:spcBef>
                <a:spcPts val="0"/>
              </a:spcBef>
              <a:spcAft>
                <a:spcPts val="0"/>
              </a:spcAft>
              <a:buNone/>
            </a:pPr>
            <a:endParaRPr sz="1700" b="1" dirty="0">
              <a:latin typeface="Caveat"/>
              <a:ea typeface="Caveat"/>
              <a:cs typeface="Caveat"/>
              <a:sym typeface="Caveat"/>
            </a:endParaRPr>
          </a:p>
          <a:p>
            <a:pPr marL="0" lvl="0" indent="0" algn="l" rtl="0">
              <a:lnSpc>
                <a:spcPct val="100000"/>
              </a:lnSpc>
              <a:spcBef>
                <a:spcPts val="0"/>
              </a:spcBef>
              <a:spcAft>
                <a:spcPts val="0"/>
              </a:spcAft>
              <a:buNone/>
            </a:pPr>
            <a:r>
              <a:rPr lang="en" sz="1700" b="1" dirty="0">
                <a:latin typeface="Caveat"/>
                <a:ea typeface="Caveat"/>
                <a:cs typeface="Caveat"/>
                <a:sym typeface="Caveat"/>
              </a:rPr>
              <a:t> </a:t>
            </a:r>
            <a:endParaRPr sz="1600" b="1" dirty="0">
              <a:latin typeface="Caveat"/>
              <a:ea typeface="Caveat"/>
              <a:cs typeface="Caveat"/>
              <a:sym typeface="Caveat"/>
            </a:endParaRPr>
          </a:p>
          <a:p>
            <a:pPr marL="0" lvl="0" indent="0" algn="l" rtl="0">
              <a:lnSpc>
                <a:spcPct val="100000"/>
              </a:lnSpc>
              <a:spcBef>
                <a:spcPts val="1000"/>
              </a:spcBef>
              <a:spcAft>
                <a:spcPts val="0"/>
              </a:spcAft>
              <a:buNone/>
            </a:pPr>
            <a:endParaRPr sz="1600" b="1" dirty="0">
              <a:latin typeface="Caveat"/>
              <a:ea typeface="Caveat"/>
              <a:cs typeface="Caveat"/>
              <a:sym typeface="Caveat"/>
            </a:endParaRPr>
          </a:p>
          <a:p>
            <a:pPr marL="0" lvl="0" indent="0" algn="l" rtl="0">
              <a:lnSpc>
                <a:spcPct val="100000"/>
              </a:lnSpc>
              <a:spcBef>
                <a:spcPts val="0"/>
              </a:spcBef>
              <a:spcAft>
                <a:spcPts val="0"/>
              </a:spcAft>
              <a:buNone/>
            </a:pPr>
            <a:endParaRPr sz="1600" b="1" dirty="0">
              <a:latin typeface="Caveat"/>
              <a:ea typeface="Caveat"/>
              <a:cs typeface="Caveat"/>
              <a:sym typeface="Caveat"/>
            </a:endParaRPr>
          </a:p>
          <a:p>
            <a:pPr marL="0" lvl="0" indent="0" algn="l" rtl="0">
              <a:lnSpc>
                <a:spcPct val="100000"/>
              </a:lnSpc>
              <a:spcBef>
                <a:spcPts val="0"/>
              </a:spcBef>
              <a:spcAft>
                <a:spcPts val="0"/>
              </a:spcAft>
              <a:buNone/>
            </a:pPr>
            <a:endParaRPr sz="1400" b="1" dirty="0">
              <a:latin typeface="Caveat"/>
              <a:ea typeface="Caveat"/>
              <a:cs typeface="Caveat"/>
              <a:sym typeface="Caveat"/>
            </a:endParaRPr>
          </a:p>
        </p:txBody>
      </p:sp>
      <p:sp>
        <p:nvSpPr>
          <p:cNvPr id="1767" name="Google Shape;1767;g17b423492d1_0_3171"/>
          <p:cNvSpPr txBox="1"/>
          <p:nvPr/>
        </p:nvSpPr>
        <p:spPr>
          <a:xfrm rot="-836071">
            <a:off x="3224413" y="1798925"/>
            <a:ext cx="1188475" cy="766607"/>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a:solidFill>
                  <a:schemeClr val="dk2"/>
                </a:solidFill>
                <a:latin typeface="Caveat"/>
                <a:ea typeface="Caveat"/>
                <a:cs typeface="Caveat"/>
                <a:sym typeface="Caveat"/>
              </a:rPr>
              <a:t>Projected population: 220</a:t>
            </a:r>
            <a:endParaRPr b="1">
              <a:solidFill>
                <a:schemeClr val="dk2"/>
              </a:solidFill>
              <a:latin typeface="Caveat"/>
              <a:ea typeface="Caveat"/>
              <a:cs typeface="Caveat"/>
              <a:sym typeface="Caveat"/>
            </a:endParaRPr>
          </a:p>
          <a:p>
            <a:pPr marL="0" lvl="0" indent="0" algn="ctr" rtl="0">
              <a:lnSpc>
                <a:spcPct val="90000"/>
              </a:lnSpc>
              <a:spcBef>
                <a:spcPts val="0"/>
              </a:spcBef>
              <a:spcAft>
                <a:spcPts val="0"/>
              </a:spcAft>
              <a:buNone/>
            </a:pPr>
            <a:endParaRPr b="1">
              <a:solidFill>
                <a:schemeClr val="dk2"/>
              </a:solidFill>
              <a:latin typeface="Caveat"/>
              <a:ea typeface="Caveat"/>
              <a:cs typeface="Caveat"/>
              <a:sym typeface="Caveat"/>
            </a:endParaRPr>
          </a:p>
        </p:txBody>
      </p:sp>
      <p:sp>
        <p:nvSpPr>
          <p:cNvPr id="1768" name="Google Shape;1768;g17b423492d1_0_3171"/>
          <p:cNvSpPr txBox="1"/>
          <p:nvPr/>
        </p:nvSpPr>
        <p:spPr>
          <a:xfrm rot="-836071">
            <a:off x="3201013" y="1030263"/>
            <a:ext cx="1188475" cy="572482"/>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a:solidFill>
                  <a:schemeClr val="dk2"/>
                </a:solidFill>
                <a:latin typeface="Caveat"/>
                <a:ea typeface="Caveat"/>
                <a:cs typeface="Caveat"/>
                <a:sym typeface="Caveat"/>
              </a:rPr>
              <a:t>Projected population: 600</a:t>
            </a:r>
            <a:endParaRPr sz="1800" b="1">
              <a:solidFill>
                <a:schemeClr val="dk2"/>
              </a:solidFill>
              <a:latin typeface="Caveat"/>
              <a:ea typeface="Caveat"/>
              <a:cs typeface="Caveat"/>
              <a:sym typeface="Caveat"/>
            </a:endParaRPr>
          </a:p>
        </p:txBody>
      </p:sp>
      <p:sp>
        <p:nvSpPr>
          <p:cNvPr id="1769" name="Google Shape;1769;g17b423492d1_0_3171"/>
          <p:cNvSpPr txBox="1"/>
          <p:nvPr/>
        </p:nvSpPr>
        <p:spPr>
          <a:xfrm>
            <a:off x="3987400" y="1999550"/>
            <a:ext cx="453600" cy="6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2950">
                <a:solidFill>
                  <a:srgbClr val="6AA84F"/>
                </a:solidFill>
                <a:latin typeface="Caveat"/>
                <a:ea typeface="Caveat"/>
                <a:cs typeface="Caveat"/>
                <a:sym typeface="Caveat"/>
              </a:rPr>
              <a:t>✔</a:t>
            </a:r>
            <a:endParaRPr>
              <a:solidFill>
                <a:srgbClr val="6AA84F"/>
              </a:solidFill>
            </a:endParaRPr>
          </a:p>
        </p:txBody>
      </p:sp>
      <p:sp>
        <p:nvSpPr>
          <p:cNvPr id="1770" name="Google Shape;1770;g17b423492d1_0_3171"/>
          <p:cNvSpPr txBox="1"/>
          <p:nvPr/>
        </p:nvSpPr>
        <p:spPr>
          <a:xfrm>
            <a:off x="3987400" y="1200250"/>
            <a:ext cx="453600" cy="6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2950">
                <a:solidFill>
                  <a:srgbClr val="6AA84F"/>
                </a:solidFill>
                <a:latin typeface="Caveat"/>
                <a:ea typeface="Caveat"/>
                <a:cs typeface="Caveat"/>
                <a:sym typeface="Caveat"/>
              </a:rPr>
              <a:t>✔</a:t>
            </a:r>
            <a:endParaRPr>
              <a:solidFill>
                <a:srgbClr val="6AA84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g17b423492d1_0_3229"/>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Output dataset </a:t>
            </a:r>
            <a:endParaRPr>
              <a:latin typeface="Lato"/>
              <a:ea typeface="Lato"/>
              <a:cs typeface="Lato"/>
              <a:sym typeface="Lato"/>
            </a:endParaRPr>
          </a:p>
        </p:txBody>
      </p:sp>
      <p:grpSp>
        <p:nvGrpSpPr>
          <p:cNvPr id="1777" name="Google Shape;1777;g17b423492d1_0_3229"/>
          <p:cNvGrpSpPr/>
          <p:nvPr/>
        </p:nvGrpSpPr>
        <p:grpSpPr>
          <a:xfrm>
            <a:off x="5090933" y="1056134"/>
            <a:ext cx="3825371" cy="3945641"/>
            <a:chOff x="3980408" y="898846"/>
            <a:chExt cx="3825371" cy="3945641"/>
          </a:xfrm>
        </p:grpSpPr>
        <p:grpSp>
          <p:nvGrpSpPr>
            <p:cNvPr id="1778" name="Google Shape;1778;g17b423492d1_0_3229"/>
            <p:cNvGrpSpPr/>
            <p:nvPr/>
          </p:nvGrpSpPr>
          <p:grpSpPr>
            <a:xfrm>
              <a:off x="3984927" y="1688137"/>
              <a:ext cx="3053088" cy="3156050"/>
              <a:chOff x="5629052" y="1646837"/>
              <a:chExt cx="3053088" cy="3156050"/>
            </a:xfrm>
          </p:grpSpPr>
          <p:grpSp>
            <p:nvGrpSpPr>
              <p:cNvPr id="1779" name="Google Shape;1779;g17b423492d1_0_3229"/>
              <p:cNvGrpSpPr/>
              <p:nvPr/>
            </p:nvGrpSpPr>
            <p:grpSpPr>
              <a:xfrm>
                <a:off x="5629052" y="3224862"/>
                <a:ext cx="3053088" cy="1578025"/>
                <a:chOff x="5743400" y="1910750"/>
                <a:chExt cx="2175804" cy="1088068"/>
              </a:xfrm>
            </p:grpSpPr>
            <p:sp>
              <p:nvSpPr>
                <p:cNvPr id="1780" name="Google Shape;1780;g17b423492d1_0_3229"/>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sp>
              <p:nvSpPr>
                <p:cNvPr id="1781" name="Google Shape;1781;g17b423492d1_0_3229"/>
                <p:cNvSpPr/>
                <p:nvPr/>
              </p:nvSpPr>
              <p:spPr>
                <a:xfrm>
                  <a:off x="6287268"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8.6</a:t>
                  </a:r>
                  <a:endParaRPr/>
                </a:p>
              </p:txBody>
            </p:sp>
            <p:sp>
              <p:nvSpPr>
                <p:cNvPr id="1782" name="Google Shape;1782;g17b423492d1_0_3229"/>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783" name="Google Shape;1783;g17b423492d1_0_3229"/>
                <p:cNvSpPr/>
                <p:nvPr/>
              </p:nvSpPr>
              <p:spPr>
                <a:xfrm>
                  <a:off x="6287268" y="2454618"/>
                  <a:ext cx="544200" cy="544200"/>
                </a:xfrm>
                <a:prstGeom prst="rect">
                  <a:avLst/>
                </a:prstGeom>
                <a:solidFill>
                  <a:srgbClr val="7F6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129.4</a:t>
                  </a:r>
                  <a:endParaRPr>
                    <a:solidFill>
                      <a:schemeClr val="dk1"/>
                    </a:solidFill>
                  </a:endParaRPr>
                </a:p>
              </p:txBody>
            </p:sp>
            <p:sp>
              <p:nvSpPr>
                <p:cNvPr id="1784" name="Google Shape;1784;g17b423492d1_0_3229"/>
                <p:cNvSpPr/>
                <p:nvPr/>
              </p:nvSpPr>
              <p:spPr>
                <a:xfrm>
                  <a:off x="6831136" y="1910750"/>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12.9</a:t>
                  </a:r>
                  <a:endParaRPr/>
                </a:p>
              </p:txBody>
            </p:sp>
            <p:sp>
              <p:nvSpPr>
                <p:cNvPr id="1785" name="Google Shape;1785;g17b423492d1_0_3229"/>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786" name="Google Shape;1786;g17b423492d1_0_3229"/>
                <p:cNvSpPr/>
                <p:nvPr/>
              </p:nvSpPr>
              <p:spPr>
                <a:xfrm>
                  <a:off x="7375004"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sp>
              <p:nvSpPr>
                <p:cNvPr id="1787" name="Google Shape;1787;g17b423492d1_0_3229"/>
                <p:cNvSpPr/>
                <p:nvPr/>
              </p:nvSpPr>
              <p:spPr>
                <a:xfrm>
                  <a:off x="7375004"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grpSp>
          <p:grpSp>
            <p:nvGrpSpPr>
              <p:cNvPr id="1788" name="Google Shape;1788;g17b423492d1_0_3229"/>
              <p:cNvGrpSpPr/>
              <p:nvPr/>
            </p:nvGrpSpPr>
            <p:grpSpPr>
              <a:xfrm>
                <a:off x="5629052" y="1646837"/>
                <a:ext cx="3053088" cy="1578025"/>
                <a:chOff x="5743400" y="1910750"/>
                <a:chExt cx="2175804" cy="1088068"/>
              </a:xfrm>
            </p:grpSpPr>
            <p:sp>
              <p:nvSpPr>
                <p:cNvPr id="1789" name="Google Shape;1789;g17b423492d1_0_3229"/>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sp>
              <p:nvSpPr>
                <p:cNvPr id="1790" name="Google Shape;1790;g17b423492d1_0_3229"/>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43.1</a:t>
                  </a:r>
                  <a:endParaRPr/>
                </a:p>
              </p:txBody>
            </p:sp>
            <p:sp>
              <p:nvSpPr>
                <p:cNvPr id="1791" name="Google Shape;1791;g17b423492d1_0_3229"/>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792" name="Google Shape;1792;g17b423492d1_0_3229"/>
                <p:cNvSpPr/>
                <p:nvPr/>
              </p:nvSpPr>
              <p:spPr>
                <a:xfrm>
                  <a:off x="6287268"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8.6</a:t>
                  </a:r>
                  <a:endParaRPr/>
                </a:p>
              </p:txBody>
            </p:sp>
            <p:sp>
              <p:nvSpPr>
                <p:cNvPr id="1793" name="Google Shape;1793;g17b423492d1_0_3229"/>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121.2</a:t>
                  </a:r>
                  <a:endParaRPr>
                    <a:solidFill>
                      <a:schemeClr val="dk1"/>
                    </a:solidFill>
                  </a:endParaRPr>
                </a:p>
              </p:txBody>
            </p:sp>
            <p:sp>
              <p:nvSpPr>
                <p:cNvPr id="1794" name="Google Shape;1794;g17b423492d1_0_3229"/>
                <p:cNvSpPr/>
                <p:nvPr/>
              </p:nvSpPr>
              <p:spPr>
                <a:xfrm>
                  <a:off x="6831136" y="2454618"/>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sp>
              <p:nvSpPr>
                <p:cNvPr id="1795" name="Google Shape;1795;g17b423492d1_0_3229"/>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sp>
              <p:nvSpPr>
                <p:cNvPr id="1796" name="Google Shape;1796;g17b423492d1_0_3229"/>
                <p:cNvSpPr/>
                <p:nvPr/>
              </p:nvSpPr>
              <p:spPr>
                <a:xfrm>
                  <a:off x="7375004"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12.0</a:t>
                  </a:r>
                  <a:endParaRPr/>
                </a:p>
              </p:txBody>
            </p:sp>
          </p:grpSp>
        </p:grpSp>
        <p:grpSp>
          <p:nvGrpSpPr>
            <p:cNvPr id="1797" name="Google Shape;1797;g17b423492d1_0_3229"/>
            <p:cNvGrpSpPr/>
            <p:nvPr/>
          </p:nvGrpSpPr>
          <p:grpSpPr>
            <a:xfrm>
              <a:off x="3980408" y="898862"/>
              <a:ext cx="2289933" cy="789253"/>
              <a:chOff x="6287268" y="1910750"/>
              <a:chExt cx="1631936" cy="544200"/>
            </a:xfrm>
          </p:grpSpPr>
          <p:sp>
            <p:nvSpPr>
              <p:cNvPr id="1798" name="Google Shape;1798;g17b423492d1_0_3229"/>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60.6</a:t>
                </a:r>
                <a:endParaRPr/>
              </a:p>
            </p:txBody>
          </p:sp>
          <p:sp>
            <p:nvSpPr>
              <p:cNvPr id="1799" name="Google Shape;1799;g17b423492d1_0_3229"/>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121.2</a:t>
                </a:r>
                <a:endParaRPr>
                  <a:solidFill>
                    <a:schemeClr val="dk1"/>
                  </a:solidFill>
                </a:endParaRPr>
              </a:p>
            </p:txBody>
          </p:sp>
          <p:sp>
            <p:nvSpPr>
              <p:cNvPr id="1800" name="Google Shape;1800;g17b423492d1_0_3229"/>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grpSp>
        <p:sp>
          <p:nvSpPr>
            <p:cNvPr id="1801" name="Google Shape;1801;g17b423492d1_0_3229"/>
            <p:cNvSpPr/>
            <p:nvPr/>
          </p:nvSpPr>
          <p:spPr>
            <a:xfrm>
              <a:off x="7038027" y="4055187"/>
              <a:ext cx="763500" cy="7893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grpSp>
          <p:nvGrpSpPr>
            <p:cNvPr id="1802" name="Google Shape;1802;g17b423492d1_0_3229"/>
            <p:cNvGrpSpPr/>
            <p:nvPr/>
          </p:nvGrpSpPr>
          <p:grpSpPr>
            <a:xfrm>
              <a:off x="7042158" y="1688137"/>
              <a:ext cx="763621" cy="1578025"/>
              <a:chOff x="6287268" y="1910750"/>
              <a:chExt cx="544200" cy="1088068"/>
            </a:xfrm>
          </p:grpSpPr>
          <p:sp>
            <p:nvSpPr>
              <p:cNvPr id="1803" name="Google Shape;1803;g17b423492d1_0_3229"/>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sp>
            <p:nvSpPr>
              <p:cNvPr id="1804" name="Google Shape;1804;g17b423492d1_0_3229"/>
              <p:cNvSpPr/>
              <p:nvPr/>
            </p:nvSpPr>
            <p:spPr>
              <a:xfrm>
                <a:off x="6287268"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12.0</a:t>
                </a:r>
                <a:endParaRPr/>
              </a:p>
            </p:txBody>
          </p:sp>
        </p:grpSp>
        <p:sp>
          <p:nvSpPr>
            <p:cNvPr id="1805" name="Google Shape;1805;g17b423492d1_0_3229"/>
            <p:cNvSpPr/>
            <p:nvPr/>
          </p:nvSpPr>
          <p:spPr>
            <a:xfrm>
              <a:off x="7042138" y="3266162"/>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12.9</a:t>
              </a:r>
              <a:endParaRPr/>
            </a:p>
          </p:txBody>
        </p:sp>
        <p:sp>
          <p:nvSpPr>
            <p:cNvPr id="1806" name="Google Shape;1806;g17b423492d1_0_3229"/>
            <p:cNvSpPr/>
            <p:nvPr/>
          </p:nvSpPr>
          <p:spPr>
            <a:xfrm>
              <a:off x="6270338" y="898850"/>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18.0</a:t>
              </a:r>
              <a:endParaRPr/>
            </a:p>
          </p:txBody>
        </p:sp>
        <p:sp>
          <p:nvSpPr>
            <p:cNvPr id="1807" name="Google Shape;1807;g17b423492d1_0_3229"/>
            <p:cNvSpPr/>
            <p:nvPr/>
          </p:nvSpPr>
          <p:spPr>
            <a:xfrm>
              <a:off x="7042220" y="898846"/>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12.0</a:t>
              </a:r>
              <a:endParaRPr/>
            </a:p>
          </p:txBody>
        </p:sp>
      </p:grpSp>
      <p:sp>
        <p:nvSpPr>
          <p:cNvPr id="1808" name="Google Shape;1808;g17b423492d1_0_3229"/>
          <p:cNvSpPr txBox="1">
            <a:spLocks noGrp="1"/>
          </p:cNvSpPr>
          <p:nvPr>
            <p:ph type="body" idx="1"/>
          </p:nvPr>
        </p:nvSpPr>
        <p:spPr>
          <a:xfrm>
            <a:off x="5037263" y="318650"/>
            <a:ext cx="39327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r>
              <a:rPr lang="en" sz="1100" b="1">
                <a:latin typeface="Lato"/>
                <a:ea typeface="Lato"/>
                <a:cs typeface="Lato"/>
                <a:sym typeface="Lato"/>
              </a:rPr>
              <a:t>OUTPUT: </a:t>
            </a:r>
            <a:r>
              <a:rPr lang="en" sz="1100">
                <a:latin typeface="Lato"/>
                <a:ea typeface="Lato"/>
                <a:cs typeface="Lato"/>
                <a:sym typeface="Lato"/>
              </a:rPr>
              <a:t>District-disaggregated gridded population estimates</a:t>
            </a:r>
            <a:endParaRPr sz="900">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g17b423492d1_0_3266"/>
          <p:cNvSpPr txBox="1">
            <a:spLocks noGrp="1"/>
          </p:cNvSpPr>
          <p:nvPr>
            <p:ph type="title"/>
          </p:nvPr>
        </p:nvSpPr>
        <p:spPr>
          <a:xfrm>
            <a:off x="311700" y="-12175"/>
            <a:ext cx="875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Output dataset </a:t>
            </a:r>
            <a:endParaRPr>
              <a:latin typeface="Lato"/>
              <a:ea typeface="Lato"/>
              <a:cs typeface="Lato"/>
              <a:sym typeface="Lato"/>
            </a:endParaRPr>
          </a:p>
        </p:txBody>
      </p:sp>
      <p:grpSp>
        <p:nvGrpSpPr>
          <p:cNvPr id="1815" name="Google Shape;1815;g17b423492d1_0_3266"/>
          <p:cNvGrpSpPr/>
          <p:nvPr/>
        </p:nvGrpSpPr>
        <p:grpSpPr>
          <a:xfrm>
            <a:off x="5090933" y="1056134"/>
            <a:ext cx="3825371" cy="3945641"/>
            <a:chOff x="3980408" y="898846"/>
            <a:chExt cx="3825371" cy="3945641"/>
          </a:xfrm>
        </p:grpSpPr>
        <p:grpSp>
          <p:nvGrpSpPr>
            <p:cNvPr id="1816" name="Google Shape;1816;g17b423492d1_0_3266"/>
            <p:cNvGrpSpPr/>
            <p:nvPr/>
          </p:nvGrpSpPr>
          <p:grpSpPr>
            <a:xfrm>
              <a:off x="3984927" y="1688137"/>
              <a:ext cx="3053088" cy="3156050"/>
              <a:chOff x="5629052" y="1646837"/>
              <a:chExt cx="3053088" cy="3156050"/>
            </a:xfrm>
          </p:grpSpPr>
          <p:grpSp>
            <p:nvGrpSpPr>
              <p:cNvPr id="1817" name="Google Shape;1817;g17b423492d1_0_3266"/>
              <p:cNvGrpSpPr/>
              <p:nvPr/>
            </p:nvGrpSpPr>
            <p:grpSpPr>
              <a:xfrm>
                <a:off x="5629052" y="3224862"/>
                <a:ext cx="3053088" cy="1578025"/>
                <a:chOff x="5743400" y="1910750"/>
                <a:chExt cx="2175804" cy="1088068"/>
              </a:xfrm>
            </p:grpSpPr>
            <p:sp>
              <p:nvSpPr>
                <p:cNvPr id="1818" name="Google Shape;1818;g17b423492d1_0_3266"/>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sp>
              <p:nvSpPr>
                <p:cNvPr id="1819" name="Google Shape;1819;g17b423492d1_0_3266"/>
                <p:cNvSpPr/>
                <p:nvPr/>
              </p:nvSpPr>
              <p:spPr>
                <a:xfrm>
                  <a:off x="6287268"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8.6</a:t>
                  </a:r>
                  <a:endParaRPr/>
                </a:p>
              </p:txBody>
            </p:sp>
            <p:sp>
              <p:nvSpPr>
                <p:cNvPr id="1820" name="Google Shape;1820;g17b423492d1_0_3266"/>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821" name="Google Shape;1821;g17b423492d1_0_3266"/>
                <p:cNvSpPr/>
                <p:nvPr/>
              </p:nvSpPr>
              <p:spPr>
                <a:xfrm>
                  <a:off x="6287268" y="2454618"/>
                  <a:ext cx="544200" cy="544200"/>
                </a:xfrm>
                <a:prstGeom prst="rect">
                  <a:avLst/>
                </a:prstGeom>
                <a:solidFill>
                  <a:srgbClr val="7F6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129.4</a:t>
                  </a:r>
                  <a:endParaRPr>
                    <a:solidFill>
                      <a:schemeClr val="dk1"/>
                    </a:solidFill>
                  </a:endParaRPr>
                </a:p>
              </p:txBody>
            </p:sp>
            <p:sp>
              <p:nvSpPr>
                <p:cNvPr id="1822" name="Google Shape;1822;g17b423492d1_0_3266"/>
                <p:cNvSpPr/>
                <p:nvPr/>
              </p:nvSpPr>
              <p:spPr>
                <a:xfrm>
                  <a:off x="6831136" y="1910750"/>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12.9</a:t>
                  </a:r>
                  <a:endParaRPr/>
                </a:p>
              </p:txBody>
            </p:sp>
            <p:sp>
              <p:nvSpPr>
                <p:cNvPr id="1823" name="Google Shape;1823;g17b423492d1_0_3266"/>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824" name="Google Shape;1824;g17b423492d1_0_3266"/>
                <p:cNvSpPr/>
                <p:nvPr/>
              </p:nvSpPr>
              <p:spPr>
                <a:xfrm>
                  <a:off x="7375004"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sp>
              <p:nvSpPr>
                <p:cNvPr id="1825" name="Google Shape;1825;g17b423492d1_0_3266"/>
                <p:cNvSpPr/>
                <p:nvPr/>
              </p:nvSpPr>
              <p:spPr>
                <a:xfrm>
                  <a:off x="7375004"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grpSp>
          <p:grpSp>
            <p:nvGrpSpPr>
              <p:cNvPr id="1826" name="Google Shape;1826;g17b423492d1_0_3266"/>
              <p:cNvGrpSpPr/>
              <p:nvPr/>
            </p:nvGrpSpPr>
            <p:grpSpPr>
              <a:xfrm>
                <a:off x="5629052" y="1646837"/>
                <a:ext cx="3053088" cy="1578025"/>
                <a:chOff x="5743400" y="1910750"/>
                <a:chExt cx="2175804" cy="1088068"/>
              </a:xfrm>
            </p:grpSpPr>
            <p:sp>
              <p:nvSpPr>
                <p:cNvPr id="1827" name="Google Shape;1827;g17b423492d1_0_3266"/>
                <p:cNvSpPr/>
                <p:nvPr/>
              </p:nvSpPr>
              <p:spPr>
                <a:xfrm>
                  <a:off x="5743400" y="1910750"/>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sp>
              <p:nvSpPr>
                <p:cNvPr id="1828" name="Google Shape;1828;g17b423492d1_0_3266"/>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43.1</a:t>
                  </a:r>
                  <a:endParaRPr/>
                </a:p>
              </p:txBody>
            </p:sp>
            <p:sp>
              <p:nvSpPr>
                <p:cNvPr id="1829" name="Google Shape;1829;g17b423492d1_0_3266"/>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830" name="Google Shape;1830;g17b423492d1_0_3266"/>
                <p:cNvSpPr/>
                <p:nvPr/>
              </p:nvSpPr>
              <p:spPr>
                <a:xfrm>
                  <a:off x="6287268" y="2454618"/>
                  <a:ext cx="544200" cy="5442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8.6</a:t>
                  </a:r>
                  <a:endParaRPr/>
                </a:p>
              </p:txBody>
            </p:sp>
            <p:sp>
              <p:nvSpPr>
                <p:cNvPr id="1831" name="Google Shape;1831;g17b423492d1_0_3266"/>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121.2</a:t>
                  </a:r>
                  <a:endParaRPr>
                    <a:solidFill>
                      <a:schemeClr val="dk1"/>
                    </a:solidFill>
                  </a:endParaRPr>
                </a:p>
              </p:txBody>
            </p:sp>
            <p:sp>
              <p:nvSpPr>
                <p:cNvPr id="1832" name="Google Shape;1832;g17b423492d1_0_3266"/>
                <p:cNvSpPr/>
                <p:nvPr/>
              </p:nvSpPr>
              <p:spPr>
                <a:xfrm>
                  <a:off x="6831136" y="2454618"/>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sp>
              <p:nvSpPr>
                <p:cNvPr id="1833" name="Google Shape;1833;g17b423492d1_0_3266"/>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sp>
              <p:nvSpPr>
                <p:cNvPr id="1834" name="Google Shape;1834;g17b423492d1_0_3266"/>
                <p:cNvSpPr/>
                <p:nvPr/>
              </p:nvSpPr>
              <p:spPr>
                <a:xfrm>
                  <a:off x="7375004"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12.0</a:t>
                  </a:r>
                  <a:endParaRPr/>
                </a:p>
              </p:txBody>
            </p:sp>
          </p:grpSp>
        </p:grpSp>
        <p:grpSp>
          <p:nvGrpSpPr>
            <p:cNvPr id="1835" name="Google Shape;1835;g17b423492d1_0_3266"/>
            <p:cNvGrpSpPr/>
            <p:nvPr/>
          </p:nvGrpSpPr>
          <p:grpSpPr>
            <a:xfrm>
              <a:off x="3980408" y="898862"/>
              <a:ext cx="2289933" cy="789253"/>
              <a:chOff x="6287268" y="1910750"/>
              <a:chExt cx="1631936" cy="544200"/>
            </a:xfrm>
          </p:grpSpPr>
          <p:sp>
            <p:nvSpPr>
              <p:cNvPr id="1836" name="Google Shape;1836;g17b423492d1_0_3266"/>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60.6</a:t>
                </a:r>
                <a:endParaRPr/>
              </a:p>
            </p:txBody>
          </p:sp>
          <p:sp>
            <p:nvSpPr>
              <p:cNvPr id="1837" name="Google Shape;1837;g17b423492d1_0_3266"/>
              <p:cNvSpPr/>
              <p:nvPr/>
            </p:nvSpPr>
            <p:spPr>
              <a:xfrm>
                <a:off x="6831136" y="1910750"/>
                <a:ext cx="544200" cy="544200"/>
              </a:xfrm>
              <a:prstGeom prst="rect">
                <a:avLst/>
              </a:prstGeom>
              <a:solidFill>
                <a:srgbClr val="BF9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121.2</a:t>
                </a:r>
                <a:endParaRPr>
                  <a:solidFill>
                    <a:schemeClr val="dk1"/>
                  </a:solidFill>
                </a:endParaRPr>
              </a:p>
            </p:txBody>
          </p:sp>
          <p:sp>
            <p:nvSpPr>
              <p:cNvPr id="1838" name="Google Shape;1838;g17b423492d1_0_3266"/>
              <p:cNvSpPr/>
              <p:nvPr/>
            </p:nvSpPr>
            <p:spPr>
              <a:xfrm>
                <a:off x="7375004"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grpSp>
        <p:sp>
          <p:nvSpPr>
            <p:cNvPr id="1839" name="Google Shape;1839;g17b423492d1_0_3266"/>
            <p:cNvSpPr/>
            <p:nvPr/>
          </p:nvSpPr>
          <p:spPr>
            <a:xfrm>
              <a:off x="7038027" y="4055187"/>
              <a:ext cx="763500" cy="7893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0.9</a:t>
              </a:r>
              <a:endParaRPr/>
            </a:p>
          </p:txBody>
        </p:sp>
        <p:grpSp>
          <p:nvGrpSpPr>
            <p:cNvPr id="1840" name="Google Shape;1840;g17b423492d1_0_3266"/>
            <p:cNvGrpSpPr/>
            <p:nvPr/>
          </p:nvGrpSpPr>
          <p:grpSpPr>
            <a:xfrm>
              <a:off x="7042158" y="1688137"/>
              <a:ext cx="763621" cy="1578025"/>
              <a:chOff x="6287268" y="1910750"/>
              <a:chExt cx="544200" cy="1088068"/>
            </a:xfrm>
          </p:grpSpPr>
          <p:sp>
            <p:nvSpPr>
              <p:cNvPr id="1841" name="Google Shape;1841;g17b423492d1_0_3266"/>
              <p:cNvSpPr/>
              <p:nvPr/>
            </p:nvSpPr>
            <p:spPr>
              <a:xfrm>
                <a:off x="6287268" y="1910750"/>
                <a:ext cx="544200" cy="544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60.6</a:t>
                </a:r>
                <a:endParaRPr/>
              </a:p>
            </p:txBody>
          </p:sp>
          <p:sp>
            <p:nvSpPr>
              <p:cNvPr id="1842" name="Google Shape;1842;g17b423492d1_0_3266"/>
              <p:cNvSpPr/>
              <p:nvPr/>
            </p:nvSpPr>
            <p:spPr>
              <a:xfrm>
                <a:off x="6287268" y="2454618"/>
                <a:ext cx="544200" cy="5442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12.0</a:t>
                </a:r>
                <a:endParaRPr/>
              </a:p>
            </p:txBody>
          </p:sp>
        </p:grpSp>
        <p:sp>
          <p:nvSpPr>
            <p:cNvPr id="1843" name="Google Shape;1843;g17b423492d1_0_3266"/>
            <p:cNvSpPr/>
            <p:nvPr/>
          </p:nvSpPr>
          <p:spPr>
            <a:xfrm>
              <a:off x="7042138" y="3266162"/>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12.9</a:t>
              </a:r>
              <a:endParaRPr/>
            </a:p>
          </p:txBody>
        </p:sp>
        <p:sp>
          <p:nvSpPr>
            <p:cNvPr id="1844" name="Google Shape;1844;g17b423492d1_0_3266"/>
            <p:cNvSpPr/>
            <p:nvPr/>
          </p:nvSpPr>
          <p:spPr>
            <a:xfrm>
              <a:off x="6270338" y="898850"/>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18.0</a:t>
              </a:r>
              <a:endParaRPr/>
            </a:p>
          </p:txBody>
        </p:sp>
        <p:sp>
          <p:nvSpPr>
            <p:cNvPr id="1845" name="Google Shape;1845;g17b423492d1_0_3266"/>
            <p:cNvSpPr/>
            <p:nvPr/>
          </p:nvSpPr>
          <p:spPr>
            <a:xfrm>
              <a:off x="7042220" y="898846"/>
              <a:ext cx="763500" cy="789300"/>
            </a:xfrm>
            <a:prstGeom prst="rect">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12.0</a:t>
              </a:r>
              <a:endParaRPr/>
            </a:p>
          </p:txBody>
        </p:sp>
      </p:grpSp>
      <p:grpSp>
        <p:nvGrpSpPr>
          <p:cNvPr id="1846" name="Google Shape;1846;g17b423492d1_0_3266"/>
          <p:cNvGrpSpPr/>
          <p:nvPr/>
        </p:nvGrpSpPr>
        <p:grpSpPr>
          <a:xfrm>
            <a:off x="397670" y="1051246"/>
            <a:ext cx="3825371" cy="3945641"/>
            <a:chOff x="3980408" y="898846"/>
            <a:chExt cx="3825371" cy="3945641"/>
          </a:xfrm>
        </p:grpSpPr>
        <p:grpSp>
          <p:nvGrpSpPr>
            <p:cNvPr id="1847" name="Google Shape;1847;g17b423492d1_0_3266"/>
            <p:cNvGrpSpPr/>
            <p:nvPr/>
          </p:nvGrpSpPr>
          <p:grpSpPr>
            <a:xfrm>
              <a:off x="3984927" y="1688137"/>
              <a:ext cx="3053088" cy="3156050"/>
              <a:chOff x="5629052" y="1646837"/>
              <a:chExt cx="3053088" cy="3156050"/>
            </a:xfrm>
          </p:grpSpPr>
          <p:grpSp>
            <p:nvGrpSpPr>
              <p:cNvPr id="1848" name="Google Shape;1848;g17b423492d1_0_3266"/>
              <p:cNvGrpSpPr/>
              <p:nvPr/>
            </p:nvGrpSpPr>
            <p:grpSpPr>
              <a:xfrm>
                <a:off x="5629052" y="3224862"/>
                <a:ext cx="3053088" cy="1578025"/>
                <a:chOff x="5743400" y="1910750"/>
                <a:chExt cx="2175804" cy="1088068"/>
              </a:xfrm>
            </p:grpSpPr>
            <p:sp>
              <p:nvSpPr>
                <p:cNvPr id="1849" name="Google Shape;1849;g17b423492d1_0_3266"/>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850" name="Google Shape;1850;g17b423492d1_0_3266"/>
                <p:cNvSpPr/>
                <p:nvPr/>
              </p:nvSpPr>
              <p:spPr>
                <a:xfrm>
                  <a:off x="6287268" y="1910750"/>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1851" name="Google Shape;1851;g17b423492d1_0_3266"/>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852" name="Google Shape;1852;g17b423492d1_0_3266"/>
                <p:cNvSpPr/>
                <p:nvPr/>
              </p:nvSpPr>
              <p:spPr>
                <a:xfrm>
                  <a:off x="6287268" y="2454618"/>
                  <a:ext cx="544200" cy="544200"/>
                </a:xfrm>
                <a:prstGeom prst="rect">
                  <a:avLst/>
                </a:prstGeom>
                <a:solidFill>
                  <a:srgbClr val="122B5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150</a:t>
                  </a:r>
                  <a:endParaRPr/>
                </a:p>
              </p:txBody>
            </p:sp>
            <p:sp>
              <p:nvSpPr>
                <p:cNvPr id="1853" name="Google Shape;1853;g17b423492d1_0_3266"/>
                <p:cNvSpPr/>
                <p:nvPr/>
              </p:nvSpPr>
              <p:spPr>
                <a:xfrm>
                  <a:off x="6831136" y="1910750"/>
                  <a:ext cx="544200" cy="5442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1854" name="Google Shape;1854;g17b423492d1_0_3266"/>
                <p:cNvSpPr/>
                <p:nvPr/>
              </p:nvSpPr>
              <p:spPr>
                <a:xfrm>
                  <a:off x="6831136"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855" name="Google Shape;1855;g17b423492d1_0_3266"/>
                <p:cNvSpPr/>
                <p:nvPr/>
              </p:nvSpPr>
              <p:spPr>
                <a:xfrm>
                  <a:off x="7375004"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856" name="Google Shape;1856;g17b423492d1_0_3266"/>
                <p:cNvSpPr/>
                <p:nvPr/>
              </p:nvSpPr>
              <p:spPr>
                <a:xfrm>
                  <a:off x="7375004" y="2454618"/>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grpSp>
          <p:grpSp>
            <p:nvGrpSpPr>
              <p:cNvPr id="1857" name="Google Shape;1857;g17b423492d1_0_3266"/>
              <p:cNvGrpSpPr/>
              <p:nvPr/>
            </p:nvGrpSpPr>
            <p:grpSpPr>
              <a:xfrm>
                <a:off x="5629052" y="1646837"/>
                <a:ext cx="3053088" cy="1578025"/>
                <a:chOff x="5743400" y="1910750"/>
                <a:chExt cx="2175804" cy="1088068"/>
              </a:xfrm>
            </p:grpSpPr>
            <p:sp>
              <p:nvSpPr>
                <p:cNvPr id="1858" name="Google Shape;1858;g17b423492d1_0_3266"/>
                <p:cNvSpPr/>
                <p:nvPr/>
              </p:nvSpPr>
              <p:spPr>
                <a:xfrm>
                  <a:off x="5743400" y="1910750"/>
                  <a:ext cx="544200" cy="5442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859" name="Google Shape;1859;g17b423492d1_0_3266"/>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860" name="Google Shape;1860;g17b423492d1_0_3266"/>
                <p:cNvSpPr/>
                <p:nvPr/>
              </p:nvSpPr>
              <p:spPr>
                <a:xfrm>
                  <a:off x="5743400" y="2454618"/>
                  <a:ext cx="544200" cy="544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861" name="Google Shape;1861;g17b423492d1_0_3266"/>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1862" name="Google Shape;1862;g17b423492d1_0_3266"/>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100</a:t>
                  </a:r>
                  <a:endParaRPr/>
                </a:p>
              </p:txBody>
            </p:sp>
            <p:sp>
              <p:nvSpPr>
                <p:cNvPr id="1863" name="Google Shape;1863;g17b423492d1_0_3266"/>
                <p:cNvSpPr/>
                <p:nvPr/>
              </p:nvSpPr>
              <p:spPr>
                <a:xfrm>
                  <a:off x="6831136" y="2454618"/>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864" name="Google Shape;1864;g17b423492d1_0_3266"/>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865" name="Google Shape;1865;g17b423492d1_0_3266"/>
                <p:cNvSpPr/>
                <p:nvPr/>
              </p:nvSpPr>
              <p:spPr>
                <a:xfrm>
                  <a:off x="7375004"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grpSp>
        </p:grpSp>
        <p:grpSp>
          <p:nvGrpSpPr>
            <p:cNvPr id="1866" name="Google Shape;1866;g17b423492d1_0_3266"/>
            <p:cNvGrpSpPr/>
            <p:nvPr/>
          </p:nvGrpSpPr>
          <p:grpSpPr>
            <a:xfrm>
              <a:off x="3980408" y="898862"/>
              <a:ext cx="2289933" cy="789253"/>
              <a:chOff x="6287268" y="1910750"/>
              <a:chExt cx="1631936" cy="544200"/>
            </a:xfrm>
          </p:grpSpPr>
          <p:sp>
            <p:nvSpPr>
              <p:cNvPr id="1867" name="Google Shape;1867;g17b423492d1_0_3266"/>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868" name="Google Shape;1868;g17b423492d1_0_3266"/>
              <p:cNvSpPr/>
              <p:nvPr/>
            </p:nvSpPr>
            <p:spPr>
              <a:xfrm>
                <a:off x="6831136" y="1910750"/>
                <a:ext cx="544200" cy="544200"/>
              </a:xfrm>
              <a:prstGeom prst="rect">
                <a:avLst/>
              </a:prstGeom>
              <a:solidFill>
                <a:srgbClr val="1C45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100</a:t>
                </a:r>
                <a:endParaRPr/>
              </a:p>
            </p:txBody>
          </p:sp>
          <p:sp>
            <p:nvSpPr>
              <p:cNvPr id="1869" name="Google Shape;1869;g17b423492d1_0_3266"/>
              <p:cNvSpPr/>
              <p:nvPr/>
            </p:nvSpPr>
            <p:spPr>
              <a:xfrm>
                <a:off x="7375004"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grpSp>
        <p:sp>
          <p:nvSpPr>
            <p:cNvPr id="1870" name="Google Shape;1870;g17b423492d1_0_3266"/>
            <p:cNvSpPr/>
            <p:nvPr/>
          </p:nvSpPr>
          <p:spPr>
            <a:xfrm>
              <a:off x="7038027" y="4055187"/>
              <a:ext cx="763500" cy="789300"/>
            </a:xfrm>
            <a:prstGeom prst="rect">
              <a:avLst/>
            </a:prstGeom>
            <a:solidFill>
              <a:srgbClr val="C9DAF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grpSp>
          <p:nvGrpSpPr>
            <p:cNvPr id="1871" name="Google Shape;1871;g17b423492d1_0_3266"/>
            <p:cNvGrpSpPr/>
            <p:nvPr/>
          </p:nvGrpSpPr>
          <p:grpSpPr>
            <a:xfrm>
              <a:off x="7042158" y="1688137"/>
              <a:ext cx="763621" cy="1578025"/>
              <a:chOff x="6287268" y="1910750"/>
              <a:chExt cx="544200" cy="1088068"/>
            </a:xfrm>
          </p:grpSpPr>
          <p:sp>
            <p:nvSpPr>
              <p:cNvPr id="1872" name="Google Shape;1872;g17b423492d1_0_3266"/>
              <p:cNvSpPr/>
              <p:nvPr/>
            </p:nvSpPr>
            <p:spPr>
              <a:xfrm>
                <a:off x="6287268" y="1910750"/>
                <a:ext cx="544200" cy="544200"/>
              </a:xfrm>
              <a:prstGeom prst="rect">
                <a:avLst/>
              </a:prstGeom>
              <a:solidFill>
                <a:srgbClr val="1155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873" name="Google Shape;1873;g17b423492d1_0_3266"/>
              <p:cNvSpPr/>
              <p:nvPr/>
            </p:nvSpPr>
            <p:spPr>
              <a:xfrm>
                <a:off x="6287268" y="2454618"/>
                <a:ext cx="544200" cy="5442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grpSp>
        <p:sp>
          <p:nvSpPr>
            <p:cNvPr id="1874" name="Google Shape;1874;g17b423492d1_0_3266"/>
            <p:cNvSpPr/>
            <p:nvPr/>
          </p:nvSpPr>
          <p:spPr>
            <a:xfrm>
              <a:off x="7042138" y="3266162"/>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1875" name="Google Shape;1875;g17b423492d1_0_3266"/>
            <p:cNvSpPr/>
            <p:nvPr/>
          </p:nvSpPr>
          <p:spPr>
            <a:xfrm>
              <a:off x="6270338" y="898850"/>
              <a:ext cx="763500" cy="789300"/>
            </a:xfrm>
            <a:prstGeom prst="rect">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1876" name="Google Shape;1876;g17b423492d1_0_3266"/>
            <p:cNvSpPr/>
            <p:nvPr/>
          </p:nvSpPr>
          <p:spPr>
            <a:xfrm>
              <a:off x="7042220" y="898846"/>
              <a:ext cx="763500" cy="7893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grpSp>
      <p:grpSp>
        <p:nvGrpSpPr>
          <p:cNvPr id="1877" name="Google Shape;1877;g17b423492d1_0_3266"/>
          <p:cNvGrpSpPr/>
          <p:nvPr/>
        </p:nvGrpSpPr>
        <p:grpSpPr>
          <a:xfrm>
            <a:off x="403525" y="1051928"/>
            <a:ext cx="3813652" cy="3944622"/>
            <a:chOff x="3984925" y="899528"/>
            <a:chExt cx="3813652" cy="3944622"/>
          </a:xfrm>
        </p:grpSpPr>
        <p:sp>
          <p:nvSpPr>
            <p:cNvPr id="1878" name="Google Shape;1878;g17b423492d1_0_3266"/>
            <p:cNvSpPr/>
            <p:nvPr/>
          </p:nvSpPr>
          <p:spPr>
            <a:xfrm>
              <a:off x="3984925" y="1688150"/>
              <a:ext cx="3813600" cy="3156000"/>
            </a:xfrm>
            <a:prstGeom prst="corner">
              <a:avLst>
                <a:gd name="adj1" fmla="val 49651"/>
                <a:gd name="adj2" fmla="val 48326"/>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g17b423492d1_0_3266"/>
            <p:cNvSpPr/>
            <p:nvPr/>
          </p:nvSpPr>
          <p:spPr>
            <a:xfrm rot="-10799730">
              <a:off x="3984977" y="899678"/>
              <a:ext cx="3813600" cy="2366400"/>
            </a:xfrm>
            <a:prstGeom prst="corner">
              <a:avLst>
                <a:gd name="adj1" fmla="val 32862"/>
                <a:gd name="adj2" fmla="val 96707"/>
              </a:avLst>
            </a:prstGeom>
            <a:noFill/>
            <a:ln w="762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0" name="Google Shape;1880;g17b423492d1_0_3266"/>
          <p:cNvSpPr txBox="1">
            <a:spLocks noGrp="1"/>
          </p:cNvSpPr>
          <p:nvPr>
            <p:ph type="body" idx="1"/>
          </p:nvPr>
        </p:nvSpPr>
        <p:spPr>
          <a:xfrm>
            <a:off x="290325" y="318650"/>
            <a:ext cx="32757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latin typeface="Lato"/>
              <a:ea typeface="Lato"/>
              <a:cs typeface="Lato"/>
              <a:sym typeface="Lato"/>
            </a:endParaRPr>
          </a:p>
          <a:p>
            <a:pPr marL="0" lvl="0" indent="0" algn="l" rtl="0">
              <a:spcBef>
                <a:spcPts val="0"/>
              </a:spcBef>
              <a:spcAft>
                <a:spcPts val="0"/>
              </a:spcAft>
              <a:buNone/>
            </a:pPr>
            <a:r>
              <a:rPr lang="en" sz="1100" b="1" dirty="0">
                <a:latin typeface="Lato"/>
                <a:ea typeface="Lato"/>
                <a:cs typeface="Lato"/>
                <a:sym typeface="Lato"/>
              </a:rPr>
              <a:t>INPUT: </a:t>
            </a:r>
            <a:r>
              <a:rPr lang="en" sz="1100" dirty="0">
                <a:latin typeface="Lato"/>
                <a:ea typeface="Lato"/>
                <a:cs typeface="Lato"/>
                <a:sym typeface="Lato"/>
              </a:rPr>
              <a:t>covariate layer (raster) with district boundaries (vector) overlaid</a:t>
            </a:r>
            <a:endParaRPr sz="900" dirty="0">
              <a:latin typeface="Lato"/>
              <a:ea typeface="Lato"/>
              <a:cs typeface="Lato"/>
              <a:sym typeface="Lato"/>
            </a:endParaRPr>
          </a:p>
        </p:txBody>
      </p:sp>
      <p:sp>
        <p:nvSpPr>
          <p:cNvPr id="1881" name="Google Shape;1881;g17b423492d1_0_3266"/>
          <p:cNvSpPr txBox="1">
            <a:spLocks noGrp="1"/>
          </p:cNvSpPr>
          <p:nvPr>
            <p:ph type="body" idx="1"/>
          </p:nvPr>
        </p:nvSpPr>
        <p:spPr>
          <a:xfrm>
            <a:off x="5037263" y="318650"/>
            <a:ext cx="39327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r>
              <a:rPr lang="en" sz="1100" b="1">
                <a:latin typeface="Lato"/>
                <a:ea typeface="Lato"/>
                <a:cs typeface="Lato"/>
                <a:sym typeface="Lato"/>
              </a:rPr>
              <a:t>OUTPUT: </a:t>
            </a:r>
            <a:r>
              <a:rPr lang="en" sz="1100">
                <a:latin typeface="Lato"/>
                <a:ea typeface="Lato"/>
                <a:cs typeface="Lato"/>
                <a:sym typeface="Lato"/>
              </a:rPr>
              <a:t>District-disaggregated gridded population estimates</a:t>
            </a:r>
            <a:endParaRPr sz="900">
              <a:latin typeface="Lato"/>
              <a:ea typeface="Lato"/>
              <a:cs typeface="Lato"/>
              <a:sym typeface="Lato"/>
            </a:endParaRPr>
          </a:p>
        </p:txBody>
      </p:sp>
      <p:sp>
        <p:nvSpPr>
          <p:cNvPr id="1882" name="Google Shape;1882;g17b423492d1_0_3266"/>
          <p:cNvSpPr txBox="1"/>
          <p:nvPr/>
        </p:nvSpPr>
        <p:spPr>
          <a:xfrm rot="754">
            <a:off x="3288277" y="230350"/>
            <a:ext cx="1368000" cy="572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a:solidFill>
                  <a:schemeClr val="dk2"/>
                </a:solidFill>
                <a:latin typeface="Caveat"/>
                <a:ea typeface="Caveat"/>
                <a:cs typeface="Caveat"/>
                <a:sym typeface="Caveat"/>
              </a:rPr>
              <a:t>District projected population: 600</a:t>
            </a:r>
            <a:endParaRPr sz="1800" b="1">
              <a:solidFill>
                <a:schemeClr val="dk2"/>
              </a:solidFill>
              <a:latin typeface="Caveat"/>
              <a:ea typeface="Caveat"/>
              <a:cs typeface="Caveat"/>
              <a:sym typeface="Caveat"/>
            </a:endParaRPr>
          </a:p>
        </p:txBody>
      </p:sp>
      <p:sp>
        <p:nvSpPr>
          <p:cNvPr id="1883" name="Google Shape;1883;g17b423492d1_0_3266"/>
          <p:cNvSpPr/>
          <p:nvPr/>
        </p:nvSpPr>
        <p:spPr>
          <a:xfrm rot="8099663" flipH="1">
            <a:off x="4124509" y="927892"/>
            <a:ext cx="519199" cy="402418"/>
          </a:xfrm>
          <a:custGeom>
            <a:avLst/>
            <a:gdLst/>
            <a:ahLst/>
            <a:cxnLst/>
            <a:rect l="l" t="t" r="r" b="b"/>
            <a:pathLst>
              <a:path w="28786" h="15899" extrusionOk="0">
                <a:moveTo>
                  <a:pt x="0" y="3481"/>
                </a:moveTo>
                <a:cubicBezTo>
                  <a:pt x="3057" y="2917"/>
                  <a:pt x="14111" y="-282"/>
                  <a:pt x="18344" y="94"/>
                </a:cubicBezTo>
                <a:cubicBezTo>
                  <a:pt x="22577" y="470"/>
                  <a:pt x="23660" y="3105"/>
                  <a:pt x="25400" y="5739"/>
                </a:cubicBezTo>
                <a:cubicBezTo>
                  <a:pt x="27140" y="8373"/>
                  <a:pt x="28222" y="14206"/>
                  <a:pt x="28786" y="15899"/>
                </a:cubicBezTo>
              </a:path>
            </a:pathLst>
          </a:custGeom>
          <a:noFill/>
          <a:ln w="9525" cap="flat" cmpd="sng">
            <a:solidFill>
              <a:schemeClr val="dk2"/>
            </a:solidFill>
            <a:prstDash val="solid"/>
            <a:round/>
            <a:headEnd type="none" w="med" len="med"/>
            <a:tailEnd type="stealth" w="med" len="med"/>
          </a:ln>
        </p:spPr>
      </p:sp>
      <p:sp>
        <p:nvSpPr>
          <p:cNvPr id="1884" name="Google Shape;1884;g17b423492d1_0_3266"/>
          <p:cNvSpPr txBox="1"/>
          <p:nvPr/>
        </p:nvSpPr>
        <p:spPr>
          <a:xfrm rot="2221">
            <a:off x="4224010" y="2542198"/>
            <a:ext cx="1140979"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b="1" dirty="0">
                <a:solidFill>
                  <a:schemeClr val="dk2"/>
                </a:solidFill>
                <a:latin typeface="Caveat"/>
                <a:ea typeface="Caveat"/>
                <a:cs typeface="Caveat"/>
                <a:sym typeface="Caveat"/>
              </a:rPr>
              <a:t>District projected population: 220</a:t>
            </a:r>
            <a:endParaRPr sz="1800" b="1" dirty="0">
              <a:solidFill>
                <a:schemeClr val="dk2"/>
              </a:solidFill>
              <a:latin typeface="Caveat"/>
              <a:ea typeface="Caveat"/>
              <a:cs typeface="Caveat"/>
              <a:sym typeface="Caveat"/>
            </a:endParaRPr>
          </a:p>
        </p:txBody>
      </p:sp>
      <p:sp>
        <p:nvSpPr>
          <p:cNvPr id="1885" name="Google Shape;1885;g17b423492d1_0_3266"/>
          <p:cNvSpPr/>
          <p:nvPr/>
        </p:nvSpPr>
        <p:spPr>
          <a:xfrm rot="10627447" flipH="1">
            <a:off x="4233751" y="3515794"/>
            <a:ext cx="519234" cy="402432"/>
          </a:xfrm>
          <a:custGeom>
            <a:avLst/>
            <a:gdLst/>
            <a:ahLst/>
            <a:cxnLst/>
            <a:rect l="l" t="t" r="r" b="b"/>
            <a:pathLst>
              <a:path w="28786" h="15899" extrusionOk="0">
                <a:moveTo>
                  <a:pt x="0" y="3481"/>
                </a:moveTo>
                <a:cubicBezTo>
                  <a:pt x="3057" y="2917"/>
                  <a:pt x="14111" y="-282"/>
                  <a:pt x="18344" y="94"/>
                </a:cubicBezTo>
                <a:cubicBezTo>
                  <a:pt x="22577" y="470"/>
                  <a:pt x="23660" y="3105"/>
                  <a:pt x="25400" y="5739"/>
                </a:cubicBezTo>
                <a:cubicBezTo>
                  <a:pt x="27140" y="8373"/>
                  <a:pt x="28222" y="14206"/>
                  <a:pt x="28786" y="15899"/>
                </a:cubicBezTo>
              </a:path>
            </a:pathLst>
          </a:custGeom>
          <a:noFill/>
          <a:ln w="9525" cap="flat" cmpd="sng">
            <a:solidFill>
              <a:schemeClr val="dk2"/>
            </a:solidFill>
            <a:prstDash val="solid"/>
            <a:round/>
            <a:headEnd type="none" w="med" len="med"/>
            <a:tailEnd type="stealth" w="med" len="me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1135766" y="129206"/>
            <a:ext cx="2043203" cy="9936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3300" spc="-1" dirty="0">
                <a:latin typeface="Arial Nova Light" panose="020B0304020202020204" pitchFamily="34" charset="0"/>
              </a:rPr>
              <a:t>Top-down</a:t>
            </a:r>
          </a:p>
        </p:txBody>
      </p:sp>
      <p:sp>
        <p:nvSpPr>
          <p:cNvPr id="94" name="CustomShape 2"/>
          <p:cNvSpPr/>
          <p:nvPr/>
        </p:nvSpPr>
        <p:spPr>
          <a:xfrm>
            <a:off x="628560" y="1369170"/>
            <a:ext cx="7886160" cy="3262950"/>
          </a:xfrm>
          <a:prstGeom prst="rect">
            <a:avLst/>
          </a:prstGeom>
          <a:noFill/>
          <a:ln>
            <a:noFill/>
          </a:ln>
        </p:spPr>
        <p:style>
          <a:lnRef idx="0">
            <a:scrgbClr r="0" g="0" b="0"/>
          </a:lnRef>
          <a:fillRef idx="0">
            <a:scrgbClr r="0" g="0" b="0"/>
          </a:fillRef>
          <a:effectRef idx="0">
            <a:scrgbClr r="0" g="0" b="0"/>
          </a:effectRef>
          <a:fontRef idx="minor"/>
        </p:style>
      </p:sp>
      <p:sp>
        <p:nvSpPr>
          <p:cNvPr id="4" name="CustomShape 1"/>
          <p:cNvSpPr/>
          <p:nvPr/>
        </p:nvSpPr>
        <p:spPr>
          <a:xfrm>
            <a:off x="5850641" y="214313"/>
            <a:ext cx="2165925" cy="9936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3300" spc="-1" dirty="0">
                <a:latin typeface="Arial Nova Light" panose="020B0304020202020204" pitchFamily="34" charset="0"/>
              </a:rPr>
              <a:t>Bottom-up</a:t>
            </a:r>
          </a:p>
        </p:txBody>
      </p:sp>
      <p:sp>
        <p:nvSpPr>
          <p:cNvPr id="2" name="Rectangle 1"/>
          <p:cNvSpPr/>
          <p:nvPr/>
        </p:nvSpPr>
        <p:spPr>
          <a:xfrm>
            <a:off x="557213" y="1350169"/>
            <a:ext cx="3321844" cy="333613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 name="Rectangle 2"/>
          <p:cNvSpPr/>
          <p:nvPr/>
        </p:nvSpPr>
        <p:spPr>
          <a:xfrm>
            <a:off x="557212" y="1350169"/>
            <a:ext cx="1071653" cy="871538"/>
          </a:xfrm>
          <a:prstGeom prst="rect">
            <a:avLst/>
          </a:prstGeom>
          <a:solidFill>
            <a:srgbClr val="FF0000">
              <a:alpha val="6117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0" name="Rectangle 9"/>
          <p:cNvSpPr/>
          <p:nvPr/>
        </p:nvSpPr>
        <p:spPr>
          <a:xfrm>
            <a:off x="1628865" y="1350168"/>
            <a:ext cx="1421516" cy="1293019"/>
          </a:xfrm>
          <a:prstGeom prst="rect">
            <a:avLst/>
          </a:prstGeom>
          <a:solidFill>
            <a:srgbClr val="FF0000">
              <a:alpha val="4392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1" name="Rectangle 10"/>
          <p:cNvSpPr/>
          <p:nvPr/>
        </p:nvSpPr>
        <p:spPr>
          <a:xfrm>
            <a:off x="3056913" y="1350169"/>
            <a:ext cx="785992" cy="585788"/>
          </a:xfrm>
          <a:prstGeom prst="rect">
            <a:avLst/>
          </a:prstGeom>
          <a:solidFill>
            <a:srgbClr val="FF0000">
              <a:alpha val="7882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2" name="Rectangle 11"/>
          <p:cNvSpPr/>
          <p:nvPr/>
        </p:nvSpPr>
        <p:spPr>
          <a:xfrm>
            <a:off x="3056913" y="1928812"/>
            <a:ext cx="785992" cy="1557338"/>
          </a:xfrm>
          <a:prstGeom prst="rect">
            <a:avLst/>
          </a:prstGeom>
          <a:solidFill>
            <a:srgbClr val="FF0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3" name="Rectangle 12"/>
          <p:cNvSpPr/>
          <p:nvPr/>
        </p:nvSpPr>
        <p:spPr>
          <a:xfrm>
            <a:off x="2700338" y="2639014"/>
            <a:ext cx="350043" cy="354218"/>
          </a:xfrm>
          <a:prstGeom prst="rect">
            <a:avLst/>
          </a:prstGeom>
          <a:solidFill>
            <a:srgbClr val="FF0000">
              <a:alpha val="7882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4" name="Rectangle 13"/>
          <p:cNvSpPr/>
          <p:nvPr/>
        </p:nvSpPr>
        <p:spPr>
          <a:xfrm>
            <a:off x="2614613" y="2993232"/>
            <a:ext cx="435768" cy="489251"/>
          </a:xfrm>
          <a:prstGeom prst="rect">
            <a:avLst/>
          </a:prstGeom>
          <a:solidFill>
            <a:srgbClr val="FF0000">
              <a:alpha val="7882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5" name="Rectangle 14"/>
          <p:cNvSpPr/>
          <p:nvPr/>
        </p:nvSpPr>
        <p:spPr>
          <a:xfrm>
            <a:off x="2314575" y="2633092"/>
            <a:ext cx="375092" cy="360140"/>
          </a:xfrm>
          <a:prstGeom prst="rect">
            <a:avLst/>
          </a:prstGeom>
          <a:solidFill>
            <a:srgbClr val="FF0000">
              <a:alpha val="9215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6" name="Rectangle 15"/>
          <p:cNvSpPr/>
          <p:nvPr/>
        </p:nvSpPr>
        <p:spPr>
          <a:xfrm>
            <a:off x="1628864" y="2645283"/>
            <a:ext cx="669661" cy="647986"/>
          </a:xfrm>
          <a:prstGeom prst="rect">
            <a:avLst/>
          </a:prstGeom>
          <a:solidFill>
            <a:srgbClr val="FF0000">
              <a:alpha val="3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7" name="Rectangle 16"/>
          <p:cNvSpPr/>
          <p:nvPr/>
        </p:nvSpPr>
        <p:spPr>
          <a:xfrm>
            <a:off x="2314575" y="2993232"/>
            <a:ext cx="292146" cy="30003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8" name="Rectangle 17"/>
          <p:cNvSpPr/>
          <p:nvPr/>
        </p:nvSpPr>
        <p:spPr>
          <a:xfrm>
            <a:off x="1985963" y="3311033"/>
            <a:ext cx="604992" cy="405813"/>
          </a:xfrm>
          <a:prstGeom prst="rect">
            <a:avLst/>
          </a:prstGeom>
          <a:solidFill>
            <a:srgbClr val="FF0000">
              <a:alpha val="2705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9" name="Rectangle 18"/>
          <p:cNvSpPr/>
          <p:nvPr/>
        </p:nvSpPr>
        <p:spPr>
          <a:xfrm>
            <a:off x="2614613" y="3478816"/>
            <a:ext cx="604992" cy="550775"/>
          </a:xfrm>
          <a:prstGeom prst="rect">
            <a:avLst/>
          </a:prstGeom>
          <a:solidFill>
            <a:srgbClr val="FF0000">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0" name="Rectangle 19"/>
          <p:cNvSpPr/>
          <p:nvPr/>
        </p:nvSpPr>
        <p:spPr>
          <a:xfrm>
            <a:off x="3219605" y="3487540"/>
            <a:ext cx="652539" cy="1198760"/>
          </a:xfrm>
          <a:prstGeom prst="rect">
            <a:avLst/>
          </a:prstGeom>
          <a:solidFill>
            <a:srgbClr val="FF0000">
              <a:alpha val="3686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 name="Rectangle 20"/>
          <p:cNvSpPr/>
          <p:nvPr/>
        </p:nvSpPr>
        <p:spPr>
          <a:xfrm>
            <a:off x="1135766" y="4034647"/>
            <a:ext cx="2087295" cy="651653"/>
          </a:xfrm>
          <a:prstGeom prst="rect">
            <a:avLst/>
          </a:prstGeom>
          <a:solidFill>
            <a:srgbClr val="FF0000">
              <a:alpha val="784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 name="Rectangle 21"/>
          <p:cNvSpPr/>
          <p:nvPr/>
        </p:nvSpPr>
        <p:spPr>
          <a:xfrm>
            <a:off x="1628863" y="3713179"/>
            <a:ext cx="977858" cy="321467"/>
          </a:xfrm>
          <a:prstGeom prst="rect">
            <a:avLst/>
          </a:prstGeom>
          <a:solidFill>
            <a:srgbClr val="FF0000">
              <a:alpha val="8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3" name="Rectangle 22"/>
          <p:cNvSpPr/>
          <p:nvPr/>
        </p:nvSpPr>
        <p:spPr>
          <a:xfrm>
            <a:off x="1628864" y="3304161"/>
            <a:ext cx="357099" cy="409018"/>
          </a:xfrm>
          <a:prstGeom prst="rect">
            <a:avLst/>
          </a:prstGeom>
          <a:solidFill>
            <a:srgbClr val="FF0000">
              <a:alpha val="5803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4" name="Rectangle 23"/>
          <p:cNvSpPr/>
          <p:nvPr/>
        </p:nvSpPr>
        <p:spPr>
          <a:xfrm>
            <a:off x="557212" y="2211167"/>
            <a:ext cx="1064635" cy="1818424"/>
          </a:xfrm>
          <a:prstGeom prst="rect">
            <a:avLst/>
          </a:prstGeom>
          <a:solidFill>
            <a:srgbClr val="FF0000">
              <a:alpha val="1098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5" name="Rectangle 24"/>
          <p:cNvSpPr/>
          <p:nvPr/>
        </p:nvSpPr>
        <p:spPr>
          <a:xfrm>
            <a:off x="557212" y="4029590"/>
            <a:ext cx="578555" cy="640850"/>
          </a:xfrm>
          <a:prstGeom prst="rect">
            <a:avLst/>
          </a:prstGeom>
          <a:solidFill>
            <a:srgbClr val="FF0000">
              <a:alpha val="7882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6" name="Rectangle 25"/>
          <p:cNvSpPr/>
          <p:nvPr/>
        </p:nvSpPr>
        <p:spPr>
          <a:xfrm>
            <a:off x="5292888" y="1386745"/>
            <a:ext cx="3321844" cy="333613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7" name="Rectangle 26"/>
          <p:cNvSpPr/>
          <p:nvPr/>
        </p:nvSpPr>
        <p:spPr>
          <a:xfrm>
            <a:off x="5292888" y="1386745"/>
            <a:ext cx="1071653" cy="871538"/>
          </a:xfrm>
          <a:prstGeom prst="rect">
            <a:avLst/>
          </a:prstGeom>
          <a:solidFill>
            <a:srgbClr val="FF0000">
              <a:alpha val="6117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p:cNvSpPr/>
          <p:nvPr/>
        </p:nvSpPr>
        <p:spPr>
          <a:xfrm>
            <a:off x="6364540" y="1386744"/>
            <a:ext cx="1421516" cy="12930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9" name="Rectangle 28"/>
          <p:cNvSpPr/>
          <p:nvPr/>
        </p:nvSpPr>
        <p:spPr>
          <a:xfrm>
            <a:off x="7792588" y="1386745"/>
            <a:ext cx="785992" cy="585788"/>
          </a:xfrm>
          <a:prstGeom prst="rect">
            <a:avLst/>
          </a:prstGeom>
          <a:solidFill>
            <a:srgbClr val="FF0000">
              <a:alpha val="7882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0" name="Rectangle 29"/>
          <p:cNvSpPr/>
          <p:nvPr/>
        </p:nvSpPr>
        <p:spPr>
          <a:xfrm>
            <a:off x="7792588" y="1965388"/>
            <a:ext cx="785992" cy="15573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1" name="Rectangle 30"/>
          <p:cNvSpPr/>
          <p:nvPr/>
        </p:nvSpPr>
        <p:spPr>
          <a:xfrm>
            <a:off x="7436013" y="2675590"/>
            <a:ext cx="350043" cy="354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2" name="Rectangle 31"/>
          <p:cNvSpPr/>
          <p:nvPr/>
        </p:nvSpPr>
        <p:spPr>
          <a:xfrm>
            <a:off x="7350288" y="3029808"/>
            <a:ext cx="435768" cy="489251"/>
          </a:xfrm>
          <a:prstGeom prst="rect">
            <a:avLst/>
          </a:prstGeom>
          <a:solidFill>
            <a:srgbClr val="FF0000">
              <a:alpha val="7882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3" name="Rectangle 32"/>
          <p:cNvSpPr/>
          <p:nvPr/>
        </p:nvSpPr>
        <p:spPr>
          <a:xfrm>
            <a:off x="7050250" y="2669668"/>
            <a:ext cx="375092" cy="360140"/>
          </a:xfrm>
          <a:prstGeom prst="rect">
            <a:avLst/>
          </a:prstGeom>
          <a:solidFill>
            <a:srgbClr val="FF0000">
              <a:alpha val="9215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4" name="Rectangle 33"/>
          <p:cNvSpPr/>
          <p:nvPr/>
        </p:nvSpPr>
        <p:spPr>
          <a:xfrm>
            <a:off x="6364539" y="2681859"/>
            <a:ext cx="669661" cy="6479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5" name="Rectangle 34"/>
          <p:cNvSpPr/>
          <p:nvPr/>
        </p:nvSpPr>
        <p:spPr>
          <a:xfrm>
            <a:off x="7050251" y="3029808"/>
            <a:ext cx="292146" cy="30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6" name="Rectangle 35"/>
          <p:cNvSpPr/>
          <p:nvPr/>
        </p:nvSpPr>
        <p:spPr>
          <a:xfrm>
            <a:off x="6721638" y="3347609"/>
            <a:ext cx="604992" cy="4058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7" name="Rectangle 36"/>
          <p:cNvSpPr/>
          <p:nvPr/>
        </p:nvSpPr>
        <p:spPr>
          <a:xfrm>
            <a:off x="7350288" y="3515392"/>
            <a:ext cx="604992" cy="5507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8" name="Rectangle 37"/>
          <p:cNvSpPr/>
          <p:nvPr/>
        </p:nvSpPr>
        <p:spPr>
          <a:xfrm>
            <a:off x="7955280" y="3524116"/>
            <a:ext cx="652539" cy="1198760"/>
          </a:xfrm>
          <a:prstGeom prst="rect">
            <a:avLst/>
          </a:prstGeom>
          <a:solidFill>
            <a:srgbClr val="FF0000">
              <a:alpha val="3686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9" name="Rectangle 38"/>
          <p:cNvSpPr/>
          <p:nvPr/>
        </p:nvSpPr>
        <p:spPr>
          <a:xfrm>
            <a:off x="5871442" y="4071223"/>
            <a:ext cx="2087295" cy="651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0" name="Rectangle 39"/>
          <p:cNvSpPr/>
          <p:nvPr/>
        </p:nvSpPr>
        <p:spPr>
          <a:xfrm>
            <a:off x="6364539" y="3749755"/>
            <a:ext cx="977858" cy="321467"/>
          </a:xfrm>
          <a:prstGeom prst="rect">
            <a:avLst/>
          </a:prstGeom>
          <a:solidFill>
            <a:srgbClr val="FF0000">
              <a:alpha val="8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1" name="Rectangle 40"/>
          <p:cNvSpPr/>
          <p:nvPr/>
        </p:nvSpPr>
        <p:spPr>
          <a:xfrm>
            <a:off x="6364539" y="3340737"/>
            <a:ext cx="357099" cy="409018"/>
          </a:xfrm>
          <a:prstGeom prst="rect">
            <a:avLst/>
          </a:prstGeom>
          <a:solidFill>
            <a:srgbClr val="FF0000">
              <a:alpha val="5803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2" name="Rectangle 41"/>
          <p:cNvSpPr/>
          <p:nvPr/>
        </p:nvSpPr>
        <p:spPr>
          <a:xfrm>
            <a:off x="5292888" y="2247743"/>
            <a:ext cx="1064635" cy="18184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43" name="Rectangle 42"/>
          <p:cNvSpPr/>
          <p:nvPr/>
        </p:nvSpPr>
        <p:spPr>
          <a:xfrm>
            <a:off x="5292887" y="4066166"/>
            <a:ext cx="578555" cy="6408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5" name="CustomShape 1"/>
          <p:cNvSpPr/>
          <p:nvPr/>
        </p:nvSpPr>
        <p:spPr>
          <a:xfrm>
            <a:off x="6793291" y="1703354"/>
            <a:ext cx="507350" cy="571435"/>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3300" spc="-1" dirty="0">
                <a:latin typeface="Arial"/>
              </a:rPr>
              <a:t>?</a:t>
            </a:r>
          </a:p>
        </p:txBody>
      </p:sp>
      <p:sp>
        <p:nvSpPr>
          <p:cNvPr id="46" name="CustomShape 1"/>
          <p:cNvSpPr/>
          <p:nvPr/>
        </p:nvSpPr>
        <p:spPr>
          <a:xfrm>
            <a:off x="7957659" y="2433168"/>
            <a:ext cx="507350" cy="571435"/>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3300" spc="-1" dirty="0">
                <a:latin typeface="Arial"/>
              </a:rPr>
              <a:t>?</a:t>
            </a:r>
          </a:p>
        </p:txBody>
      </p:sp>
      <p:sp>
        <p:nvSpPr>
          <p:cNvPr id="47" name="CustomShape 1"/>
          <p:cNvSpPr/>
          <p:nvPr/>
        </p:nvSpPr>
        <p:spPr>
          <a:xfrm>
            <a:off x="7338915" y="2561828"/>
            <a:ext cx="507350" cy="571435"/>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1800" spc="-1" dirty="0">
                <a:latin typeface="Arial"/>
              </a:rPr>
              <a:t>?</a:t>
            </a:r>
          </a:p>
        </p:txBody>
      </p:sp>
      <p:sp>
        <p:nvSpPr>
          <p:cNvPr id="48" name="CustomShape 1"/>
          <p:cNvSpPr/>
          <p:nvPr/>
        </p:nvSpPr>
        <p:spPr>
          <a:xfrm>
            <a:off x="6467304" y="2681859"/>
            <a:ext cx="507350" cy="571435"/>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3300" spc="-1" dirty="0">
                <a:latin typeface="Arial"/>
              </a:rPr>
              <a:t>?</a:t>
            </a:r>
          </a:p>
        </p:txBody>
      </p:sp>
      <p:sp>
        <p:nvSpPr>
          <p:cNvPr id="49" name="CustomShape 1"/>
          <p:cNvSpPr/>
          <p:nvPr/>
        </p:nvSpPr>
        <p:spPr>
          <a:xfrm>
            <a:off x="6907017" y="2883075"/>
            <a:ext cx="507350" cy="571435"/>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1500" spc="-1" dirty="0">
                <a:latin typeface="Arial"/>
              </a:rPr>
              <a:t>?</a:t>
            </a:r>
            <a:endParaRPr lang="en-GB" sz="3300" spc="-1" dirty="0">
              <a:latin typeface="Arial"/>
            </a:endParaRPr>
          </a:p>
        </p:txBody>
      </p:sp>
      <p:sp>
        <p:nvSpPr>
          <p:cNvPr id="50" name="CustomShape 1"/>
          <p:cNvSpPr/>
          <p:nvPr/>
        </p:nvSpPr>
        <p:spPr>
          <a:xfrm>
            <a:off x="6766166" y="3263621"/>
            <a:ext cx="507350" cy="571435"/>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1800" spc="-1" dirty="0">
                <a:latin typeface="Arial"/>
              </a:rPr>
              <a:t>?</a:t>
            </a:r>
          </a:p>
        </p:txBody>
      </p:sp>
      <p:sp>
        <p:nvSpPr>
          <p:cNvPr id="51" name="CustomShape 1"/>
          <p:cNvSpPr/>
          <p:nvPr/>
        </p:nvSpPr>
        <p:spPr>
          <a:xfrm>
            <a:off x="7403403" y="3497260"/>
            <a:ext cx="507350" cy="571435"/>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1800" spc="-1" dirty="0">
                <a:latin typeface="Arial"/>
              </a:rPr>
              <a:t>?</a:t>
            </a:r>
          </a:p>
        </p:txBody>
      </p:sp>
      <p:sp>
        <p:nvSpPr>
          <p:cNvPr id="52" name="CustomShape 1"/>
          <p:cNvSpPr/>
          <p:nvPr/>
        </p:nvSpPr>
        <p:spPr>
          <a:xfrm>
            <a:off x="5517879" y="2786493"/>
            <a:ext cx="507350" cy="571435"/>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3300" spc="-1" dirty="0">
                <a:latin typeface="Arial"/>
              </a:rPr>
              <a:t>?</a:t>
            </a:r>
          </a:p>
        </p:txBody>
      </p:sp>
      <p:sp>
        <p:nvSpPr>
          <p:cNvPr id="53" name="CustomShape 1"/>
          <p:cNvSpPr/>
          <p:nvPr/>
        </p:nvSpPr>
        <p:spPr>
          <a:xfrm>
            <a:off x="5328489" y="4117053"/>
            <a:ext cx="507350" cy="571435"/>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3300" spc="-1" dirty="0">
                <a:latin typeface="Arial"/>
              </a:rPr>
              <a:t>?</a:t>
            </a:r>
          </a:p>
        </p:txBody>
      </p:sp>
      <p:sp>
        <p:nvSpPr>
          <p:cNvPr id="54" name="CustomShape 1"/>
          <p:cNvSpPr/>
          <p:nvPr/>
        </p:nvSpPr>
        <p:spPr>
          <a:xfrm>
            <a:off x="6659686" y="4123495"/>
            <a:ext cx="507350" cy="571435"/>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gn="ctr">
              <a:lnSpc>
                <a:spcPct val="90000"/>
              </a:lnSpc>
            </a:pPr>
            <a:r>
              <a:rPr lang="en-GB" sz="3300" spc="-1" dirty="0">
                <a:latin typeface="Arial"/>
              </a:rPr>
              <a:t>?</a:t>
            </a:r>
          </a:p>
        </p:txBody>
      </p:sp>
      <p:sp>
        <p:nvSpPr>
          <p:cNvPr id="7" name="TextBox 6"/>
          <p:cNvSpPr txBox="1"/>
          <p:nvPr/>
        </p:nvSpPr>
        <p:spPr>
          <a:xfrm>
            <a:off x="700087" y="858488"/>
            <a:ext cx="3043238" cy="415498"/>
          </a:xfrm>
          <a:prstGeom prst="rect">
            <a:avLst/>
          </a:prstGeom>
          <a:noFill/>
        </p:spPr>
        <p:txBody>
          <a:bodyPr wrap="square" rtlCol="0">
            <a:spAutoFit/>
          </a:bodyPr>
          <a:lstStyle/>
          <a:p>
            <a:pPr algn="ctr"/>
            <a:r>
              <a:rPr lang="en-GB" sz="1050" b="1" dirty="0">
                <a:latin typeface="Arial Nova Light" panose="020B0304020202020204" pitchFamily="34" charset="0"/>
              </a:rPr>
              <a:t>Population totals</a:t>
            </a:r>
            <a:r>
              <a:rPr lang="en-GB" sz="1050" dirty="0">
                <a:latin typeface="Arial Nova Light" panose="020B0304020202020204" pitchFamily="34" charset="0"/>
              </a:rPr>
              <a:t> for enumeration zones with full national coverage.</a:t>
            </a:r>
          </a:p>
        </p:txBody>
      </p:sp>
      <p:sp>
        <p:nvSpPr>
          <p:cNvPr id="56" name="TextBox 55"/>
          <p:cNvSpPr txBox="1"/>
          <p:nvPr/>
        </p:nvSpPr>
        <p:spPr>
          <a:xfrm>
            <a:off x="5421771" y="909265"/>
            <a:ext cx="3043238" cy="415498"/>
          </a:xfrm>
          <a:prstGeom prst="rect">
            <a:avLst/>
          </a:prstGeom>
          <a:noFill/>
        </p:spPr>
        <p:txBody>
          <a:bodyPr wrap="square" rtlCol="0">
            <a:spAutoFit/>
          </a:bodyPr>
          <a:lstStyle/>
          <a:p>
            <a:pPr algn="ctr"/>
            <a:r>
              <a:rPr lang="en-GB" sz="1050" b="1" dirty="0">
                <a:latin typeface="Arial Nova Light" panose="020B0304020202020204" pitchFamily="34" charset="0"/>
              </a:rPr>
              <a:t>Population totals</a:t>
            </a:r>
            <a:r>
              <a:rPr lang="en-GB" sz="1050" dirty="0">
                <a:latin typeface="Arial Nova Light" panose="020B0304020202020204" pitchFamily="34" charset="0"/>
              </a:rPr>
              <a:t> for a sample of enumeration zones.</a:t>
            </a:r>
          </a:p>
        </p:txBody>
      </p:sp>
      <p:sp>
        <p:nvSpPr>
          <p:cNvPr id="6" name="TextBox 5"/>
          <p:cNvSpPr txBox="1"/>
          <p:nvPr/>
        </p:nvSpPr>
        <p:spPr>
          <a:xfrm>
            <a:off x="421392" y="4836980"/>
            <a:ext cx="1564571" cy="253916"/>
          </a:xfrm>
          <a:prstGeom prst="rect">
            <a:avLst/>
          </a:prstGeom>
          <a:noFill/>
        </p:spPr>
        <p:txBody>
          <a:bodyPr wrap="square" rtlCol="0">
            <a:spAutoFit/>
          </a:bodyPr>
          <a:lstStyle/>
          <a:p>
            <a:r>
              <a:rPr lang="en-GB" sz="1050" dirty="0"/>
              <a:t>National Boundary</a:t>
            </a:r>
          </a:p>
        </p:txBody>
      </p:sp>
      <p:cxnSp>
        <p:nvCxnSpPr>
          <p:cNvPr id="9" name="Straight Arrow Connector 8"/>
          <p:cNvCxnSpPr/>
          <p:nvPr/>
        </p:nvCxnSpPr>
        <p:spPr>
          <a:xfrm flipH="1" flipV="1">
            <a:off x="891135" y="4707016"/>
            <a:ext cx="3671" cy="1788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9" name="TextBox 58"/>
          <p:cNvSpPr txBox="1"/>
          <p:nvPr/>
        </p:nvSpPr>
        <p:spPr>
          <a:xfrm>
            <a:off x="2138220" y="4826381"/>
            <a:ext cx="1930860" cy="253916"/>
          </a:xfrm>
          <a:prstGeom prst="rect">
            <a:avLst/>
          </a:prstGeom>
          <a:noFill/>
        </p:spPr>
        <p:txBody>
          <a:bodyPr wrap="square" rtlCol="0">
            <a:spAutoFit/>
          </a:bodyPr>
          <a:lstStyle/>
          <a:p>
            <a:r>
              <a:rPr lang="en-GB" sz="1050" dirty="0"/>
              <a:t>Enumeration Zone</a:t>
            </a:r>
          </a:p>
        </p:txBody>
      </p:sp>
      <p:cxnSp>
        <p:nvCxnSpPr>
          <p:cNvPr id="60" name="Straight Arrow Connector 59"/>
          <p:cNvCxnSpPr/>
          <p:nvPr/>
        </p:nvCxnSpPr>
        <p:spPr>
          <a:xfrm flipV="1">
            <a:off x="2814110" y="4431737"/>
            <a:ext cx="2978" cy="4435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3857500" y="4815089"/>
            <a:ext cx="2130884" cy="253916"/>
          </a:xfrm>
          <a:prstGeom prst="rect">
            <a:avLst/>
          </a:prstGeom>
          <a:noFill/>
        </p:spPr>
        <p:txBody>
          <a:bodyPr wrap="square" rtlCol="0">
            <a:spAutoFit/>
          </a:bodyPr>
          <a:lstStyle/>
          <a:p>
            <a:pPr algn="ctr"/>
            <a:r>
              <a:rPr lang="en-GB" sz="1050" dirty="0"/>
              <a:t>More red = more people</a:t>
            </a:r>
          </a:p>
        </p:txBody>
      </p:sp>
      <p:sp>
        <p:nvSpPr>
          <p:cNvPr id="61" name="Rounded Rectangle 60"/>
          <p:cNvSpPr/>
          <p:nvPr/>
        </p:nvSpPr>
        <p:spPr>
          <a:xfrm>
            <a:off x="166138" y="1897651"/>
            <a:ext cx="4179094" cy="19995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800" dirty="0">
                <a:solidFill>
                  <a:srgbClr val="0070C0"/>
                </a:solidFill>
                <a:latin typeface="Arial Nova Light" panose="020B0304020202020204" pitchFamily="34" charset="0"/>
              </a:rPr>
              <a:t>“I trust these subnational province-level projections, but need finer scale estimates”</a:t>
            </a:r>
          </a:p>
          <a:p>
            <a:pPr marL="214313" indent="-214313" algn="ctr">
              <a:buFont typeface="Arial" panose="020B0604020202020204" pitchFamily="34" charset="0"/>
              <a:buChar char="•"/>
            </a:pPr>
            <a:endParaRPr lang="en-GB" sz="1800" dirty="0">
              <a:solidFill>
                <a:srgbClr val="0070C0"/>
              </a:solidFill>
              <a:latin typeface="Arial Nova Light" panose="020B0304020202020204" pitchFamily="34" charset="0"/>
            </a:endParaRPr>
          </a:p>
          <a:p>
            <a:pPr algn="ctr"/>
            <a:r>
              <a:rPr lang="en-GB" sz="1800" dirty="0">
                <a:solidFill>
                  <a:srgbClr val="0070C0"/>
                </a:solidFill>
                <a:latin typeface="Arial Nova Light" panose="020B0304020202020204" pitchFamily="34" charset="0"/>
              </a:rPr>
              <a:t>“I need gridded outputs that match my district unit totals”</a:t>
            </a:r>
          </a:p>
        </p:txBody>
      </p:sp>
      <p:sp>
        <p:nvSpPr>
          <p:cNvPr id="63" name="Rounded Rectangle 62"/>
          <p:cNvSpPr/>
          <p:nvPr/>
        </p:nvSpPr>
        <p:spPr>
          <a:xfrm>
            <a:off x="4721346" y="1578078"/>
            <a:ext cx="4179094" cy="2749130"/>
          </a:xfrm>
          <a:prstGeom prst="round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1800" dirty="0">
                <a:solidFill>
                  <a:srgbClr val="FF0000"/>
                </a:solidFill>
                <a:latin typeface="Arial Nova Light" panose="020B0304020202020204" pitchFamily="34" charset="0"/>
              </a:rPr>
              <a:t>“The last national census was 1984 so don’t trust that data, but I need small area population data and do have some recent sample enumeration data”</a:t>
            </a:r>
          </a:p>
          <a:p>
            <a:pPr algn="ctr"/>
            <a:endParaRPr lang="en-GB" sz="1800" dirty="0">
              <a:solidFill>
                <a:srgbClr val="FF0000"/>
              </a:solidFill>
              <a:latin typeface="Arial Nova Light" panose="020B0304020202020204" pitchFamily="34" charset="0"/>
            </a:endParaRPr>
          </a:p>
          <a:p>
            <a:pPr algn="ctr"/>
            <a:r>
              <a:rPr lang="en-GB" sz="1800" dirty="0">
                <a:solidFill>
                  <a:srgbClr val="FF0000"/>
                </a:solidFill>
                <a:latin typeface="Arial Nova Light" panose="020B0304020202020204" pitchFamily="34" charset="0"/>
              </a:rPr>
              <a:t>“We have conducted our census, but could not access certain areas and need estimates for these”</a:t>
            </a:r>
          </a:p>
        </p:txBody>
      </p:sp>
    </p:spTree>
    <p:extLst>
      <p:ext uri="{BB962C8B-B14F-4D97-AF65-F5344CB8AC3E}">
        <p14:creationId xmlns:p14="http://schemas.microsoft.com/office/powerpoint/2010/main" val="262592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633" y="1107282"/>
            <a:ext cx="8723859" cy="3556703"/>
          </a:xfrm>
          <a:prstGeom prst="rect">
            <a:avLst/>
          </a:prstGeom>
          <a:ln>
            <a:noFill/>
          </a:ln>
          <a:effectLst>
            <a:outerShdw blurRad="292100" dist="139700" dir="2700000" algn="tl" rotWithShape="0">
              <a:srgbClr val="333333">
                <a:alpha val="65000"/>
              </a:srgbClr>
            </a:outerShdw>
          </a:effectLst>
        </p:spPr>
      </p:pic>
      <p:pic>
        <p:nvPicPr>
          <p:cNvPr id="3074" name="Picture 2" descr="identification info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95" y="3364118"/>
            <a:ext cx="1042331" cy="62608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138633" y="4866501"/>
            <a:ext cx="8227905" cy="253916"/>
          </a:xfrm>
          <a:prstGeom prst="rect">
            <a:avLst/>
          </a:prstGeom>
        </p:spPr>
        <p:txBody>
          <a:bodyPr wrap="square">
            <a:spAutoFit/>
          </a:bodyPr>
          <a:lstStyle/>
          <a:p>
            <a:r>
              <a:rPr lang="en-GB" sz="1050" i="1" dirty="0"/>
              <a:t>www.worldpop.org/resources/docs/national_boundaries/global-input-population-data-summary.xlsx</a:t>
            </a:r>
          </a:p>
        </p:txBody>
      </p:sp>
      <p:sp>
        <p:nvSpPr>
          <p:cNvPr id="5" name="Title 4">
            <a:extLst>
              <a:ext uri="{FF2B5EF4-FFF2-40B4-BE49-F238E27FC236}">
                <a16:creationId xmlns:a16="http://schemas.microsoft.com/office/drawing/2014/main" id="{10DBA050-77A0-4BC5-BF40-C8BAC039C277}"/>
              </a:ext>
            </a:extLst>
          </p:cNvPr>
          <p:cNvSpPr>
            <a:spLocks noGrp="1"/>
          </p:cNvSpPr>
          <p:nvPr>
            <p:ph type="title"/>
          </p:nvPr>
        </p:nvSpPr>
        <p:spPr>
          <a:xfrm>
            <a:off x="138634" y="68170"/>
            <a:ext cx="9230219" cy="994172"/>
          </a:xfrm>
        </p:spPr>
        <p:txBody>
          <a:bodyPr>
            <a:normAutofit/>
          </a:bodyPr>
          <a:lstStyle/>
          <a:p>
            <a:r>
              <a:rPr lang="en-GB" sz="2400" dirty="0">
                <a:latin typeface="Arial Nova Light" panose="020B0304020202020204" pitchFamily="34" charset="0"/>
              </a:rPr>
              <a:t>2000-2020 age/sex structured subnational census/projections</a:t>
            </a:r>
          </a:p>
        </p:txBody>
      </p:sp>
      <p:pic>
        <p:nvPicPr>
          <p:cNvPr id="7" name="Picture 2">
            <a:extLst>
              <a:ext uri="{FF2B5EF4-FFF2-40B4-BE49-F238E27FC236}">
                <a16:creationId xmlns:a16="http://schemas.microsoft.com/office/drawing/2014/main" id="{97486AE0-68D7-4733-9559-79F9ED3C51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795" y="4207402"/>
            <a:ext cx="1042331" cy="23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641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14498"/>
            <a:ext cx="7886700" cy="994172"/>
          </a:xfrm>
        </p:spPr>
        <p:txBody>
          <a:bodyPr>
            <a:normAutofit fontScale="90000"/>
          </a:bodyPr>
          <a:lstStyle/>
          <a:p>
            <a:br>
              <a:rPr lang="en-GB" dirty="0"/>
            </a:br>
            <a:r>
              <a:rPr lang="en-GB" dirty="0"/>
              <a:t>Geospatial library</a:t>
            </a:r>
          </a:p>
        </p:txBody>
      </p:sp>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1584" y="297294"/>
            <a:ext cx="4391941" cy="231599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79967" y="1632072"/>
            <a:ext cx="4722019" cy="246459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4773812" y="2750955"/>
            <a:ext cx="3869712" cy="187770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F0C9319-A0F7-4355-BA45-2CC41FCF2F40}"/>
              </a:ext>
            </a:extLst>
          </p:cNvPr>
          <p:cNvSpPr txBox="1"/>
          <p:nvPr/>
        </p:nvSpPr>
        <p:spPr>
          <a:xfrm>
            <a:off x="997516" y="4452425"/>
            <a:ext cx="3776297" cy="461665"/>
          </a:xfrm>
          <a:prstGeom prst="rect">
            <a:avLst/>
          </a:prstGeom>
          <a:noFill/>
        </p:spPr>
        <p:txBody>
          <a:bodyPr wrap="square" rtlCol="0">
            <a:spAutoFit/>
          </a:bodyPr>
          <a:lstStyle/>
          <a:p>
            <a:r>
              <a:rPr lang="en-GB" sz="2400" dirty="0"/>
              <a:t>www.worldpop.org</a:t>
            </a:r>
          </a:p>
        </p:txBody>
      </p:sp>
      <p:pic>
        <p:nvPicPr>
          <p:cNvPr id="7" name="Picture 2">
            <a:extLst>
              <a:ext uri="{FF2B5EF4-FFF2-40B4-BE49-F238E27FC236}">
                <a16:creationId xmlns:a16="http://schemas.microsoft.com/office/drawing/2014/main" id="{97486AE0-68D7-4733-9559-79F9ED3C51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750" y="214497"/>
            <a:ext cx="2133772" cy="490053"/>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209;p32">
            <a:extLst>
              <a:ext uri="{FF2B5EF4-FFF2-40B4-BE49-F238E27FC236}">
                <a16:creationId xmlns:a16="http://schemas.microsoft.com/office/drawing/2014/main" id="{1D85689E-30E5-4CF9-8B8F-6590425DF519}"/>
              </a:ext>
            </a:extLst>
          </p:cNvPr>
          <p:cNvPicPr preferRelativeResize="0"/>
          <p:nvPr/>
        </p:nvPicPr>
        <p:blipFill rotWithShape="1">
          <a:blip r:embed="rId6">
            <a:alphaModFix/>
          </a:blip>
          <a:srcRect l="7047" t="5305" r="7635" b="46373"/>
          <a:stretch/>
        </p:blipFill>
        <p:spPr>
          <a:xfrm>
            <a:off x="3593694" y="514837"/>
            <a:ext cx="4814293" cy="380392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19CA9EB1-A49A-4761-BFD1-D7B7EAB4AC80}"/>
              </a:ext>
            </a:extLst>
          </p:cNvPr>
          <p:cNvSpPr txBox="1"/>
          <p:nvPr/>
        </p:nvSpPr>
        <p:spPr>
          <a:xfrm>
            <a:off x="5621311" y="4846094"/>
            <a:ext cx="6787097" cy="253916"/>
          </a:xfrm>
          <a:prstGeom prst="rect">
            <a:avLst/>
          </a:prstGeom>
          <a:noFill/>
        </p:spPr>
        <p:txBody>
          <a:bodyPr wrap="square">
            <a:spAutoFit/>
          </a:bodyPr>
          <a:lstStyle/>
          <a:p>
            <a:r>
              <a:rPr lang="en-GB" sz="1050" i="1" dirty="0">
                <a:hlinkClick r:id="rId7"/>
              </a:rPr>
              <a:t>https://wopr.worldpop.org</a:t>
            </a:r>
            <a:r>
              <a:rPr lang="en-GB" sz="1050" i="1" dirty="0"/>
              <a:t>; Dooley et al (2020)</a:t>
            </a:r>
          </a:p>
        </p:txBody>
      </p:sp>
    </p:spTree>
    <p:extLst>
      <p:ext uri="{BB962C8B-B14F-4D97-AF65-F5344CB8AC3E}">
        <p14:creationId xmlns:p14="http://schemas.microsoft.com/office/powerpoint/2010/main" val="178879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493B-E814-4BBA-9F48-BA3816626397}"/>
              </a:ext>
            </a:extLst>
          </p:cNvPr>
          <p:cNvSpPr>
            <a:spLocks noGrp="1"/>
          </p:cNvSpPr>
          <p:nvPr>
            <p:ph type="title"/>
          </p:nvPr>
        </p:nvSpPr>
        <p:spPr/>
        <p:txBody>
          <a:bodyPr/>
          <a:lstStyle/>
          <a:p>
            <a:r>
              <a:rPr lang="en-GB" dirty="0" err="1"/>
              <a:t>PopRF</a:t>
            </a:r>
            <a:endParaRPr lang="en-GB" dirty="0"/>
          </a:p>
        </p:txBody>
      </p:sp>
      <p:sp>
        <p:nvSpPr>
          <p:cNvPr id="5" name="TextBox 4">
            <a:extLst>
              <a:ext uri="{FF2B5EF4-FFF2-40B4-BE49-F238E27FC236}">
                <a16:creationId xmlns:a16="http://schemas.microsoft.com/office/drawing/2014/main" id="{8F11E451-754E-49E3-A716-9B9F325D5EBC}"/>
              </a:ext>
            </a:extLst>
          </p:cNvPr>
          <p:cNvSpPr txBox="1"/>
          <p:nvPr/>
        </p:nvSpPr>
        <p:spPr>
          <a:xfrm>
            <a:off x="5355204" y="4715767"/>
            <a:ext cx="4572000" cy="307777"/>
          </a:xfrm>
          <a:prstGeom prst="rect">
            <a:avLst/>
          </a:prstGeom>
          <a:noFill/>
        </p:spPr>
        <p:txBody>
          <a:bodyPr wrap="square">
            <a:spAutoFit/>
          </a:bodyPr>
          <a:lstStyle/>
          <a:p>
            <a:r>
              <a:rPr lang="en-GB" dirty="0"/>
              <a:t>https://www.worldpop.org/sdi/poprf_v1_0_0/</a:t>
            </a:r>
          </a:p>
        </p:txBody>
      </p:sp>
      <p:sp>
        <p:nvSpPr>
          <p:cNvPr id="7" name="TextBox 6">
            <a:extLst>
              <a:ext uri="{FF2B5EF4-FFF2-40B4-BE49-F238E27FC236}">
                <a16:creationId xmlns:a16="http://schemas.microsoft.com/office/drawing/2014/main" id="{D09EE47D-FE29-421F-BE76-F375A5F723D3}"/>
              </a:ext>
            </a:extLst>
          </p:cNvPr>
          <p:cNvSpPr txBox="1"/>
          <p:nvPr/>
        </p:nvSpPr>
        <p:spPr>
          <a:xfrm>
            <a:off x="129208" y="4733794"/>
            <a:ext cx="4965588" cy="307777"/>
          </a:xfrm>
          <a:prstGeom prst="rect">
            <a:avLst/>
          </a:prstGeom>
          <a:noFill/>
        </p:spPr>
        <p:txBody>
          <a:bodyPr wrap="square">
            <a:spAutoFit/>
          </a:bodyPr>
          <a:lstStyle/>
          <a:p>
            <a:r>
              <a:rPr lang="en-GB" dirty="0"/>
              <a:t>https://github.com/wpgp/popRF/</a:t>
            </a:r>
          </a:p>
        </p:txBody>
      </p:sp>
      <p:pic>
        <p:nvPicPr>
          <p:cNvPr id="9" name="Picture 8">
            <a:extLst>
              <a:ext uri="{FF2B5EF4-FFF2-40B4-BE49-F238E27FC236}">
                <a16:creationId xmlns:a16="http://schemas.microsoft.com/office/drawing/2014/main" id="{1F963D91-ED54-4E1C-9488-EE5BBEED6601}"/>
              </a:ext>
            </a:extLst>
          </p:cNvPr>
          <p:cNvPicPr>
            <a:picLocks noChangeAspect="1"/>
          </p:cNvPicPr>
          <p:nvPr/>
        </p:nvPicPr>
        <p:blipFill>
          <a:blip r:embed="rId2"/>
          <a:stretch>
            <a:fillRect/>
          </a:stretch>
        </p:blipFill>
        <p:spPr>
          <a:xfrm>
            <a:off x="985961" y="1139582"/>
            <a:ext cx="7172077" cy="342411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04695BA-4CBB-4DC8-927F-48DA03A90B5B}"/>
              </a:ext>
            </a:extLst>
          </p:cNvPr>
          <p:cNvPicPr>
            <a:picLocks noChangeAspect="1"/>
          </p:cNvPicPr>
          <p:nvPr/>
        </p:nvPicPr>
        <p:blipFill>
          <a:blip r:embed="rId3"/>
          <a:stretch>
            <a:fillRect/>
          </a:stretch>
        </p:blipFill>
        <p:spPr>
          <a:xfrm>
            <a:off x="221572" y="1139582"/>
            <a:ext cx="5209170" cy="3198471"/>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73F16F1C-658C-436A-A263-AE872D165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496" y="273844"/>
            <a:ext cx="5706648" cy="40107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80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ED59E4-5460-B448-B52B-E90A23FDE90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768" y="0"/>
            <a:ext cx="9139826" cy="5143500"/>
          </a:xfrm>
          <a:prstGeom prst="rect">
            <a:avLst/>
          </a:prstGeom>
        </p:spPr>
      </p:pic>
      <p:pic>
        <p:nvPicPr>
          <p:cNvPr id="12" name="Picture 2">
            <a:extLst>
              <a:ext uri="{FF2B5EF4-FFF2-40B4-BE49-F238E27FC236}">
                <a16:creationId xmlns:a16="http://schemas.microsoft.com/office/drawing/2014/main" id="{1BD54787-9FE7-9E41-A13C-074D9A01D1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0988" y="3646694"/>
            <a:ext cx="1224962" cy="78189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TextBox 13"/>
          <p:cNvSpPr txBox="1"/>
          <p:nvPr/>
        </p:nvSpPr>
        <p:spPr>
          <a:xfrm>
            <a:off x="7677343" y="24380"/>
            <a:ext cx="1607602" cy="253916"/>
          </a:xfrm>
          <a:prstGeom prst="rect">
            <a:avLst/>
          </a:prstGeom>
          <a:noFill/>
        </p:spPr>
        <p:txBody>
          <a:bodyPr wrap="square" rtlCol="0">
            <a:spAutoFit/>
          </a:bodyPr>
          <a:lstStyle/>
          <a:p>
            <a:r>
              <a:rPr lang="en-GB" sz="1050" dirty="0">
                <a:solidFill>
                  <a:schemeClr val="bg1"/>
                </a:solidFill>
              </a:rPr>
              <a:t>www.worldpop.org</a:t>
            </a:r>
          </a:p>
        </p:txBody>
      </p:sp>
      <p:sp>
        <p:nvSpPr>
          <p:cNvPr id="8" name="TextBox 7"/>
          <p:cNvSpPr txBox="1"/>
          <p:nvPr/>
        </p:nvSpPr>
        <p:spPr>
          <a:xfrm>
            <a:off x="3655670" y="4863353"/>
            <a:ext cx="5674704" cy="253916"/>
          </a:xfrm>
          <a:prstGeom prst="rect">
            <a:avLst/>
          </a:prstGeom>
          <a:noFill/>
        </p:spPr>
        <p:txBody>
          <a:bodyPr wrap="square" rtlCol="0">
            <a:spAutoFit/>
          </a:bodyPr>
          <a:lstStyle/>
          <a:p>
            <a:r>
              <a:rPr lang="en-US" sz="1050" i="1" dirty="0" err="1"/>
              <a:t>Sorichetta</a:t>
            </a:r>
            <a:r>
              <a:rPr lang="en-US" sz="1050" i="1" dirty="0"/>
              <a:t> et al (2017) Nature </a:t>
            </a:r>
            <a:r>
              <a:rPr lang="en-US" sz="1050" i="1" dirty="0" err="1"/>
              <a:t>Sci</a:t>
            </a:r>
            <a:r>
              <a:rPr lang="en-US" sz="1050" i="1" dirty="0"/>
              <a:t> Data; </a:t>
            </a:r>
            <a:r>
              <a:rPr lang="en-US" sz="1050" i="1" dirty="0" err="1"/>
              <a:t>Gaughan</a:t>
            </a:r>
            <a:r>
              <a:rPr lang="en-US" sz="1050" i="1" dirty="0"/>
              <a:t> et al (2017) Nature </a:t>
            </a:r>
            <a:r>
              <a:rPr lang="en-US" sz="1050" i="1" dirty="0" err="1"/>
              <a:t>Sci</a:t>
            </a:r>
            <a:r>
              <a:rPr lang="en-US" sz="1050" i="1" dirty="0"/>
              <a:t> Data</a:t>
            </a:r>
          </a:p>
        </p:txBody>
      </p:sp>
      <p:pic>
        <p:nvPicPr>
          <p:cNvPr id="9" name="Picture 2">
            <a:extLst>
              <a:ext uri="{FF2B5EF4-FFF2-40B4-BE49-F238E27FC236}">
                <a16:creationId xmlns:a16="http://schemas.microsoft.com/office/drawing/2014/main" id="{60F1FD7A-3BF3-4407-8343-5FCD27E4A5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48" y="4589481"/>
            <a:ext cx="2133772" cy="4900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6263" y="162880"/>
            <a:ext cx="3096795" cy="4376204"/>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257433" y="3722915"/>
            <a:ext cx="937127" cy="2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6" name="Straight Connector 5"/>
          <p:cNvCxnSpPr>
            <a:stCxn id="2" idx="3"/>
          </p:cNvCxnSpPr>
          <p:nvPr/>
        </p:nvCxnSpPr>
        <p:spPr>
          <a:xfrm flipV="1">
            <a:off x="3233058" y="2174966"/>
            <a:ext cx="3899262" cy="176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13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1891BE-AC29-442F-A508-487E6E0083E9}"/>
              </a:ext>
            </a:extLst>
          </p:cNvPr>
          <p:cNvPicPr>
            <a:picLocks noChangeAspect="1"/>
          </p:cNvPicPr>
          <p:nvPr/>
        </p:nvPicPr>
        <p:blipFill>
          <a:blip r:embed="rId2"/>
          <a:stretch>
            <a:fillRect/>
          </a:stretch>
        </p:blipFill>
        <p:spPr>
          <a:xfrm>
            <a:off x="1594185" y="251759"/>
            <a:ext cx="7354084" cy="377455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7B7F7D0-3B83-49C9-B4BB-73E7639B8F96}"/>
              </a:ext>
            </a:extLst>
          </p:cNvPr>
          <p:cNvSpPr txBox="1"/>
          <p:nvPr/>
        </p:nvSpPr>
        <p:spPr>
          <a:xfrm>
            <a:off x="195732" y="4581363"/>
            <a:ext cx="8113250" cy="507831"/>
          </a:xfrm>
          <a:prstGeom prst="rect">
            <a:avLst/>
          </a:prstGeom>
          <a:noFill/>
        </p:spPr>
        <p:txBody>
          <a:bodyPr wrap="square">
            <a:spAutoFit/>
          </a:bodyPr>
          <a:lstStyle/>
          <a:p>
            <a:pPr>
              <a:buSzPts val="1000"/>
              <a:tabLst>
                <a:tab pos="342900" algn="l"/>
              </a:tabLst>
            </a:pPr>
            <a:r>
              <a:rPr lang="en-GB" sz="1350" u="sng" dirty="0">
                <a:solidFill>
                  <a:srgbClr val="003366"/>
                </a:solidFill>
                <a:latin typeface="Tahoma" panose="020B0604030504040204" pitchFamily="34" charset="0"/>
                <a:ea typeface="Times New Roman" panose="02020603050405020304" pitchFamily="18" charset="0"/>
                <a:hlinkClick r:id="rId3"/>
              </a:rPr>
              <a:t>https://data.worldpop.org/repo/docs/leasure2021small/</a:t>
            </a:r>
            <a:endParaRPr lang="en-GB" sz="1350" dirty="0">
              <a:solidFill>
                <a:srgbClr val="003366"/>
              </a:solidFill>
              <a:latin typeface="Calibri" panose="020F0502020204030204" pitchFamily="34" charset="0"/>
              <a:ea typeface="Calibri" panose="020F0502020204030204" pitchFamily="34" charset="0"/>
            </a:endParaRPr>
          </a:p>
          <a:p>
            <a:r>
              <a:rPr lang="en-GB" sz="1350" u="sng" dirty="0">
                <a:solidFill>
                  <a:srgbClr val="003366"/>
                </a:solidFill>
                <a:latin typeface="Tahoma" panose="020B0604030504040204" pitchFamily="34" charset="0"/>
                <a:ea typeface="Times New Roman" panose="02020603050405020304" pitchFamily="18" charset="0"/>
                <a:hlinkClick r:id="rId4"/>
              </a:rPr>
              <a:t>https://data.worldpop.org/repo/docs/lazar2021poprf</a:t>
            </a:r>
            <a:r>
              <a:rPr lang="en-GB" sz="1350" dirty="0">
                <a:solidFill>
                  <a:srgbClr val="003366"/>
                </a:solidFill>
                <a:latin typeface="Tahoma" panose="020B0604030504040204" pitchFamily="34" charset="0"/>
                <a:ea typeface="Times New Roman" panose="02020603050405020304" pitchFamily="18" charset="0"/>
              </a:rPr>
              <a:t> </a:t>
            </a:r>
            <a:endParaRPr lang="en-GB" sz="1050" dirty="0"/>
          </a:p>
        </p:txBody>
      </p:sp>
      <p:pic>
        <p:nvPicPr>
          <p:cNvPr id="4" name="Picture 3">
            <a:extLst>
              <a:ext uri="{FF2B5EF4-FFF2-40B4-BE49-F238E27FC236}">
                <a16:creationId xmlns:a16="http://schemas.microsoft.com/office/drawing/2014/main" id="{EB34881A-74B6-4C1D-9F34-D1C4C3913FEE}"/>
              </a:ext>
            </a:extLst>
          </p:cNvPr>
          <p:cNvPicPr>
            <a:picLocks noChangeAspect="1"/>
          </p:cNvPicPr>
          <p:nvPr/>
        </p:nvPicPr>
        <p:blipFill>
          <a:blip r:embed="rId5"/>
          <a:stretch>
            <a:fillRect/>
          </a:stretch>
        </p:blipFill>
        <p:spPr>
          <a:xfrm>
            <a:off x="195732" y="2139034"/>
            <a:ext cx="4557713" cy="2157413"/>
          </a:xfrm>
          <a:prstGeom prst="rect">
            <a:avLst/>
          </a:prstGeom>
          <a:ln>
            <a:noFill/>
          </a:ln>
          <a:effectLst>
            <a:outerShdw blurRad="292100" dist="139700" dir="2700000" algn="tl" rotWithShape="0">
              <a:srgbClr val="333333">
                <a:alpha val="65000"/>
              </a:srgbClr>
            </a:outerShdw>
          </a:effectLst>
        </p:spPr>
      </p:pic>
      <p:pic>
        <p:nvPicPr>
          <p:cNvPr id="6" name="Picture 2">
            <a:extLst>
              <a:ext uri="{FF2B5EF4-FFF2-40B4-BE49-F238E27FC236}">
                <a16:creationId xmlns:a16="http://schemas.microsoft.com/office/drawing/2014/main" id="{21AC8EC6-0E41-4469-AE19-1F8BE40CB7D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0485" y="4581362"/>
            <a:ext cx="2133772" cy="49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8708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8DF0-A046-4D2C-B6A8-0D7EEA62F25F}"/>
              </a:ext>
            </a:extLst>
          </p:cNvPr>
          <p:cNvSpPr>
            <a:spLocks noGrp="1"/>
          </p:cNvSpPr>
          <p:nvPr>
            <p:ph type="title"/>
          </p:nvPr>
        </p:nvSpPr>
        <p:spPr/>
        <p:txBody>
          <a:bodyPr/>
          <a:lstStyle/>
          <a:p>
            <a:r>
              <a:rPr lang="en-GB" dirty="0"/>
              <a:t>Top-down disaggregation of other demographic characteristics?</a:t>
            </a:r>
          </a:p>
        </p:txBody>
      </p:sp>
      <p:sp>
        <p:nvSpPr>
          <p:cNvPr id="7" name="TextBox 6">
            <a:extLst>
              <a:ext uri="{FF2B5EF4-FFF2-40B4-BE49-F238E27FC236}">
                <a16:creationId xmlns:a16="http://schemas.microsoft.com/office/drawing/2014/main" id="{AC0695AD-B881-4076-8680-0C7590A374FF}"/>
              </a:ext>
            </a:extLst>
          </p:cNvPr>
          <p:cNvSpPr txBox="1"/>
          <p:nvPr/>
        </p:nvSpPr>
        <p:spPr>
          <a:xfrm>
            <a:off x="3526971" y="4752222"/>
            <a:ext cx="5617029" cy="307777"/>
          </a:xfrm>
          <a:prstGeom prst="rect">
            <a:avLst/>
          </a:prstGeom>
          <a:noFill/>
        </p:spPr>
        <p:txBody>
          <a:bodyPr wrap="square">
            <a:spAutoFit/>
          </a:bodyPr>
          <a:lstStyle/>
          <a:p>
            <a:r>
              <a:rPr lang="en-GB" dirty="0"/>
              <a:t>https://journals.sagepub.com/doi/full/10.1177/0962280218797362</a:t>
            </a:r>
          </a:p>
        </p:txBody>
      </p:sp>
      <p:pic>
        <p:nvPicPr>
          <p:cNvPr id="9" name="Picture 8">
            <a:extLst>
              <a:ext uri="{FF2B5EF4-FFF2-40B4-BE49-F238E27FC236}">
                <a16:creationId xmlns:a16="http://schemas.microsoft.com/office/drawing/2014/main" id="{8A18619F-7C7D-41AC-8519-05803DF2794D}"/>
              </a:ext>
            </a:extLst>
          </p:cNvPr>
          <p:cNvPicPr>
            <a:picLocks noChangeAspect="1"/>
          </p:cNvPicPr>
          <p:nvPr/>
        </p:nvPicPr>
        <p:blipFill>
          <a:blip r:embed="rId2"/>
          <a:stretch>
            <a:fillRect/>
          </a:stretch>
        </p:blipFill>
        <p:spPr>
          <a:xfrm>
            <a:off x="1088717" y="1268044"/>
            <a:ext cx="6782149" cy="3245017"/>
          </a:xfrm>
          <a:prstGeom prst="rect">
            <a:avLst/>
          </a:prstGeom>
        </p:spPr>
      </p:pic>
      <p:pic>
        <p:nvPicPr>
          <p:cNvPr id="11" name="Picture 10">
            <a:extLst>
              <a:ext uri="{FF2B5EF4-FFF2-40B4-BE49-F238E27FC236}">
                <a16:creationId xmlns:a16="http://schemas.microsoft.com/office/drawing/2014/main" id="{0D7B8F8D-DBFF-4083-80FB-5817E9F5A243}"/>
              </a:ext>
            </a:extLst>
          </p:cNvPr>
          <p:cNvPicPr>
            <a:picLocks noChangeAspect="1"/>
          </p:cNvPicPr>
          <p:nvPr/>
        </p:nvPicPr>
        <p:blipFill>
          <a:blip r:embed="rId3"/>
          <a:stretch>
            <a:fillRect/>
          </a:stretch>
        </p:blipFill>
        <p:spPr>
          <a:xfrm>
            <a:off x="1088718" y="1252169"/>
            <a:ext cx="3352654" cy="3245017"/>
          </a:xfrm>
          <a:prstGeom prst="rect">
            <a:avLst/>
          </a:prstGeom>
        </p:spPr>
      </p:pic>
      <p:pic>
        <p:nvPicPr>
          <p:cNvPr id="13" name="Picture 12">
            <a:extLst>
              <a:ext uri="{FF2B5EF4-FFF2-40B4-BE49-F238E27FC236}">
                <a16:creationId xmlns:a16="http://schemas.microsoft.com/office/drawing/2014/main" id="{6507C548-4DD0-4E4C-82CA-A2060EE691E2}"/>
              </a:ext>
            </a:extLst>
          </p:cNvPr>
          <p:cNvPicPr>
            <a:picLocks noChangeAspect="1"/>
          </p:cNvPicPr>
          <p:nvPr/>
        </p:nvPicPr>
        <p:blipFill>
          <a:blip r:embed="rId4"/>
          <a:stretch>
            <a:fillRect/>
          </a:stretch>
        </p:blipFill>
        <p:spPr>
          <a:xfrm>
            <a:off x="4535167" y="1268045"/>
            <a:ext cx="3347209" cy="3229142"/>
          </a:xfrm>
          <a:prstGeom prst="rect">
            <a:avLst/>
          </a:prstGeom>
        </p:spPr>
      </p:pic>
    </p:spTree>
    <p:extLst>
      <p:ext uri="{BB962C8B-B14F-4D97-AF65-F5344CB8AC3E}">
        <p14:creationId xmlns:p14="http://schemas.microsoft.com/office/powerpoint/2010/main" val="69587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Limitations</a:t>
            </a:r>
          </a:p>
        </p:txBody>
      </p:sp>
      <p:sp>
        <p:nvSpPr>
          <p:cNvPr id="3" name="Text Placeholder 2"/>
          <p:cNvSpPr>
            <a:spLocks noGrp="1"/>
          </p:cNvSpPr>
          <p:nvPr>
            <p:ph type="body" idx="1"/>
          </p:nvPr>
        </p:nvSpPr>
        <p:spPr/>
        <p:txBody>
          <a:bodyPr/>
          <a:lstStyle/>
          <a:p>
            <a:r>
              <a:rPr lang="en-GB" dirty="0"/>
              <a:t>If the population counts that we are disaggregating in our top-down model are inaccurate, then our population map will be too </a:t>
            </a:r>
          </a:p>
          <a:p>
            <a:r>
              <a:rPr lang="en-GB" dirty="0"/>
              <a:t>We often cannot capture all relevant determinants of population density variations with our covariates</a:t>
            </a:r>
          </a:p>
          <a:p>
            <a:r>
              <a:rPr lang="en-GB" dirty="0"/>
              <a:t>The model is only as good as the data it is trained on – if we have too few input units, and/or the range of population densities represented within them is narrow, then the output modelled estimates will be poor</a:t>
            </a:r>
          </a:p>
        </p:txBody>
      </p:sp>
      <p:pic>
        <p:nvPicPr>
          <p:cNvPr id="4" name="Picture 2">
            <a:extLst>
              <a:ext uri="{FF2B5EF4-FFF2-40B4-BE49-F238E27FC236}">
                <a16:creationId xmlns:a16="http://schemas.microsoft.com/office/drawing/2014/main" id="{88C14D85-6F11-406C-B261-A1EFF10476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0485" y="4581362"/>
            <a:ext cx="2133772" cy="49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385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reeform: Shape 233">
            <a:extLst>
              <a:ext uri="{FF2B5EF4-FFF2-40B4-BE49-F238E27FC236}">
                <a16:creationId xmlns:a16="http://schemas.microsoft.com/office/drawing/2014/main" id="{F0236A09-BF01-4BC4-9846-C19AF775E8F3}"/>
              </a:ext>
            </a:extLst>
          </p:cNvPr>
          <p:cNvSpPr>
            <a:spLocks/>
          </p:cNvSpPr>
          <p:nvPr/>
        </p:nvSpPr>
        <p:spPr bwMode="auto">
          <a:xfrm rot="4539401">
            <a:off x="6924879" y="3004353"/>
            <a:ext cx="1866875" cy="2243707"/>
          </a:xfrm>
          <a:custGeom>
            <a:avLst/>
            <a:gdLst>
              <a:gd name="connsiteX0" fmla="*/ 59990 w 2489167"/>
              <a:gd name="connsiteY0" fmla="*/ 404469 h 2991609"/>
              <a:gd name="connsiteX1" fmla="*/ 535033 w 2489167"/>
              <a:gd name="connsiteY1" fmla="*/ 0 h 2991609"/>
              <a:gd name="connsiteX2" fmla="*/ 1062382 w 2489167"/>
              <a:gd name="connsiteY2" fmla="*/ 262573 h 2991609"/>
              <a:gd name="connsiteX3" fmla="*/ 1113587 w 2489167"/>
              <a:gd name="connsiteY3" fmla="*/ 330110 h 2991609"/>
              <a:gd name="connsiteX4" fmla="*/ 1116457 w 2489167"/>
              <a:gd name="connsiteY4" fmla="*/ 329933 h 2991609"/>
              <a:gd name="connsiteX5" fmla="*/ 2405939 w 2489167"/>
              <a:gd name="connsiteY5" fmla="*/ 1308969 h 2991609"/>
              <a:gd name="connsiteX6" fmla="*/ 1517787 w 2489167"/>
              <a:gd name="connsiteY6" fmla="*/ 2937534 h 2991609"/>
              <a:gd name="connsiteX7" fmla="*/ 128565 w 2489167"/>
              <a:gd name="connsiteY7" fmla="*/ 2086508 h 2991609"/>
              <a:gd name="connsiteX8" fmla="*/ 152175 w 2489167"/>
              <a:gd name="connsiteY8" fmla="*/ 1395353 h 2991609"/>
              <a:gd name="connsiteX9" fmla="*/ 170021 w 2489167"/>
              <a:gd name="connsiteY9" fmla="*/ 1303432 h 2991609"/>
              <a:gd name="connsiteX10" fmla="*/ 147812 w 2489167"/>
              <a:gd name="connsiteY10" fmla="*/ 1283255 h 2991609"/>
              <a:gd name="connsiteX11" fmla="*/ 5137 w 2489167"/>
              <a:gd name="connsiteY11" fmla="*/ 942211 h 2991609"/>
              <a:gd name="connsiteX12" fmla="*/ 59990 w 2489167"/>
              <a:gd name="connsiteY12" fmla="*/ 404469 h 29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9167" h="2991609">
                <a:moveTo>
                  <a:pt x="59990" y="404469"/>
                </a:moveTo>
                <a:cubicBezTo>
                  <a:pt x="199709" y="9298"/>
                  <a:pt x="535033" y="0"/>
                  <a:pt x="535033" y="0"/>
                </a:cubicBezTo>
                <a:cubicBezTo>
                  <a:pt x="777053" y="0"/>
                  <a:pt x="949970" y="131287"/>
                  <a:pt x="1062382" y="262573"/>
                </a:cubicBezTo>
                <a:lnTo>
                  <a:pt x="1113587" y="330110"/>
                </a:lnTo>
                <a:lnTo>
                  <a:pt x="1116457" y="329933"/>
                </a:lnTo>
                <a:cubicBezTo>
                  <a:pt x="2018857" y="329933"/>
                  <a:pt x="2405939" y="1308969"/>
                  <a:pt x="2405939" y="1308969"/>
                </a:cubicBezTo>
                <a:cubicBezTo>
                  <a:pt x="2826268" y="2496612"/>
                  <a:pt x="1517787" y="2937534"/>
                  <a:pt x="1517787" y="2937534"/>
                </a:cubicBezTo>
                <a:cubicBezTo>
                  <a:pt x="173685" y="3252817"/>
                  <a:pt x="128565" y="2086508"/>
                  <a:pt x="128565" y="2086508"/>
                </a:cubicBezTo>
                <a:cubicBezTo>
                  <a:pt x="109271" y="1816859"/>
                  <a:pt x="120124" y="1588589"/>
                  <a:pt x="152175" y="1395353"/>
                </a:cubicBezTo>
                <a:lnTo>
                  <a:pt x="170021" y="1303432"/>
                </a:lnTo>
                <a:lnTo>
                  <a:pt x="147812" y="1283255"/>
                </a:lnTo>
                <a:cubicBezTo>
                  <a:pt x="12795" y="1140154"/>
                  <a:pt x="5137" y="942211"/>
                  <a:pt x="5137" y="942211"/>
                </a:cubicBezTo>
                <a:cubicBezTo>
                  <a:pt x="-11422" y="710790"/>
                  <a:pt x="13417" y="536193"/>
                  <a:pt x="59990" y="404469"/>
                </a:cubicBezTo>
                <a:close/>
              </a:path>
            </a:pathLst>
          </a:custGeom>
          <a:pattFill prst="pct5">
            <a:fgClr>
              <a:schemeClr val="bg1">
                <a:lumMod val="65000"/>
              </a:schemeClr>
            </a:fgClr>
            <a:bgClr>
              <a:schemeClr val="bg1"/>
            </a:bgClr>
          </a:pattFill>
          <a:ln>
            <a:noFill/>
          </a:ln>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baseline="30000" dirty="0">
              <a:solidFill>
                <a:prstClr val="black"/>
              </a:solidFill>
              <a:latin typeface="Calibri" panose="020F0502020204030204"/>
              <a:ea typeface="+mn-ea"/>
              <a:cs typeface="+mn-cs"/>
            </a:endParaRPr>
          </a:p>
        </p:txBody>
      </p:sp>
      <p:grpSp>
        <p:nvGrpSpPr>
          <p:cNvPr id="42" name="Group 41">
            <a:extLst>
              <a:ext uri="{FF2B5EF4-FFF2-40B4-BE49-F238E27FC236}">
                <a16:creationId xmlns:a16="http://schemas.microsoft.com/office/drawing/2014/main" id="{44241014-6E80-48D3-969C-57BF2D8C7402}"/>
              </a:ext>
            </a:extLst>
          </p:cNvPr>
          <p:cNvGrpSpPr/>
          <p:nvPr/>
        </p:nvGrpSpPr>
        <p:grpSpPr>
          <a:xfrm>
            <a:off x="4154735" y="-319699"/>
            <a:ext cx="880250" cy="438422"/>
            <a:chOff x="1595914" y="-11092"/>
            <a:chExt cx="1173666" cy="584563"/>
          </a:xfrm>
        </p:grpSpPr>
        <p:sp>
          <p:nvSpPr>
            <p:cNvPr id="43" name="Freeform: Shape 42">
              <a:extLst>
                <a:ext uri="{FF2B5EF4-FFF2-40B4-BE49-F238E27FC236}">
                  <a16:creationId xmlns:a16="http://schemas.microsoft.com/office/drawing/2014/main" id="{F56C5781-7EAE-4380-9449-5B32F9E69C41}"/>
                </a:ext>
              </a:extLst>
            </p:cNvPr>
            <p:cNvSpPr>
              <a:spLocks noChangeArrowheads="1"/>
            </p:cNvSpPr>
            <p:nvPr/>
          </p:nvSpPr>
          <p:spPr bwMode="auto">
            <a:xfrm>
              <a:off x="1595914" y="-11092"/>
              <a:ext cx="1173666" cy="584563"/>
            </a:xfrm>
            <a:custGeom>
              <a:avLst/>
              <a:gdLst>
                <a:gd name="connsiteX0" fmla="*/ 0 w 1173666"/>
                <a:gd name="connsiteY0" fmla="*/ 0 h 584563"/>
                <a:gd name="connsiteX1" fmla="*/ 1173666 w 1173666"/>
                <a:gd name="connsiteY1" fmla="*/ 0 h 584563"/>
                <a:gd name="connsiteX2" fmla="*/ 1161870 w 1173666"/>
                <a:gd name="connsiteY2" fmla="*/ 116792 h 584563"/>
                <a:gd name="connsiteX3" fmla="*/ 586833 w 1173666"/>
                <a:gd name="connsiteY3" fmla="*/ 584563 h 584563"/>
                <a:gd name="connsiteX4" fmla="*/ 11796 w 1173666"/>
                <a:gd name="connsiteY4" fmla="*/ 116792 h 58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6" h="584563">
                  <a:moveTo>
                    <a:pt x="0" y="0"/>
                  </a:moveTo>
                  <a:lnTo>
                    <a:pt x="1173666" y="0"/>
                  </a:lnTo>
                  <a:lnTo>
                    <a:pt x="1161870" y="116792"/>
                  </a:lnTo>
                  <a:cubicBezTo>
                    <a:pt x="1107138" y="383748"/>
                    <a:pt x="870482" y="584563"/>
                    <a:pt x="586833" y="584563"/>
                  </a:cubicBezTo>
                  <a:cubicBezTo>
                    <a:pt x="303184" y="584563"/>
                    <a:pt x="66528" y="383748"/>
                    <a:pt x="11796" y="116792"/>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4" name="Freeform: Shape 43">
              <a:extLst>
                <a:ext uri="{FF2B5EF4-FFF2-40B4-BE49-F238E27FC236}">
                  <a16:creationId xmlns:a16="http://schemas.microsoft.com/office/drawing/2014/main" id="{5BEA43B0-A543-48A0-96DF-EA4CC85786B0}"/>
                </a:ext>
              </a:extLst>
            </p:cNvPr>
            <p:cNvSpPr>
              <a:spLocks noChangeArrowheads="1"/>
            </p:cNvSpPr>
            <p:nvPr/>
          </p:nvSpPr>
          <p:spPr bwMode="auto">
            <a:xfrm>
              <a:off x="1665047" y="-3155"/>
              <a:ext cx="1036900" cy="507658"/>
            </a:xfrm>
            <a:custGeom>
              <a:avLst/>
              <a:gdLst>
                <a:gd name="connsiteX0" fmla="*/ 0 w 1036900"/>
                <a:gd name="connsiteY0" fmla="*/ 0 h 507658"/>
                <a:gd name="connsiteX1" fmla="*/ 1036900 w 1036900"/>
                <a:gd name="connsiteY1" fmla="*/ 0 h 507658"/>
                <a:gd name="connsiteX2" fmla="*/ 1027391 w 1036900"/>
                <a:gd name="connsiteY2" fmla="*/ 94056 h 507658"/>
                <a:gd name="connsiteX3" fmla="*/ 518450 w 1036900"/>
                <a:gd name="connsiteY3" fmla="*/ 507658 h 507658"/>
                <a:gd name="connsiteX4" fmla="*/ 9509 w 1036900"/>
                <a:gd name="connsiteY4" fmla="*/ 94056 h 507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900" h="507658">
                  <a:moveTo>
                    <a:pt x="0" y="0"/>
                  </a:moveTo>
                  <a:lnTo>
                    <a:pt x="1036900" y="0"/>
                  </a:lnTo>
                  <a:lnTo>
                    <a:pt x="1027391" y="94056"/>
                  </a:lnTo>
                  <a:cubicBezTo>
                    <a:pt x="978950" y="330098"/>
                    <a:pt x="769495" y="507658"/>
                    <a:pt x="518450" y="507658"/>
                  </a:cubicBezTo>
                  <a:cubicBezTo>
                    <a:pt x="267405" y="507658"/>
                    <a:pt x="57950" y="330098"/>
                    <a:pt x="9509" y="94056"/>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5" name="Freeform: Shape 44">
              <a:extLst>
                <a:ext uri="{FF2B5EF4-FFF2-40B4-BE49-F238E27FC236}">
                  <a16:creationId xmlns:a16="http://schemas.microsoft.com/office/drawing/2014/main" id="{987B16B2-14E8-47E0-A6ED-77807F58EECA}"/>
                </a:ext>
              </a:extLst>
            </p:cNvPr>
            <p:cNvSpPr>
              <a:spLocks noChangeArrowheads="1"/>
            </p:cNvSpPr>
            <p:nvPr/>
          </p:nvSpPr>
          <p:spPr bwMode="auto">
            <a:xfrm>
              <a:off x="1732439" y="-3154"/>
              <a:ext cx="902116" cy="440941"/>
            </a:xfrm>
            <a:custGeom>
              <a:avLst/>
              <a:gdLst>
                <a:gd name="connsiteX0" fmla="*/ 0 w 902116"/>
                <a:gd name="connsiteY0" fmla="*/ 0 h 440941"/>
                <a:gd name="connsiteX1" fmla="*/ 902116 w 902116"/>
                <a:gd name="connsiteY1" fmla="*/ 0 h 440941"/>
                <a:gd name="connsiteX2" fmla="*/ 893903 w 902116"/>
                <a:gd name="connsiteY2" fmla="*/ 81209 h 440941"/>
                <a:gd name="connsiteX3" fmla="*/ 451058 w 902116"/>
                <a:gd name="connsiteY3" fmla="*/ 440941 h 440941"/>
                <a:gd name="connsiteX4" fmla="*/ 8214 w 902116"/>
                <a:gd name="connsiteY4" fmla="*/ 81209 h 440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16" h="440941">
                  <a:moveTo>
                    <a:pt x="0" y="0"/>
                  </a:moveTo>
                  <a:lnTo>
                    <a:pt x="902116" y="0"/>
                  </a:lnTo>
                  <a:lnTo>
                    <a:pt x="893903" y="81209"/>
                  </a:lnTo>
                  <a:cubicBezTo>
                    <a:pt x="851753" y="286508"/>
                    <a:pt x="669500" y="440941"/>
                    <a:pt x="451058" y="440941"/>
                  </a:cubicBezTo>
                  <a:cubicBezTo>
                    <a:pt x="232616" y="440941"/>
                    <a:pt x="50364" y="286508"/>
                    <a:pt x="8214" y="81209"/>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6" name="Freeform: Shape 45">
              <a:extLst>
                <a:ext uri="{FF2B5EF4-FFF2-40B4-BE49-F238E27FC236}">
                  <a16:creationId xmlns:a16="http://schemas.microsoft.com/office/drawing/2014/main" id="{4AFC785C-94EE-4B20-91F2-4FC81EC811E4}"/>
                </a:ext>
              </a:extLst>
            </p:cNvPr>
            <p:cNvSpPr>
              <a:spLocks noChangeArrowheads="1"/>
            </p:cNvSpPr>
            <p:nvPr/>
          </p:nvSpPr>
          <p:spPr bwMode="auto">
            <a:xfrm>
              <a:off x="1799185" y="-2845"/>
              <a:ext cx="767122" cy="373915"/>
            </a:xfrm>
            <a:custGeom>
              <a:avLst/>
              <a:gdLst>
                <a:gd name="connsiteX0" fmla="*/ 0 w 767122"/>
                <a:gd name="connsiteY0" fmla="*/ 0 h 373915"/>
                <a:gd name="connsiteX1" fmla="*/ 767122 w 767122"/>
                <a:gd name="connsiteY1" fmla="*/ 0 h 373915"/>
                <a:gd name="connsiteX2" fmla="*/ 760309 w 767122"/>
                <a:gd name="connsiteY2" fmla="*/ 67455 h 373915"/>
                <a:gd name="connsiteX3" fmla="*/ 383561 w 767122"/>
                <a:gd name="connsiteY3" fmla="*/ 373915 h 373915"/>
                <a:gd name="connsiteX4" fmla="*/ 6813 w 767122"/>
                <a:gd name="connsiteY4" fmla="*/ 67455 h 37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122" h="373915">
                  <a:moveTo>
                    <a:pt x="0" y="0"/>
                  </a:moveTo>
                  <a:lnTo>
                    <a:pt x="767122" y="0"/>
                  </a:lnTo>
                  <a:lnTo>
                    <a:pt x="760309" y="67455"/>
                  </a:lnTo>
                  <a:cubicBezTo>
                    <a:pt x="724450" y="242352"/>
                    <a:pt x="569400" y="373915"/>
                    <a:pt x="383561" y="373915"/>
                  </a:cubicBezTo>
                  <a:cubicBezTo>
                    <a:pt x="197722" y="373915"/>
                    <a:pt x="42672" y="242352"/>
                    <a:pt x="6813" y="6745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7" name="Freeform: Shape 46">
              <a:extLst>
                <a:ext uri="{FF2B5EF4-FFF2-40B4-BE49-F238E27FC236}">
                  <a16:creationId xmlns:a16="http://schemas.microsoft.com/office/drawing/2014/main" id="{D9B800D0-5219-463C-A748-26E226B9C805}"/>
                </a:ext>
              </a:extLst>
            </p:cNvPr>
            <p:cNvSpPr>
              <a:spLocks noChangeArrowheads="1"/>
            </p:cNvSpPr>
            <p:nvPr/>
          </p:nvSpPr>
          <p:spPr bwMode="auto">
            <a:xfrm>
              <a:off x="1867412" y="-9783"/>
              <a:ext cx="632170" cy="314135"/>
            </a:xfrm>
            <a:custGeom>
              <a:avLst/>
              <a:gdLst>
                <a:gd name="connsiteX0" fmla="*/ 0 w 632170"/>
                <a:gd name="connsiteY0" fmla="*/ 0 h 314135"/>
                <a:gd name="connsiteX1" fmla="*/ 632170 w 632170"/>
                <a:gd name="connsiteY1" fmla="*/ 0 h 314135"/>
                <a:gd name="connsiteX2" fmla="*/ 626003 w 632170"/>
                <a:gd name="connsiteY2" fmla="*/ 61245 h 314135"/>
                <a:gd name="connsiteX3" fmla="*/ 316085 w 632170"/>
                <a:gd name="connsiteY3" fmla="*/ 314135 h 314135"/>
                <a:gd name="connsiteX4" fmla="*/ 6167 w 632170"/>
                <a:gd name="connsiteY4" fmla="*/ 61245 h 31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170" h="314135">
                  <a:moveTo>
                    <a:pt x="0" y="0"/>
                  </a:moveTo>
                  <a:lnTo>
                    <a:pt x="632170" y="0"/>
                  </a:lnTo>
                  <a:lnTo>
                    <a:pt x="626003" y="61245"/>
                  </a:lnTo>
                  <a:cubicBezTo>
                    <a:pt x="596505" y="205569"/>
                    <a:pt x="468959" y="314135"/>
                    <a:pt x="316085" y="314135"/>
                  </a:cubicBezTo>
                  <a:cubicBezTo>
                    <a:pt x="163211" y="314135"/>
                    <a:pt x="35665" y="205569"/>
                    <a:pt x="6167" y="6124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8" name="Freeform: Shape 47">
              <a:extLst>
                <a:ext uri="{FF2B5EF4-FFF2-40B4-BE49-F238E27FC236}">
                  <a16:creationId xmlns:a16="http://schemas.microsoft.com/office/drawing/2014/main" id="{36D7DE4E-982D-4FF8-9303-6F26881B0BB2}"/>
                </a:ext>
              </a:extLst>
            </p:cNvPr>
            <p:cNvSpPr>
              <a:spLocks noChangeArrowheads="1"/>
            </p:cNvSpPr>
            <p:nvPr/>
          </p:nvSpPr>
          <p:spPr bwMode="auto">
            <a:xfrm>
              <a:off x="1935962" y="-3155"/>
              <a:ext cx="495070" cy="238541"/>
            </a:xfrm>
            <a:custGeom>
              <a:avLst/>
              <a:gdLst>
                <a:gd name="connsiteX0" fmla="*/ 0 w 495070"/>
                <a:gd name="connsiteY0" fmla="*/ 0 h 238541"/>
                <a:gd name="connsiteX1" fmla="*/ 495070 w 495070"/>
                <a:gd name="connsiteY1" fmla="*/ 0 h 238541"/>
                <a:gd name="connsiteX2" fmla="*/ 477546 w 495070"/>
                <a:gd name="connsiteY2" fmla="*/ 86538 h 238541"/>
                <a:gd name="connsiteX3" fmla="*/ 247535 w 495070"/>
                <a:gd name="connsiteY3" fmla="*/ 238541 h 238541"/>
                <a:gd name="connsiteX4" fmla="*/ 17524 w 495070"/>
                <a:gd name="connsiteY4" fmla="*/ 86538 h 23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70" h="238541">
                  <a:moveTo>
                    <a:pt x="0" y="0"/>
                  </a:moveTo>
                  <a:lnTo>
                    <a:pt x="495070" y="0"/>
                  </a:lnTo>
                  <a:lnTo>
                    <a:pt x="477546" y="86538"/>
                  </a:lnTo>
                  <a:cubicBezTo>
                    <a:pt x="439651" y="175864"/>
                    <a:pt x="350935" y="238541"/>
                    <a:pt x="247535" y="238541"/>
                  </a:cubicBezTo>
                  <a:cubicBezTo>
                    <a:pt x="144136" y="238541"/>
                    <a:pt x="55420" y="175864"/>
                    <a:pt x="17524" y="86538"/>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9" name="Freeform: Shape 48">
              <a:extLst>
                <a:ext uri="{FF2B5EF4-FFF2-40B4-BE49-F238E27FC236}">
                  <a16:creationId xmlns:a16="http://schemas.microsoft.com/office/drawing/2014/main" id="{4169C7CF-9F52-4F0C-B135-F150C3546EC4}"/>
                </a:ext>
              </a:extLst>
            </p:cNvPr>
            <p:cNvSpPr>
              <a:spLocks noChangeArrowheads="1"/>
            </p:cNvSpPr>
            <p:nvPr/>
          </p:nvSpPr>
          <p:spPr bwMode="auto">
            <a:xfrm>
              <a:off x="2003273" y="-3156"/>
              <a:ext cx="358951" cy="171824"/>
            </a:xfrm>
            <a:custGeom>
              <a:avLst/>
              <a:gdLst>
                <a:gd name="connsiteX0" fmla="*/ 0 w 358951"/>
                <a:gd name="connsiteY0" fmla="*/ 0 h 171824"/>
                <a:gd name="connsiteX1" fmla="*/ 358951 w 358951"/>
                <a:gd name="connsiteY1" fmla="*/ 0 h 171824"/>
                <a:gd name="connsiteX2" fmla="*/ 346630 w 358951"/>
                <a:gd name="connsiteY2" fmla="*/ 61027 h 171824"/>
                <a:gd name="connsiteX3" fmla="*/ 179475 w 358951"/>
                <a:gd name="connsiteY3" fmla="*/ 171824 h 171824"/>
                <a:gd name="connsiteX4" fmla="*/ 12320 w 358951"/>
                <a:gd name="connsiteY4" fmla="*/ 61027 h 1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1" h="171824">
                  <a:moveTo>
                    <a:pt x="0" y="0"/>
                  </a:moveTo>
                  <a:lnTo>
                    <a:pt x="358951" y="0"/>
                  </a:lnTo>
                  <a:lnTo>
                    <a:pt x="346630" y="61027"/>
                  </a:lnTo>
                  <a:cubicBezTo>
                    <a:pt x="319090" y="126138"/>
                    <a:pt x="254618" y="171824"/>
                    <a:pt x="179475" y="171824"/>
                  </a:cubicBezTo>
                  <a:cubicBezTo>
                    <a:pt x="104332" y="171824"/>
                    <a:pt x="39860" y="126138"/>
                    <a:pt x="12320" y="6102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0" name="Freeform: Shape 49">
              <a:extLst>
                <a:ext uri="{FF2B5EF4-FFF2-40B4-BE49-F238E27FC236}">
                  <a16:creationId xmlns:a16="http://schemas.microsoft.com/office/drawing/2014/main" id="{A4455C20-83A7-450A-B9FF-EE465D95BF8E}"/>
                </a:ext>
              </a:extLst>
            </p:cNvPr>
            <p:cNvSpPr>
              <a:spLocks noChangeArrowheads="1"/>
            </p:cNvSpPr>
            <p:nvPr/>
          </p:nvSpPr>
          <p:spPr bwMode="auto">
            <a:xfrm>
              <a:off x="2069919" y="-3157"/>
              <a:ext cx="225656" cy="105109"/>
            </a:xfrm>
            <a:custGeom>
              <a:avLst/>
              <a:gdLst>
                <a:gd name="connsiteX0" fmla="*/ 0 w 225656"/>
                <a:gd name="connsiteY0" fmla="*/ 0 h 105109"/>
                <a:gd name="connsiteX1" fmla="*/ 225656 w 225656"/>
                <a:gd name="connsiteY1" fmla="*/ 0 h 105109"/>
                <a:gd name="connsiteX2" fmla="*/ 218509 w 225656"/>
                <a:gd name="connsiteY2" fmla="*/ 35287 h 105109"/>
                <a:gd name="connsiteX3" fmla="*/ 112828 w 225656"/>
                <a:gd name="connsiteY3" fmla="*/ 105109 h 105109"/>
                <a:gd name="connsiteX4" fmla="*/ 7147 w 225656"/>
                <a:gd name="connsiteY4" fmla="*/ 35287 h 10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56" h="105109">
                  <a:moveTo>
                    <a:pt x="0" y="0"/>
                  </a:moveTo>
                  <a:lnTo>
                    <a:pt x="225656" y="0"/>
                  </a:lnTo>
                  <a:lnTo>
                    <a:pt x="218509" y="35287"/>
                  </a:lnTo>
                  <a:cubicBezTo>
                    <a:pt x="201098" y="76319"/>
                    <a:pt x="160336" y="105109"/>
                    <a:pt x="112828" y="105109"/>
                  </a:cubicBezTo>
                  <a:cubicBezTo>
                    <a:pt x="65320" y="105109"/>
                    <a:pt x="24559" y="76319"/>
                    <a:pt x="7147" y="3528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1" name="Freeform: Shape 50">
              <a:extLst>
                <a:ext uri="{FF2B5EF4-FFF2-40B4-BE49-F238E27FC236}">
                  <a16:creationId xmlns:a16="http://schemas.microsoft.com/office/drawing/2014/main" id="{390852B4-A0FD-4D81-9672-A3038D219CD7}"/>
                </a:ext>
              </a:extLst>
            </p:cNvPr>
            <p:cNvSpPr>
              <a:spLocks noChangeArrowheads="1"/>
            </p:cNvSpPr>
            <p:nvPr/>
          </p:nvSpPr>
          <p:spPr bwMode="auto">
            <a:xfrm>
              <a:off x="2140775" y="-3157"/>
              <a:ext cx="86197" cy="38393"/>
            </a:xfrm>
            <a:custGeom>
              <a:avLst/>
              <a:gdLst>
                <a:gd name="connsiteX0" fmla="*/ 0 w 86197"/>
                <a:gd name="connsiteY0" fmla="*/ 0 h 38393"/>
                <a:gd name="connsiteX1" fmla="*/ 86197 w 86197"/>
                <a:gd name="connsiteY1" fmla="*/ 0 h 38393"/>
                <a:gd name="connsiteX2" fmla="*/ 76228 w 86197"/>
                <a:gd name="connsiteY2" fmla="*/ 24451 h 38393"/>
                <a:gd name="connsiteX3" fmla="*/ 43098 w 86197"/>
                <a:gd name="connsiteY3" fmla="*/ 38393 h 38393"/>
                <a:gd name="connsiteX4" fmla="*/ 9968 w 86197"/>
                <a:gd name="connsiteY4" fmla="*/ 24451 h 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97" h="38393">
                  <a:moveTo>
                    <a:pt x="0" y="0"/>
                  </a:moveTo>
                  <a:lnTo>
                    <a:pt x="86197" y="0"/>
                  </a:lnTo>
                  <a:lnTo>
                    <a:pt x="76228" y="24451"/>
                  </a:lnTo>
                  <a:cubicBezTo>
                    <a:pt x="67749" y="33065"/>
                    <a:pt x="56036" y="38393"/>
                    <a:pt x="43098" y="38393"/>
                  </a:cubicBezTo>
                  <a:cubicBezTo>
                    <a:pt x="30160" y="38393"/>
                    <a:pt x="18447" y="33065"/>
                    <a:pt x="9968" y="24451"/>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grpSp>
      <p:grpSp>
        <p:nvGrpSpPr>
          <p:cNvPr id="237" name="Group 236">
            <a:extLst>
              <a:ext uri="{FF2B5EF4-FFF2-40B4-BE49-F238E27FC236}">
                <a16:creationId xmlns:a16="http://schemas.microsoft.com/office/drawing/2014/main" id="{723082FC-56DB-43A1-9A57-2E4360142289}"/>
              </a:ext>
            </a:extLst>
          </p:cNvPr>
          <p:cNvGrpSpPr/>
          <p:nvPr/>
        </p:nvGrpSpPr>
        <p:grpSpPr>
          <a:xfrm>
            <a:off x="8230436" y="-33078"/>
            <a:ext cx="880443" cy="878757"/>
            <a:chOff x="9254099" y="3796931"/>
            <a:chExt cx="941974" cy="940170"/>
          </a:xfrm>
        </p:grpSpPr>
        <p:sp>
          <p:nvSpPr>
            <p:cNvPr id="238" name="Oval 46">
              <a:extLst>
                <a:ext uri="{FF2B5EF4-FFF2-40B4-BE49-F238E27FC236}">
                  <a16:creationId xmlns:a16="http://schemas.microsoft.com/office/drawing/2014/main" id="{AE99D03B-99C2-4EE6-BEB4-ABCBB50ED149}"/>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39" name="Oval 47">
              <a:extLst>
                <a:ext uri="{FF2B5EF4-FFF2-40B4-BE49-F238E27FC236}">
                  <a16:creationId xmlns:a16="http://schemas.microsoft.com/office/drawing/2014/main" id="{6CB57090-E4C6-42E2-9581-AE610B0F9D1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0" name="Oval 48">
              <a:extLst>
                <a:ext uri="{FF2B5EF4-FFF2-40B4-BE49-F238E27FC236}">
                  <a16:creationId xmlns:a16="http://schemas.microsoft.com/office/drawing/2014/main" id="{85715D7E-5DD2-4F6A-9B89-D5D43FD0AEC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1" name="Oval 49">
              <a:extLst>
                <a:ext uri="{FF2B5EF4-FFF2-40B4-BE49-F238E27FC236}">
                  <a16:creationId xmlns:a16="http://schemas.microsoft.com/office/drawing/2014/main" id="{CE52B61E-D6AB-4BAD-B22E-46B318C21B72}"/>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2" name="Oval 50">
              <a:extLst>
                <a:ext uri="{FF2B5EF4-FFF2-40B4-BE49-F238E27FC236}">
                  <a16:creationId xmlns:a16="http://schemas.microsoft.com/office/drawing/2014/main" id="{5D98BDC1-6F18-4F5E-9709-C0335E730C7D}"/>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3" name="Oval 51">
              <a:extLst>
                <a:ext uri="{FF2B5EF4-FFF2-40B4-BE49-F238E27FC236}">
                  <a16:creationId xmlns:a16="http://schemas.microsoft.com/office/drawing/2014/main" id="{1D698E71-8630-4264-954E-724E7F595CE8}"/>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4" name="Oval 52">
              <a:extLst>
                <a:ext uri="{FF2B5EF4-FFF2-40B4-BE49-F238E27FC236}">
                  <a16:creationId xmlns:a16="http://schemas.microsoft.com/office/drawing/2014/main" id="{15F14297-FA46-4368-B50D-4C620569AA7E}"/>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5" name="Oval 53">
              <a:extLst>
                <a:ext uri="{FF2B5EF4-FFF2-40B4-BE49-F238E27FC236}">
                  <a16:creationId xmlns:a16="http://schemas.microsoft.com/office/drawing/2014/main" id="{F6BC9CFD-D309-45C1-A578-D5271D6B1536}"/>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6" name="Oval 54">
              <a:extLst>
                <a:ext uri="{FF2B5EF4-FFF2-40B4-BE49-F238E27FC236}">
                  <a16:creationId xmlns:a16="http://schemas.microsoft.com/office/drawing/2014/main" id="{955C4459-2D0A-4E59-926E-2625C602B9A6}"/>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12" name="Freeform 12">
            <a:extLst>
              <a:ext uri="{FF2B5EF4-FFF2-40B4-BE49-F238E27FC236}">
                <a16:creationId xmlns:a16="http://schemas.microsoft.com/office/drawing/2014/main" id="{7E208582-FE9A-4106-A8E2-5E14939D5789}"/>
              </a:ext>
            </a:extLst>
          </p:cNvPr>
          <p:cNvSpPr>
            <a:spLocks/>
          </p:cNvSpPr>
          <p:nvPr/>
        </p:nvSpPr>
        <p:spPr bwMode="auto">
          <a:xfrm rot="1687266">
            <a:off x="198070" y="944932"/>
            <a:ext cx="41225" cy="42158"/>
          </a:xfrm>
          <a:custGeom>
            <a:avLst/>
            <a:gdLst>
              <a:gd name="T0" fmla="*/ 51 w 54"/>
              <a:gd name="T1" fmla="*/ 23 h 53"/>
              <a:gd name="T2" fmla="*/ 31 w 54"/>
              <a:gd name="T3" fmla="*/ 51 h 53"/>
              <a:gd name="T4" fmla="*/ 3 w 54"/>
              <a:gd name="T5" fmla="*/ 30 h 53"/>
              <a:gd name="T6" fmla="*/ 23 w 54"/>
              <a:gd name="T7" fmla="*/ 2 h 53"/>
              <a:gd name="T8" fmla="*/ 51 w 54"/>
              <a:gd name="T9" fmla="*/ 23 h 53"/>
            </a:gdLst>
            <a:ahLst/>
            <a:cxnLst>
              <a:cxn ang="0">
                <a:pos x="T0" y="T1"/>
              </a:cxn>
              <a:cxn ang="0">
                <a:pos x="T2" y="T3"/>
              </a:cxn>
              <a:cxn ang="0">
                <a:pos x="T4" y="T5"/>
              </a:cxn>
              <a:cxn ang="0">
                <a:pos x="T6" y="T7"/>
              </a:cxn>
              <a:cxn ang="0">
                <a:pos x="T8" y="T9"/>
              </a:cxn>
            </a:cxnLst>
            <a:rect l="0" t="0" r="r" b="b"/>
            <a:pathLst>
              <a:path w="54" h="53">
                <a:moveTo>
                  <a:pt x="51" y="23"/>
                </a:moveTo>
                <a:cubicBezTo>
                  <a:pt x="54" y="36"/>
                  <a:pt x="44" y="49"/>
                  <a:pt x="31" y="51"/>
                </a:cubicBezTo>
                <a:cubicBezTo>
                  <a:pt x="17" y="53"/>
                  <a:pt x="5" y="44"/>
                  <a:pt x="3" y="30"/>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18" name="Freeform 18">
            <a:extLst>
              <a:ext uri="{FF2B5EF4-FFF2-40B4-BE49-F238E27FC236}">
                <a16:creationId xmlns:a16="http://schemas.microsoft.com/office/drawing/2014/main" id="{ED04F09C-1BF5-4509-9F9C-CE7389115B7E}"/>
              </a:ext>
            </a:extLst>
          </p:cNvPr>
          <p:cNvSpPr>
            <a:spLocks/>
          </p:cNvSpPr>
          <p:nvPr/>
        </p:nvSpPr>
        <p:spPr bwMode="auto">
          <a:xfrm rot="1687266">
            <a:off x="164969" y="1038986"/>
            <a:ext cx="40489" cy="41778"/>
          </a:xfrm>
          <a:custGeom>
            <a:avLst/>
            <a:gdLst>
              <a:gd name="T0" fmla="*/ 51 w 53"/>
              <a:gd name="T1" fmla="*/ 23 h 53"/>
              <a:gd name="T2" fmla="*/ 31 w 53"/>
              <a:gd name="T3" fmla="*/ 51 h 53"/>
              <a:gd name="T4" fmla="*/ 3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3" y="31"/>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 name="Freeform 24">
            <a:extLst>
              <a:ext uri="{FF2B5EF4-FFF2-40B4-BE49-F238E27FC236}">
                <a16:creationId xmlns:a16="http://schemas.microsoft.com/office/drawing/2014/main" id="{5672C6E6-0AC5-4761-8271-EA7327F4A1A5}"/>
              </a:ext>
            </a:extLst>
          </p:cNvPr>
          <p:cNvSpPr>
            <a:spLocks/>
          </p:cNvSpPr>
          <p:nvPr/>
        </p:nvSpPr>
        <p:spPr bwMode="auto">
          <a:xfrm rot="1687266">
            <a:off x="131702" y="1134033"/>
            <a:ext cx="40489" cy="41778"/>
          </a:xfrm>
          <a:custGeom>
            <a:avLst/>
            <a:gdLst>
              <a:gd name="T0" fmla="*/ 51 w 53"/>
              <a:gd name="T1" fmla="*/ 22 h 53"/>
              <a:gd name="T2" fmla="*/ 31 w 53"/>
              <a:gd name="T3" fmla="*/ 50 h 53"/>
              <a:gd name="T4" fmla="*/ 2 w 53"/>
              <a:gd name="T5" fmla="*/ 30 h 53"/>
              <a:gd name="T6" fmla="*/ 23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1" y="50"/>
                </a:cubicBezTo>
                <a:cubicBezTo>
                  <a:pt x="17" y="53"/>
                  <a:pt x="5" y="43"/>
                  <a:pt x="2" y="30"/>
                </a:cubicBezTo>
                <a:cubicBezTo>
                  <a:pt x="0" y="16"/>
                  <a:pt x="10" y="4"/>
                  <a:pt x="23" y="2"/>
                </a:cubicBezTo>
                <a:cubicBezTo>
                  <a:pt x="36" y="0"/>
                  <a:pt x="49"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5" name="Freeform 25">
            <a:extLst>
              <a:ext uri="{FF2B5EF4-FFF2-40B4-BE49-F238E27FC236}">
                <a16:creationId xmlns:a16="http://schemas.microsoft.com/office/drawing/2014/main" id="{98F0D0CF-430B-4E61-9096-2A53F07E1F68}"/>
              </a:ext>
            </a:extLst>
          </p:cNvPr>
          <p:cNvSpPr>
            <a:spLocks/>
          </p:cNvSpPr>
          <p:nvPr/>
        </p:nvSpPr>
        <p:spPr bwMode="auto">
          <a:xfrm rot="1687266">
            <a:off x="224273" y="1165418"/>
            <a:ext cx="40489" cy="41778"/>
          </a:xfrm>
          <a:custGeom>
            <a:avLst/>
            <a:gdLst>
              <a:gd name="T0" fmla="*/ 51 w 53"/>
              <a:gd name="T1" fmla="*/ 22 h 53"/>
              <a:gd name="T2" fmla="*/ 30 w 53"/>
              <a:gd name="T3" fmla="*/ 51 h 53"/>
              <a:gd name="T4" fmla="*/ 2 w 53"/>
              <a:gd name="T5" fmla="*/ 30 h 53"/>
              <a:gd name="T6" fmla="*/ 22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0" y="51"/>
                </a:cubicBezTo>
                <a:cubicBezTo>
                  <a:pt x="17" y="53"/>
                  <a:pt x="4" y="44"/>
                  <a:pt x="2" y="30"/>
                </a:cubicBezTo>
                <a:cubicBezTo>
                  <a:pt x="0" y="17"/>
                  <a:pt x="9" y="4"/>
                  <a:pt x="22" y="2"/>
                </a:cubicBezTo>
                <a:cubicBezTo>
                  <a:pt x="36" y="0"/>
                  <a:pt x="48"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0" name="Freeform 30">
            <a:extLst>
              <a:ext uri="{FF2B5EF4-FFF2-40B4-BE49-F238E27FC236}">
                <a16:creationId xmlns:a16="http://schemas.microsoft.com/office/drawing/2014/main" id="{5A46016D-3FB7-46F7-994C-869AC377E39F}"/>
              </a:ext>
            </a:extLst>
          </p:cNvPr>
          <p:cNvSpPr>
            <a:spLocks/>
          </p:cNvSpPr>
          <p:nvPr/>
        </p:nvSpPr>
        <p:spPr bwMode="auto">
          <a:xfrm rot="1687266">
            <a:off x="98536" y="1227966"/>
            <a:ext cx="40856" cy="42158"/>
          </a:xfrm>
          <a:custGeom>
            <a:avLst/>
            <a:gdLst>
              <a:gd name="T0" fmla="*/ 51 w 53"/>
              <a:gd name="T1" fmla="*/ 23 h 53"/>
              <a:gd name="T2" fmla="*/ 31 w 53"/>
              <a:gd name="T3" fmla="*/ 51 h 53"/>
              <a:gd name="T4" fmla="*/ 2 w 53"/>
              <a:gd name="T5" fmla="*/ 30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2" y="30"/>
                </a:cubicBezTo>
                <a:cubicBezTo>
                  <a:pt x="0" y="17"/>
                  <a:pt x="9" y="4"/>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1" name="Freeform 31">
            <a:extLst>
              <a:ext uri="{FF2B5EF4-FFF2-40B4-BE49-F238E27FC236}">
                <a16:creationId xmlns:a16="http://schemas.microsoft.com/office/drawing/2014/main" id="{59C2ECF9-5858-449A-9C65-CE2EE9F465DB}"/>
              </a:ext>
            </a:extLst>
          </p:cNvPr>
          <p:cNvSpPr>
            <a:spLocks/>
          </p:cNvSpPr>
          <p:nvPr/>
        </p:nvSpPr>
        <p:spPr bwMode="auto">
          <a:xfrm rot="1687266">
            <a:off x="191017" y="1259709"/>
            <a:ext cx="40856" cy="41778"/>
          </a:xfrm>
          <a:custGeom>
            <a:avLst/>
            <a:gdLst>
              <a:gd name="T0" fmla="*/ 50 w 53"/>
              <a:gd name="T1" fmla="*/ 23 h 53"/>
              <a:gd name="T2" fmla="*/ 30 w 53"/>
              <a:gd name="T3" fmla="*/ 51 h 53"/>
              <a:gd name="T4" fmla="*/ 2 w 53"/>
              <a:gd name="T5" fmla="*/ 30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7" y="53"/>
                  <a:pt x="4" y="44"/>
                  <a:pt x="2" y="30"/>
                </a:cubicBezTo>
                <a:cubicBezTo>
                  <a:pt x="0" y="17"/>
                  <a:pt x="9" y="4"/>
                  <a:pt x="22" y="2"/>
                </a:cubicBezTo>
                <a:cubicBezTo>
                  <a:pt x="36" y="0"/>
                  <a:pt x="48" y="9"/>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6" name="Freeform 36">
            <a:extLst>
              <a:ext uri="{FF2B5EF4-FFF2-40B4-BE49-F238E27FC236}">
                <a16:creationId xmlns:a16="http://schemas.microsoft.com/office/drawing/2014/main" id="{ED639593-D4FA-4BB9-A55D-05B29F22E215}"/>
              </a:ext>
            </a:extLst>
          </p:cNvPr>
          <p:cNvSpPr>
            <a:spLocks/>
          </p:cNvSpPr>
          <p:nvPr/>
        </p:nvSpPr>
        <p:spPr bwMode="auto">
          <a:xfrm rot="1687266">
            <a:off x="65738" y="1322280"/>
            <a:ext cx="40489" cy="41778"/>
          </a:xfrm>
          <a:custGeom>
            <a:avLst/>
            <a:gdLst>
              <a:gd name="T0" fmla="*/ 51 w 53"/>
              <a:gd name="T1" fmla="*/ 23 h 53"/>
              <a:gd name="T2" fmla="*/ 31 w 53"/>
              <a:gd name="T3" fmla="*/ 51 h 53"/>
              <a:gd name="T4" fmla="*/ 2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4" y="44"/>
                  <a:pt x="2" y="31"/>
                </a:cubicBezTo>
                <a:cubicBezTo>
                  <a:pt x="0" y="17"/>
                  <a:pt x="9" y="5"/>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7" name="Freeform 37">
            <a:extLst>
              <a:ext uri="{FF2B5EF4-FFF2-40B4-BE49-F238E27FC236}">
                <a16:creationId xmlns:a16="http://schemas.microsoft.com/office/drawing/2014/main" id="{240E82B4-B97F-40FE-8AB9-FC6016F5FE7E}"/>
              </a:ext>
            </a:extLst>
          </p:cNvPr>
          <p:cNvSpPr>
            <a:spLocks/>
          </p:cNvSpPr>
          <p:nvPr/>
        </p:nvSpPr>
        <p:spPr bwMode="auto">
          <a:xfrm rot="1687266">
            <a:off x="158130" y="1354001"/>
            <a:ext cx="40489" cy="41778"/>
          </a:xfrm>
          <a:custGeom>
            <a:avLst/>
            <a:gdLst>
              <a:gd name="T0" fmla="*/ 50 w 53"/>
              <a:gd name="T1" fmla="*/ 23 h 53"/>
              <a:gd name="T2" fmla="*/ 30 w 53"/>
              <a:gd name="T3" fmla="*/ 51 h 53"/>
              <a:gd name="T4" fmla="*/ 2 w 53"/>
              <a:gd name="T5" fmla="*/ 31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6" y="53"/>
                  <a:pt x="4" y="44"/>
                  <a:pt x="2" y="31"/>
                </a:cubicBezTo>
                <a:cubicBezTo>
                  <a:pt x="0" y="17"/>
                  <a:pt x="9" y="5"/>
                  <a:pt x="22" y="2"/>
                </a:cubicBezTo>
                <a:cubicBezTo>
                  <a:pt x="36" y="0"/>
                  <a:pt x="48" y="10"/>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4" name="Oval 343">
            <a:extLst>
              <a:ext uri="{FF2B5EF4-FFF2-40B4-BE49-F238E27FC236}">
                <a16:creationId xmlns:a16="http://schemas.microsoft.com/office/drawing/2014/main" id="{31C2EE1B-E43D-4E09-BB8D-4E251C3AB993}"/>
              </a:ext>
            </a:extLst>
          </p:cNvPr>
          <p:cNvSpPr/>
          <p:nvPr/>
        </p:nvSpPr>
        <p:spPr>
          <a:xfrm>
            <a:off x="8223214" y="59441"/>
            <a:ext cx="105817" cy="109187"/>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sp>
        <p:nvSpPr>
          <p:cNvPr id="343" name="Oval 342">
            <a:extLst>
              <a:ext uri="{FF2B5EF4-FFF2-40B4-BE49-F238E27FC236}">
                <a16:creationId xmlns:a16="http://schemas.microsoft.com/office/drawing/2014/main" id="{2C6CDE47-1A07-4DAD-9CCF-3E79DCE033C4}"/>
              </a:ext>
            </a:extLst>
          </p:cNvPr>
          <p:cNvSpPr/>
          <p:nvPr/>
        </p:nvSpPr>
        <p:spPr>
          <a:xfrm>
            <a:off x="47767" y="3429861"/>
            <a:ext cx="206702" cy="213285"/>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grpSp>
        <p:nvGrpSpPr>
          <p:cNvPr id="339" name="Group 338">
            <a:extLst>
              <a:ext uri="{FF2B5EF4-FFF2-40B4-BE49-F238E27FC236}">
                <a16:creationId xmlns:a16="http://schemas.microsoft.com/office/drawing/2014/main" id="{E23B5FED-AA48-4FE8-84D5-7A3062BE11AF}"/>
              </a:ext>
            </a:extLst>
          </p:cNvPr>
          <p:cNvGrpSpPr/>
          <p:nvPr/>
        </p:nvGrpSpPr>
        <p:grpSpPr>
          <a:xfrm>
            <a:off x="76031" y="-33605"/>
            <a:ext cx="880443" cy="878757"/>
            <a:chOff x="9254099" y="3796931"/>
            <a:chExt cx="941974" cy="940170"/>
          </a:xfrm>
        </p:grpSpPr>
        <p:sp>
          <p:nvSpPr>
            <p:cNvPr id="340" name="Oval 46">
              <a:extLst>
                <a:ext uri="{FF2B5EF4-FFF2-40B4-BE49-F238E27FC236}">
                  <a16:creationId xmlns:a16="http://schemas.microsoft.com/office/drawing/2014/main" id="{C78AA93C-ED4F-4059-8C64-CA90A8230138}"/>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1" name="Oval 47">
              <a:extLst>
                <a:ext uri="{FF2B5EF4-FFF2-40B4-BE49-F238E27FC236}">
                  <a16:creationId xmlns:a16="http://schemas.microsoft.com/office/drawing/2014/main" id="{42F43A3C-2173-4874-BFCC-0E451309A08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2" name="Oval 48">
              <a:extLst>
                <a:ext uri="{FF2B5EF4-FFF2-40B4-BE49-F238E27FC236}">
                  <a16:creationId xmlns:a16="http://schemas.microsoft.com/office/drawing/2014/main" id="{CFD33A74-DAC4-4D84-BAB4-6C403785407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6" name="Oval 49">
              <a:extLst>
                <a:ext uri="{FF2B5EF4-FFF2-40B4-BE49-F238E27FC236}">
                  <a16:creationId xmlns:a16="http://schemas.microsoft.com/office/drawing/2014/main" id="{04C73CCB-96A6-4BA1-B608-1300E2EFE81B}"/>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7" name="Oval 50">
              <a:extLst>
                <a:ext uri="{FF2B5EF4-FFF2-40B4-BE49-F238E27FC236}">
                  <a16:creationId xmlns:a16="http://schemas.microsoft.com/office/drawing/2014/main" id="{9E567F26-6101-4E8D-BCC4-27D50A01D44B}"/>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8" name="Oval 51">
              <a:extLst>
                <a:ext uri="{FF2B5EF4-FFF2-40B4-BE49-F238E27FC236}">
                  <a16:creationId xmlns:a16="http://schemas.microsoft.com/office/drawing/2014/main" id="{E5F66A3B-9419-4656-9C23-26E33410BC12}"/>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9" name="Oval 52">
              <a:extLst>
                <a:ext uri="{FF2B5EF4-FFF2-40B4-BE49-F238E27FC236}">
                  <a16:creationId xmlns:a16="http://schemas.microsoft.com/office/drawing/2014/main" id="{C18279B7-6212-4920-BA4A-1DC792A772F9}"/>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0" name="Oval 53">
              <a:extLst>
                <a:ext uri="{FF2B5EF4-FFF2-40B4-BE49-F238E27FC236}">
                  <a16:creationId xmlns:a16="http://schemas.microsoft.com/office/drawing/2014/main" id="{BE7DC73C-FE9F-4547-AA20-D7D1C14B09A2}"/>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1" name="Oval 54">
              <a:extLst>
                <a:ext uri="{FF2B5EF4-FFF2-40B4-BE49-F238E27FC236}">
                  <a16:creationId xmlns:a16="http://schemas.microsoft.com/office/drawing/2014/main" id="{2EFF08CB-77F1-4AD0-A56B-38EF60DD2A91}"/>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76" name="TextBox 75">
            <a:extLst>
              <a:ext uri="{FF2B5EF4-FFF2-40B4-BE49-F238E27FC236}">
                <a16:creationId xmlns:a16="http://schemas.microsoft.com/office/drawing/2014/main" id="{035267E3-94E6-143A-EF7F-88635BC5EBAA}"/>
              </a:ext>
            </a:extLst>
          </p:cNvPr>
          <p:cNvSpPr txBox="1"/>
          <p:nvPr/>
        </p:nvSpPr>
        <p:spPr>
          <a:xfrm>
            <a:off x="517182" y="48906"/>
            <a:ext cx="7561452" cy="715581"/>
          </a:xfrm>
          <a:prstGeom prst="rect">
            <a:avLst/>
          </a:prstGeom>
          <a:noFill/>
        </p:spPr>
        <p:txBody>
          <a:bodyPr wrap="square" rtlCol="0">
            <a:spAutoFit/>
          </a:bodyPr>
          <a:lstStyle/>
          <a:p>
            <a:pPr defTabSz="685800">
              <a:buClrTx/>
              <a:defRPr/>
            </a:pPr>
            <a:r>
              <a:rPr lang="en-GB" sz="4050" kern="1200" dirty="0">
                <a:solidFill>
                  <a:prstClr val="white">
                    <a:lumMod val="50000"/>
                  </a:prstClr>
                </a:solidFill>
                <a:latin typeface="Calibri" panose="020F0502020204030204"/>
                <a:ea typeface="+mn-ea"/>
                <a:cs typeface="+mn-cs"/>
              </a:rPr>
              <a:t>Bottom-up modelling processes </a:t>
            </a:r>
          </a:p>
        </p:txBody>
      </p:sp>
      <p:grpSp>
        <p:nvGrpSpPr>
          <p:cNvPr id="2" name="Group 1">
            <a:extLst>
              <a:ext uri="{FF2B5EF4-FFF2-40B4-BE49-F238E27FC236}">
                <a16:creationId xmlns:a16="http://schemas.microsoft.com/office/drawing/2014/main" id="{B58C7F6F-D33A-3158-639F-243D2D4D7892}"/>
              </a:ext>
            </a:extLst>
          </p:cNvPr>
          <p:cNvGrpSpPr/>
          <p:nvPr/>
        </p:nvGrpSpPr>
        <p:grpSpPr>
          <a:xfrm>
            <a:off x="118963" y="665875"/>
            <a:ext cx="8851389" cy="3970969"/>
            <a:chOff x="195074" y="1179793"/>
            <a:chExt cx="11801852" cy="5294626"/>
          </a:xfrm>
        </p:grpSpPr>
        <p:grpSp>
          <p:nvGrpSpPr>
            <p:cNvPr id="3" name="Group 2">
              <a:extLst>
                <a:ext uri="{FF2B5EF4-FFF2-40B4-BE49-F238E27FC236}">
                  <a16:creationId xmlns:a16="http://schemas.microsoft.com/office/drawing/2014/main" id="{2A0104C0-C9AE-B9E7-DB1E-3C9127E5DC70}"/>
                </a:ext>
              </a:extLst>
            </p:cNvPr>
            <p:cNvGrpSpPr/>
            <p:nvPr/>
          </p:nvGrpSpPr>
          <p:grpSpPr>
            <a:xfrm>
              <a:off x="195074" y="1179793"/>
              <a:ext cx="11801852" cy="4858107"/>
              <a:chOff x="163604" y="1152084"/>
              <a:chExt cx="11801852" cy="4858107"/>
            </a:xfrm>
            <a:effectLst>
              <a:outerShdw blurRad="50800" dist="38100" dir="8100000" algn="tr" rotWithShape="0">
                <a:prstClr val="black">
                  <a:alpha val="40000"/>
                </a:prstClr>
              </a:outerShdw>
            </a:effectLst>
          </p:grpSpPr>
          <p:grpSp>
            <p:nvGrpSpPr>
              <p:cNvPr id="14" name="Group 13">
                <a:extLst>
                  <a:ext uri="{FF2B5EF4-FFF2-40B4-BE49-F238E27FC236}">
                    <a16:creationId xmlns:a16="http://schemas.microsoft.com/office/drawing/2014/main" id="{1EE0BDF4-4BEC-FDA0-52F7-E357B9E4BD91}"/>
                  </a:ext>
                </a:extLst>
              </p:cNvPr>
              <p:cNvGrpSpPr/>
              <p:nvPr/>
            </p:nvGrpSpPr>
            <p:grpSpPr>
              <a:xfrm>
                <a:off x="4953329" y="2044773"/>
                <a:ext cx="2118511" cy="3965418"/>
                <a:chOff x="5128779" y="2061819"/>
                <a:chExt cx="2118511" cy="3965418"/>
              </a:xfrm>
            </p:grpSpPr>
            <p:sp>
              <p:nvSpPr>
                <p:cNvPr id="58" name="Rectangle: Rounded Corners 57">
                  <a:extLst>
                    <a:ext uri="{FF2B5EF4-FFF2-40B4-BE49-F238E27FC236}">
                      <a16:creationId xmlns:a16="http://schemas.microsoft.com/office/drawing/2014/main" id="{EF386828-0F58-BDC3-839E-390934AD69F2}"/>
                    </a:ext>
                  </a:extLst>
                </p:cNvPr>
                <p:cNvSpPr/>
                <p:nvPr/>
              </p:nvSpPr>
              <p:spPr>
                <a:xfrm>
                  <a:off x="5128779" y="2061819"/>
                  <a:ext cx="2118511" cy="3965418"/>
                </a:xfrm>
                <a:prstGeom prst="roundRect">
                  <a:avLst/>
                </a:prstGeom>
                <a:solidFill>
                  <a:sysClr val="window" lastClr="FFFFFF">
                    <a:lumMod val="95000"/>
                  </a:sysClr>
                </a:solidFill>
                <a:ln w="63500" cap="flat" cmpd="sng" algn="ctr">
                  <a:solidFill>
                    <a:srgbClr val="E62601">
                      <a:lumMod val="60000"/>
                      <a:lumOff val="4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US" sz="1350">
                    <a:solidFill>
                      <a:prstClr val="white"/>
                    </a:solidFill>
                  </a:endParaRPr>
                </a:p>
              </p:txBody>
            </p:sp>
            <p:sp>
              <p:nvSpPr>
                <p:cNvPr id="59" name="Scroll: Horizontal 58">
                  <a:extLst>
                    <a:ext uri="{FF2B5EF4-FFF2-40B4-BE49-F238E27FC236}">
                      <a16:creationId xmlns:a16="http://schemas.microsoft.com/office/drawing/2014/main" id="{9B6F78B7-EA89-A013-12EA-DB21917C6CB7}"/>
                    </a:ext>
                  </a:extLst>
                </p:cNvPr>
                <p:cNvSpPr/>
                <p:nvPr/>
              </p:nvSpPr>
              <p:spPr>
                <a:xfrm>
                  <a:off x="5191719" y="2131402"/>
                  <a:ext cx="1913622" cy="1769369"/>
                </a:xfrm>
                <a:prstGeom prst="horizontalScroll">
                  <a:avLst/>
                </a:prstGeom>
                <a:solidFill>
                  <a:srgbClr val="1F497D">
                    <a:lumMod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GB" sz="1350" dirty="0">
                    <a:solidFill>
                      <a:prstClr val="white"/>
                    </a:solidFill>
                  </a:endParaRPr>
                </a:p>
              </p:txBody>
            </p:sp>
            <p:sp>
              <p:nvSpPr>
                <p:cNvPr id="60" name="TextBox 41">
                  <a:extLst>
                    <a:ext uri="{FF2B5EF4-FFF2-40B4-BE49-F238E27FC236}">
                      <a16:creationId xmlns:a16="http://schemas.microsoft.com/office/drawing/2014/main" id="{380352F2-3659-43CC-6EC6-D1778BBEF5D2}"/>
                    </a:ext>
                  </a:extLst>
                </p:cNvPr>
                <p:cNvSpPr txBox="1"/>
                <p:nvPr/>
              </p:nvSpPr>
              <p:spPr>
                <a:xfrm>
                  <a:off x="5187464" y="2406664"/>
                  <a:ext cx="2048330" cy="1231107"/>
                </a:xfrm>
                <a:prstGeom prst="rect">
                  <a:avLst/>
                </a:prstGeom>
                <a:noFill/>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defTabSz="685800">
                    <a:buClrTx/>
                    <a:defRPr/>
                  </a:pPr>
                  <a:r>
                    <a:rPr lang="en-GB" sz="1350" dirty="0">
                      <a:solidFill>
                        <a:prstClr val="white"/>
                      </a:solidFill>
                    </a:rPr>
                    <a:t>Development and exploration of various statistical model structures </a:t>
                  </a:r>
                </a:p>
              </p:txBody>
            </p:sp>
            <p:sp>
              <p:nvSpPr>
                <p:cNvPr id="61" name="TextBox 42">
                  <a:extLst>
                    <a:ext uri="{FF2B5EF4-FFF2-40B4-BE49-F238E27FC236}">
                      <a16:creationId xmlns:a16="http://schemas.microsoft.com/office/drawing/2014/main" id="{7FBF8DC8-D9EE-1AA5-4354-4AF48E7DABBC}"/>
                    </a:ext>
                  </a:extLst>
                </p:cNvPr>
                <p:cNvSpPr txBox="1"/>
                <p:nvPr/>
              </p:nvSpPr>
              <p:spPr>
                <a:xfrm>
                  <a:off x="5310924" y="3693766"/>
                  <a:ext cx="1799502" cy="338555"/>
                </a:xfrm>
                <a:prstGeom prst="rect">
                  <a:avLst/>
                </a:prstGeom>
                <a:noFill/>
              </p:spPr>
              <p:txBody>
                <a:bodyPr wrap="square" rtlCol="0" anchor="ctr">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algn="ctr" defTabSz="685800">
                    <a:buClrTx/>
                    <a:defRPr/>
                  </a:pPr>
                  <a:r>
                    <a:rPr lang="en-US" altLang="ko-KR" sz="1050" b="1" u="sng" dirty="0">
                      <a:solidFill>
                        <a:srgbClr val="000000">
                          <a:lumMod val="85000"/>
                          <a:lumOff val="15000"/>
                        </a:srgbClr>
                      </a:solidFill>
                      <a:cs typeface="Arial" pitchFamily="34" charset="0"/>
                    </a:rPr>
                    <a:t>Specific activities</a:t>
                  </a:r>
                  <a:r>
                    <a:rPr lang="en-US" altLang="ko-KR" sz="1050" b="1" dirty="0">
                      <a:solidFill>
                        <a:srgbClr val="000000">
                          <a:lumMod val="85000"/>
                          <a:lumOff val="15000"/>
                        </a:srgbClr>
                      </a:solidFill>
                      <a:cs typeface="Arial" pitchFamily="34" charset="0"/>
                    </a:rPr>
                    <a:t>:</a:t>
                  </a:r>
                  <a:endParaRPr lang="ko-KR" altLang="en-US" sz="1050" b="1" dirty="0">
                    <a:solidFill>
                      <a:srgbClr val="000000">
                        <a:lumMod val="85000"/>
                        <a:lumOff val="15000"/>
                      </a:srgbClr>
                    </a:solidFill>
                    <a:cs typeface="Arial" pitchFamily="34" charset="0"/>
                  </a:endParaRPr>
                </a:p>
              </p:txBody>
            </p:sp>
          </p:grpSp>
          <p:grpSp>
            <p:nvGrpSpPr>
              <p:cNvPr id="15" name="Group 14">
                <a:extLst>
                  <a:ext uri="{FF2B5EF4-FFF2-40B4-BE49-F238E27FC236}">
                    <a16:creationId xmlns:a16="http://schemas.microsoft.com/office/drawing/2014/main" id="{07FF80A2-23D6-429C-C0E1-504822B7CFBF}"/>
                  </a:ext>
                </a:extLst>
              </p:cNvPr>
              <p:cNvGrpSpPr/>
              <p:nvPr/>
            </p:nvGrpSpPr>
            <p:grpSpPr>
              <a:xfrm>
                <a:off x="7382709" y="2044773"/>
                <a:ext cx="2122925" cy="3965418"/>
                <a:chOff x="5124365" y="2061819"/>
                <a:chExt cx="2122925" cy="3965418"/>
              </a:xfrm>
            </p:grpSpPr>
            <p:sp>
              <p:nvSpPr>
                <p:cNvPr id="54" name="Rectangle: Rounded Corners 53">
                  <a:extLst>
                    <a:ext uri="{FF2B5EF4-FFF2-40B4-BE49-F238E27FC236}">
                      <a16:creationId xmlns:a16="http://schemas.microsoft.com/office/drawing/2014/main" id="{C3552930-4EAC-E4A6-93F4-C59BCDD5B0D2}"/>
                    </a:ext>
                  </a:extLst>
                </p:cNvPr>
                <p:cNvSpPr/>
                <p:nvPr/>
              </p:nvSpPr>
              <p:spPr>
                <a:xfrm>
                  <a:off x="5128779" y="2061819"/>
                  <a:ext cx="2118511" cy="3965418"/>
                </a:xfrm>
                <a:prstGeom prst="roundRect">
                  <a:avLst/>
                </a:prstGeom>
                <a:solidFill>
                  <a:sysClr val="window" lastClr="FFFFFF">
                    <a:lumMod val="95000"/>
                  </a:sysClr>
                </a:solidFill>
                <a:ln w="63500" cap="flat" cmpd="sng" algn="ctr">
                  <a:solidFill>
                    <a:srgbClr val="E62601">
                      <a:lumMod val="60000"/>
                      <a:lumOff val="4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US" sz="1350">
                    <a:solidFill>
                      <a:prstClr val="white"/>
                    </a:solidFill>
                  </a:endParaRPr>
                </a:p>
              </p:txBody>
            </p:sp>
            <p:sp>
              <p:nvSpPr>
                <p:cNvPr id="55" name="Scroll: Horizontal 54">
                  <a:extLst>
                    <a:ext uri="{FF2B5EF4-FFF2-40B4-BE49-F238E27FC236}">
                      <a16:creationId xmlns:a16="http://schemas.microsoft.com/office/drawing/2014/main" id="{8B5DF64B-E0BC-E095-2752-B58AAF129E62}"/>
                    </a:ext>
                  </a:extLst>
                </p:cNvPr>
                <p:cNvSpPr/>
                <p:nvPr/>
              </p:nvSpPr>
              <p:spPr>
                <a:xfrm>
                  <a:off x="5191719" y="2131402"/>
                  <a:ext cx="1913622" cy="1769369"/>
                </a:xfrm>
                <a:prstGeom prst="horizontalScroll">
                  <a:avLst/>
                </a:prstGeom>
                <a:solidFill>
                  <a:srgbClr val="1F497D">
                    <a:lumMod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GB" sz="1350" dirty="0">
                    <a:solidFill>
                      <a:prstClr val="white"/>
                    </a:solidFill>
                  </a:endParaRPr>
                </a:p>
              </p:txBody>
            </p:sp>
            <p:sp>
              <p:nvSpPr>
                <p:cNvPr id="56" name="TextBox 37">
                  <a:extLst>
                    <a:ext uri="{FF2B5EF4-FFF2-40B4-BE49-F238E27FC236}">
                      <a16:creationId xmlns:a16="http://schemas.microsoft.com/office/drawing/2014/main" id="{BFA4D87B-4E6D-C4B8-BECE-68B51DC5AD85}"/>
                    </a:ext>
                  </a:extLst>
                </p:cNvPr>
                <p:cNvSpPr txBox="1"/>
                <p:nvPr/>
              </p:nvSpPr>
              <p:spPr>
                <a:xfrm>
                  <a:off x="5124365" y="2264824"/>
                  <a:ext cx="2048330" cy="1785104"/>
                </a:xfrm>
                <a:prstGeom prst="rect">
                  <a:avLst/>
                </a:prstGeom>
                <a:noFill/>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defTabSz="685800">
                    <a:buClrTx/>
                    <a:defRPr/>
                  </a:pPr>
                  <a:r>
                    <a:rPr lang="en-GB" sz="1350" dirty="0">
                      <a:solidFill>
                        <a:prstClr val="white"/>
                      </a:solidFill>
                    </a:rPr>
                    <a:t>Model selection, model validation, population prediction/uncertainty quantification </a:t>
                  </a:r>
                </a:p>
              </p:txBody>
            </p:sp>
            <p:sp>
              <p:nvSpPr>
                <p:cNvPr id="57" name="TextBox 38">
                  <a:extLst>
                    <a:ext uri="{FF2B5EF4-FFF2-40B4-BE49-F238E27FC236}">
                      <a16:creationId xmlns:a16="http://schemas.microsoft.com/office/drawing/2014/main" id="{ED66A801-BE12-D812-E5EB-1FDD024C6B1E}"/>
                    </a:ext>
                  </a:extLst>
                </p:cNvPr>
                <p:cNvSpPr txBox="1"/>
                <p:nvPr/>
              </p:nvSpPr>
              <p:spPr>
                <a:xfrm>
                  <a:off x="5310925" y="3693766"/>
                  <a:ext cx="1799501" cy="338555"/>
                </a:xfrm>
                <a:prstGeom prst="rect">
                  <a:avLst/>
                </a:prstGeom>
                <a:noFill/>
              </p:spPr>
              <p:txBody>
                <a:bodyPr wrap="square" rtlCol="0" anchor="ctr">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algn="ctr" defTabSz="685800">
                    <a:buClrTx/>
                    <a:defRPr/>
                  </a:pPr>
                  <a:r>
                    <a:rPr lang="en-US" altLang="ko-KR" sz="1050" b="1" u="sng" dirty="0">
                      <a:solidFill>
                        <a:srgbClr val="000000">
                          <a:lumMod val="85000"/>
                          <a:lumOff val="15000"/>
                        </a:srgbClr>
                      </a:solidFill>
                      <a:cs typeface="Arial" pitchFamily="34" charset="0"/>
                    </a:rPr>
                    <a:t>Specific activities</a:t>
                  </a:r>
                  <a:r>
                    <a:rPr lang="en-US" altLang="ko-KR" sz="1050" b="1" dirty="0">
                      <a:solidFill>
                        <a:srgbClr val="000000">
                          <a:lumMod val="85000"/>
                          <a:lumOff val="15000"/>
                        </a:srgbClr>
                      </a:solidFill>
                      <a:cs typeface="Arial" pitchFamily="34" charset="0"/>
                    </a:rPr>
                    <a:t>:</a:t>
                  </a:r>
                  <a:endParaRPr lang="ko-KR" altLang="en-US" sz="1050" b="1" dirty="0">
                    <a:solidFill>
                      <a:srgbClr val="000000">
                        <a:lumMod val="85000"/>
                        <a:lumOff val="15000"/>
                      </a:srgbClr>
                    </a:solidFill>
                    <a:cs typeface="Arial" pitchFamily="34" charset="0"/>
                  </a:endParaRPr>
                </a:p>
              </p:txBody>
            </p:sp>
          </p:grpSp>
          <p:grpSp>
            <p:nvGrpSpPr>
              <p:cNvPr id="16" name="Group 15">
                <a:extLst>
                  <a:ext uri="{FF2B5EF4-FFF2-40B4-BE49-F238E27FC236}">
                    <a16:creationId xmlns:a16="http://schemas.microsoft.com/office/drawing/2014/main" id="{7D6A27E6-D5A5-B042-212B-2BB757972586}"/>
                  </a:ext>
                </a:extLst>
              </p:cNvPr>
              <p:cNvGrpSpPr/>
              <p:nvPr/>
            </p:nvGrpSpPr>
            <p:grpSpPr>
              <a:xfrm>
                <a:off x="9820917" y="2044773"/>
                <a:ext cx="2144539" cy="3965418"/>
                <a:chOff x="5128779" y="2061819"/>
                <a:chExt cx="2144539" cy="3965418"/>
              </a:xfrm>
            </p:grpSpPr>
            <p:sp>
              <p:nvSpPr>
                <p:cNvPr id="40" name="Rectangle: Rounded Corners 39">
                  <a:extLst>
                    <a:ext uri="{FF2B5EF4-FFF2-40B4-BE49-F238E27FC236}">
                      <a16:creationId xmlns:a16="http://schemas.microsoft.com/office/drawing/2014/main" id="{A05A333B-6954-7C61-0509-B20258CE90E8}"/>
                    </a:ext>
                  </a:extLst>
                </p:cNvPr>
                <p:cNvSpPr/>
                <p:nvPr/>
              </p:nvSpPr>
              <p:spPr>
                <a:xfrm>
                  <a:off x="5128779" y="2061819"/>
                  <a:ext cx="2118511" cy="3965418"/>
                </a:xfrm>
                <a:prstGeom prst="roundRect">
                  <a:avLst/>
                </a:prstGeom>
                <a:solidFill>
                  <a:sysClr val="window" lastClr="FFFFFF">
                    <a:lumMod val="95000"/>
                  </a:sysClr>
                </a:solidFill>
                <a:ln w="63500" cap="flat" cmpd="sng" algn="ctr">
                  <a:solidFill>
                    <a:srgbClr val="E62601">
                      <a:lumMod val="60000"/>
                      <a:lumOff val="4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US" sz="1350">
                    <a:solidFill>
                      <a:prstClr val="white"/>
                    </a:solidFill>
                  </a:endParaRPr>
                </a:p>
              </p:txBody>
            </p:sp>
            <p:sp>
              <p:nvSpPr>
                <p:cNvPr id="41" name="Scroll: Horizontal 40">
                  <a:extLst>
                    <a:ext uri="{FF2B5EF4-FFF2-40B4-BE49-F238E27FC236}">
                      <a16:creationId xmlns:a16="http://schemas.microsoft.com/office/drawing/2014/main" id="{A4456D81-57BD-C5A6-8973-9964A43553F1}"/>
                    </a:ext>
                  </a:extLst>
                </p:cNvPr>
                <p:cNvSpPr/>
                <p:nvPr/>
              </p:nvSpPr>
              <p:spPr>
                <a:xfrm>
                  <a:off x="5191719" y="2131402"/>
                  <a:ext cx="1913622" cy="1769369"/>
                </a:xfrm>
                <a:prstGeom prst="horizontalScroll">
                  <a:avLst/>
                </a:prstGeom>
                <a:solidFill>
                  <a:srgbClr val="1F497D">
                    <a:lumMod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GB" sz="1350" dirty="0">
                    <a:solidFill>
                      <a:prstClr val="white"/>
                    </a:solidFill>
                  </a:endParaRPr>
                </a:p>
              </p:txBody>
            </p:sp>
            <p:sp>
              <p:nvSpPr>
                <p:cNvPr id="52" name="TextBox 33">
                  <a:extLst>
                    <a:ext uri="{FF2B5EF4-FFF2-40B4-BE49-F238E27FC236}">
                      <a16:creationId xmlns:a16="http://schemas.microsoft.com/office/drawing/2014/main" id="{F7AF2809-552F-BA3E-9B09-31587EF8C04B}"/>
                    </a:ext>
                  </a:extLst>
                </p:cNvPr>
                <p:cNvSpPr txBox="1"/>
                <p:nvPr/>
              </p:nvSpPr>
              <p:spPr>
                <a:xfrm>
                  <a:off x="5258856" y="2249824"/>
                  <a:ext cx="2014462" cy="1508106"/>
                </a:xfrm>
                <a:prstGeom prst="rect">
                  <a:avLst/>
                </a:prstGeom>
                <a:noFill/>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defTabSz="685800">
                    <a:buClrTx/>
                    <a:defRPr/>
                  </a:pPr>
                  <a:r>
                    <a:rPr lang="en-GB" sz="1350" dirty="0">
                      <a:solidFill>
                        <a:prstClr val="white"/>
                      </a:solidFill>
                    </a:rPr>
                    <a:t>Gridded population estimates, model documentation, report &amp; paper</a:t>
                  </a:r>
                </a:p>
              </p:txBody>
            </p:sp>
            <p:sp>
              <p:nvSpPr>
                <p:cNvPr id="53" name="TextBox 34">
                  <a:extLst>
                    <a:ext uri="{FF2B5EF4-FFF2-40B4-BE49-F238E27FC236}">
                      <a16:creationId xmlns:a16="http://schemas.microsoft.com/office/drawing/2014/main" id="{A327FE8A-A0A8-ED97-9D77-702DE1321FB0}"/>
                    </a:ext>
                  </a:extLst>
                </p:cNvPr>
                <p:cNvSpPr txBox="1"/>
                <p:nvPr/>
              </p:nvSpPr>
              <p:spPr>
                <a:xfrm>
                  <a:off x="5310924" y="3693766"/>
                  <a:ext cx="1799502" cy="338555"/>
                </a:xfrm>
                <a:prstGeom prst="rect">
                  <a:avLst/>
                </a:prstGeom>
                <a:noFill/>
              </p:spPr>
              <p:txBody>
                <a:bodyPr wrap="square" rtlCol="0" anchor="ctr">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algn="ctr" defTabSz="685800">
                    <a:buClrTx/>
                    <a:defRPr/>
                  </a:pPr>
                  <a:r>
                    <a:rPr lang="en-US" altLang="ko-KR" sz="1050" b="1" u="sng" dirty="0">
                      <a:solidFill>
                        <a:srgbClr val="000000">
                          <a:lumMod val="85000"/>
                          <a:lumOff val="15000"/>
                        </a:srgbClr>
                      </a:solidFill>
                      <a:cs typeface="Arial" pitchFamily="34" charset="0"/>
                    </a:rPr>
                    <a:t>Specific activities</a:t>
                  </a:r>
                  <a:r>
                    <a:rPr lang="en-US" altLang="ko-KR" sz="1050" b="1" dirty="0">
                      <a:solidFill>
                        <a:srgbClr val="000000">
                          <a:lumMod val="85000"/>
                          <a:lumOff val="15000"/>
                        </a:srgbClr>
                      </a:solidFill>
                      <a:cs typeface="Arial" pitchFamily="34" charset="0"/>
                    </a:rPr>
                    <a:t>:</a:t>
                  </a:r>
                  <a:endParaRPr lang="ko-KR" altLang="en-US" sz="1050" b="1" dirty="0">
                    <a:solidFill>
                      <a:srgbClr val="000000">
                        <a:lumMod val="85000"/>
                        <a:lumOff val="15000"/>
                      </a:srgbClr>
                    </a:solidFill>
                    <a:cs typeface="Arial" pitchFamily="34" charset="0"/>
                  </a:endParaRPr>
                </a:p>
              </p:txBody>
            </p:sp>
          </p:grpSp>
          <p:grpSp>
            <p:nvGrpSpPr>
              <p:cNvPr id="17" name="Group 16">
                <a:extLst>
                  <a:ext uri="{FF2B5EF4-FFF2-40B4-BE49-F238E27FC236}">
                    <a16:creationId xmlns:a16="http://schemas.microsoft.com/office/drawing/2014/main" id="{78EFE21F-9BCA-AE34-620B-7C7004259ED6}"/>
                  </a:ext>
                </a:extLst>
              </p:cNvPr>
              <p:cNvGrpSpPr/>
              <p:nvPr/>
            </p:nvGrpSpPr>
            <p:grpSpPr>
              <a:xfrm>
                <a:off x="2527217" y="2017176"/>
                <a:ext cx="2164122" cy="3965418"/>
                <a:chOff x="5128779" y="2061819"/>
                <a:chExt cx="2164122" cy="3965418"/>
              </a:xfrm>
            </p:grpSpPr>
            <p:sp>
              <p:nvSpPr>
                <p:cNvPr id="34" name="Rectangle: Rounded Corners 33">
                  <a:extLst>
                    <a:ext uri="{FF2B5EF4-FFF2-40B4-BE49-F238E27FC236}">
                      <a16:creationId xmlns:a16="http://schemas.microsoft.com/office/drawing/2014/main" id="{CB56159F-505B-4A4C-D764-CBBAB102D821}"/>
                    </a:ext>
                  </a:extLst>
                </p:cNvPr>
                <p:cNvSpPr/>
                <p:nvPr/>
              </p:nvSpPr>
              <p:spPr>
                <a:xfrm>
                  <a:off x="5128779" y="2061819"/>
                  <a:ext cx="2118511" cy="3965418"/>
                </a:xfrm>
                <a:prstGeom prst="roundRect">
                  <a:avLst/>
                </a:prstGeom>
                <a:solidFill>
                  <a:sysClr val="window" lastClr="FFFFFF">
                    <a:lumMod val="95000"/>
                  </a:sysClr>
                </a:solidFill>
                <a:ln w="63500" cap="flat" cmpd="sng" algn="ctr">
                  <a:solidFill>
                    <a:srgbClr val="E62601">
                      <a:lumMod val="60000"/>
                      <a:lumOff val="4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US" sz="1350">
                    <a:solidFill>
                      <a:prstClr val="white"/>
                    </a:solidFill>
                  </a:endParaRPr>
                </a:p>
              </p:txBody>
            </p:sp>
            <p:sp>
              <p:nvSpPr>
                <p:cNvPr id="35" name="Scroll: Horizontal 34">
                  <a:extLst>
                    <a:ext uri="{FF2B5EF4-FFF2-40B4-BE49-F238E27FC236}">
                      <a16:creationId xmlns:a16="http://schemas.microsoft.com/office/drawing/2014/main" id="{589C7B7D-20E4-5C38-5D7A-F2816031E484}"/>
                    </a:ext>
                  </a:extLst>
                </p:cNvPr>
                <p:cNvSpPr/>
                <p:nvPr/>
              </p:nvSpPr>
              <p:spPr>
                <a:xfrm>
                  <a:off x="5191719" y="2131402"/>
                  <a:ext cx="1913622" cy="1769369"/>
                </a:xfrm>
                <a:prstGeom prst="horizontalScroll">
                  <a:avLst/>
                </a:prstGeom>
                <a:solidFill>
                  <a:srgbClr val="1F497D">
                    <a:lumMod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GB" sz="1350" dirty="0">
                    <a:solidFill>
                      <a:prstClr val="white"/>
                    </a:solidFill>
                  </a:endParaRPr>
                </a:p>
              </p:txBody>
            </p:sp>
            <p:sp>
              <p:nvSpPr>
                <p:cNvPr id="38" name="TextBox 29">
                  <a:extLst>
                    <a:ext uri="{FF2B5EF4-FFF2-40B4-BE49-F238E27FC236}">
                      <a16:creationId xmlns:a16="http://schemas.microsoft.com/office/drawing/2014/main" id="{3F3AE369-BC27-F800-F575-EFAFA195A8EA}"/>
                    </a:ext>
                  </a:extLst>
                </p:cNvPr>
                <p:cNvSpPr txBox="1"/>
                <p:nvPr/>
              </p:nvSpPr>
              <p:spPr>
                <a:xfrm>
                  <a:off x="5165740" y="2286155"/>
                  <a:ext cx="2127161" cy="1508106"/>
                </a:xfrm>
                <a:prstGeom prst="rect">
                  <a:avLst/>
                </a:prstGeom>
                <a:noFill/>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defTabSz="685800">
                    <a:buClrTx/>
                    <a:defRPr/>
                  </a:pPr>
                  <a:r>
                    <a:rPr lang="en-GB" sz="1350" dirty="0">
                      <a:solidFill>
                        <a:prstClr val="white"/>
                      </a:solidFill>
                    </a:rPr>
                    <a:t>Exploration of settlement data/ creation of geospatial covariates</a:t>
                  </a:r>
                </a:p>
              </p:txBody>
            </p:sp>
            <p:sp>
              <p:nvSpPr>
                <p:cNvPr id="39" name="TextBox 30">
                  <a:extLst>
                    <a:ext uri="{FF2B5EF4-FFF2-40B4-BE49-F238E27FC236}">
                      <a16:creationId xmlns:a16="http://schemas.microsoft.com/office/drawing/2014/main" id="{82EA519A-D1FA-AA3E-06E7-53E57DB92102}"/>
                    </a:ext>
                  </a:extLst>
                </p:cNvPr>
                <p:cNvSpPr txBox="1"/>
                <p:nvPr/>
              </p:nvSpPr>
              <p:spPr>
                <a:xfrm>
                  <a:off x="5310926" y="3693766"/>
                  <a:ext cx="1799501" cy="338555"/>
                </a:xfrm>
                <a:prstGeom prst="rect">
                  <a:avLst/>
                </a:prstGeom>
                <a:noFill/>
              </p:spPr>
              <p:txBody>
                <a:bodyPr wrap="square" rtlCol="0" anchor="ctr">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algn="ctr" defTabSz="685800">
                    <a:buClrTx/>
                    <a:defRPr/>
                  </a:pPr>
                  <a:r>
                    <a:rPr lang="en-US" altLang="ko-KR" sz="1050" b="1" u="sng" dirty="0">
                      <a:solidFill>
                        <a:srgbClr val="000000">
                          <a:lumMod val="85000"/>
                          <a:lumOff val="15000"/>
                        </a:srgbClr>
                      </a:solidFill>
                      <a:cs typeface="Arial" pitchFamily="34" charset="0"/>
                    </a:rPr>
                    <a:t>Specific activities</a:t>
                  </a:r>
                  <a:r>
                    <a:rPr lang="en-US" altLang="ko-KR" sz="1050" b="1" dirty="0">
                      <a:solidFill>
                        <a:srgbClr val="000000">
                          <a:lumMod val="85000"/>
                          <a:lumOff val="15000"/>
                        </a:srgbClr>
                      </a:solidFill>
                      <a:cs typeface="Arial" pitchFamily="34" charset="0"/>
                    </a:rPr>
                    <a:t>:</a:t>
                  </a:r>
                  <a:endParaRPr lang="ko-KR" altLang="en-US" sz="1050" b="1" dirty="0">
                    <a:solidFill>
                      <a:srgbClr val="000000">
                        <a:lumMod val="85000"/>
                        <a:lumOff val="15000"/>
                      </a:srgbClr>
                    </a:solidFill>
                    <a:cs typeface="Arial" pitchFamily="34" charset="0"/>
                  </a:endParaRPr>
                </a:p>
              </p:txBody>
            </p:sp>
          </p:grpSp>
          <p:grpSp>
            <p:nvGrpSpPr>
              <p:cNvPr id="19" name="Group 18">
                <a:extLst>
                  <a:ext uri="{FF2B5EF4-FFF2-40B4-BE49-F238E27FC236}">
                    <a16:creationId xmlns:a16="http://schemas.microsoft.com/office/drawing/2014/main" id="{FD69F5B1-A0E4-BB09-E5F1-B3FF0444EB3B}"/>
                  </a:ext>
                </a:extLst>
              </p:cNvPr>
              <p:cNvGrpSpPr/>
              <p:nvPr/>
            </p:nvGrpSpPr>
            <p:grpSpPr>
              <a:xfrm>
                <a:off x="163604" y="1989579"/>
                <a:ext cx="2118511" cy="3965418"/>
                <a:chOff x="5128779" y="2061819"/>
                <a:chExt cx="2118511" cy="3965418"/>
              </a:xfrm>
            </p:grpSpPr>
            <p:grpSp>
              <p:nvGrpSpPr>
                <p:cNvPr id="26" name="Group 25">
                  <a:extLst>
                    <a:ext uri="{FF2B5EF4-FFF2-40B4-BE49-F238E27FC236}">
                      <a16:creationId xmlns:a16="http://schemas.microsoft.com/office/drawing/2014/main" id="{84092E61-EBBA-B2B2-46B5-26B3BBFF4242}"/>
                    </a:ext>
                  </a:extLst>
                </p:cNvPr>
                <p:cNvGrpSpPr/>
                <p:nvPr/>
              </p:nvGrpSpPr>
              <p:grpSpPr>
                <a:xfrm>
                  <a:off x="5128779" y="2061819"/>
                  <a:ext cx="2118511" cy="3965418"/>
                  <a:chOff x="-681065" y="2059056"/>
                  <a:chExt cx="2118511" cy="3965418"/>
                </a:xfrm>
              </p:grpSpPr>
              <p:sp>
                <p:nvSpPr>
                  <p:cNvPr id="32" name="Rectangle: Rounded Corners 31">
                    <a:extLst>
                      <a:ext uri="{FF2B5EF4-FFF2-40B4-BE49-F238E27FC236}">
                        <a16:creationId xmlns:a16="http://schemas.microsoft.com/office/drawing/2014/main" id="{C4C5D251-CD9A-A1E9-0DEC-B9A1F28F7D03}"/>
                      </a:ext>
                    </a:extLst>
                  </p:cNvPr>
                  <p:cNvSpPr/>
                  <p:nvPr/>
                </p:nvSpPr>
                <p:spPr>
                  <a:xfrm>
                    <a:off x="-681065" y="2059056"/>
                    <a:ext cx="2118511" cy="3965418"/>
                  </a:xfrm>
                  <a:prstGeom prst="roundRect">
                    <a:avLst/>
                  </a:prstGeom>
                  <a:solidFill>
                    <a:sysClr val="window" lastClr="FFFFFF">
                      <a:lumMod val="95000"/>
                    </a:sysClr>
                  </a:solidFill>
                  <a:ln w="63500" cap="flat" cmpd="sng" algn="ctr">
                    <a:solidFill>
                      <a:srgbClr val="90C221">
                        <a:lumMod val="60000"/>
                        <a:lumOff val="4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US" sz="1350">
                      <a:solidFill>
                        <a:prstClr val="white"/>
                      </a:solidFill>
                    </a:endParaRPr>
                  </a:p>
                </p:txBody>
              </p:sp>
              <p:sp>
                <p:nvSpPr>
                  <p:cNvPr id="33" name="TextBox 26">
                    <a:extLst>
                      <a:ext uri="{FF2B5EF4-FFF2-40B4-BE49-F238E27FC236}">
                        <a16:creationId xmlns:a16="http://schemas.microsoft.com/office/drawing/2014/main" id="{BBC8E795-1885-6604-E5E7-52E59F229BB3}"/>
                      </a:ext>
                    </a:extLst>
                  </p:cNvPr>
                  <p:cNvSpPr txBox="1"/>
                  <p:nvPr/>
                </p:nvSpPr>
                <p:spPr>
                  <a:xfrm>
                    <a:off x="-618125" y="4135728"/>
                    <a:ext cx="2048330" cy="1785104"/>
                  </a:xfrm>
                  <a:prstGeom prst="rect">
                    <a:avLst/>
                  </a:prstGeom>
                  <a:noFill/>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Data cataloging</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Data cleaning</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Variable description</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Variable preparation</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Shapefile cleaning</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Data visualization</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Exploratory analyses</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Results presentation/discussion </a:t>
                    </a:r>
                  </a:p>
                </p:txBody>
              </p:sp>
            </p:grpSp>
            <p:sp>
              <p:nvSpPr>
                <p:cNvPr id="27" name="Scroll: Horizontal 26">
                  <a:extLst>
                    <a:ext uri="{FF2B5EF4-FFF2-40B4-BE49-F238E27FC236}">
                      <a16:creationId xmlns:a16="http://schemas.microsoft.com/office/drawing/2014/main" id="{B5002D9C-D8FF-B3D1-3B66-482C63CF2707}"/>
                    </a:ext>
                  </a:extLst>
                </p:cNvPr>
                <p:cNvSpPr/>
                <p:nvPr/>
              </p:nvSpPr>
              <p:spPr>
                <a:xfrm>
                  <a:off x="5191719" y="2131402"/>
                  <a:ext cx="1913622" cy="1769369"/>
                </a:xfrm>
                <a:prstGeom prst="horizontalScroll">
                  <a:avLst/>
                </a:prstGeom>
                <a:solidFill>
                  <a:srgbClr val="1F497D">
                    <a:lumMod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GB" sz="1350" dirty="0">
                    <a:solidFill>
                      <a:prstClr val="white"/>
                    </a:solidFill>
                  </a:endParaRPr>
                </a:p>
              </p:txBody>
            </p:sp>
            <p:sp>
              <p:nvSpPr>
                <p:cNvPr id="28" name="TextBox 23">
                  <a:extLst>
                    <a:ext uri="{FF2B5EF4-FFF2-40B4-BE49-F238E27FC236}">
                      <a16:creationId xmlns:a16="http://schemas.microsoft.com/office/drawing/2014/main" id="{901BBEB7-0C1E-690B-4D08-F03BB5B11ED9}"/>
                    </a:ext>
                  </a:extLst>
                </p:cNvPr>
                <p:cNvSpPr txBox="1"/>
                <p:nvPr/>
              </p:nvSpPr>
              <p:spPr>
                <a:xfrm>
                  <a:off x="5165740" y="2521052"/>
                  <a:ext cx="2048330" cy="954108"/>
                </a:xfrm>
                <a:prstGeom prst="rect">
                  <a:avLst/>
                </a:prstGeom>
                <a:noFill/>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defTabSz="685800">
                    <a:buClrTx/>
                    <a:defRPr/>
                  </a:pPr>
                  <a:r>
                    <a:rPr lang="en-GB" sz="1350" dirty="0">
                      <a:solidFill>
                        <a:prstClr val="white"/>
                      </a:solidFill>
                    </a:rPr>
                    <a:t>Data collation, preparation and data analyses </a:t>
                  </a:r>
                </a:p>
              </p:txBody>
            </p:sp>
            <p:sp>
              <p:nvSpPr>
                <p:cNvPr id="29" name="TextBox 24">
                  <a:extLst>
                    <a:ext uri="{FF2B5EF4-FFF2-40B4-BE49-F238E27FC236}">
                      <a16:creationId xmlns:a16="http://schemas.microsoft.com/office/drawing/2014/main" id="{2E181BEF-05F7-5AB5-D707-B496BAB0984A}"/>
                    </a:ext>
                  </a:extLst>
                </p:cNvPr>
                <p:cNvSpPr txBox="1"/>
                <p:nvPr/>
              </p:nvSpPr>
              <p:spPr>
                <a:xfrm>
                  <a:off x="5310924" y="3693766"/>
                  <a:ext cx="1799502" cy="338555"/>
                </a:xfrm>
                <a:prstGeom prst="rect">
                  <a:avLst/>
                </a:prstGeom>
                <a:noFill/>
              </p:spPr>
              <p:txBody>
                <a:bodyPr wrap="square" rtlCol="0" anchor="ctr">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algn="ctr" defTabSz="685800">
                    <a:buClrTx/>
                    <a:defRPr/>
                  </a:pPr>
                  <a:r>
                    <a:rPr lang="en-US" altLang="ko-KR" sz="1050" b="1" u="sng" dirty="0">
                      <a:solidFill>
                        <a:srgbClr val="000000">
                          <a:lumMod val="85000"/>
                          <a:lumOff val="15000"/>
                        </a:srgbClr>
                      </a:solidFill>
                      <a:cs typeface="Arial" pitchFamily="34" charset="0"/>
                    </a:rPr>
                    <a:t>Specific activities</a:t>
                  </a:r>
                  <a:r>
                    <a:rPr lang="en-US" altLang="ko-KR" sz="1050" b="1" dirty="0">
                      <a:solidFill>
                        <a:srgbClr val="000000">
                          <a:lumMod val="85000"/>
                          <a:lumOff val="15000"/>
                        </a:srgbClr>
                      </a:solidFill>
                      <a:cs typeface="Arial" pitchFamily="34" charset="0"/>
                    </a:rPr>
                    <a:t>:</a:t>
                  </a:r>
                  <a:endParaRPr lang="ko-KR" altLang="en-US" sz="1050" b="1" dirty="0">
                    <a:solidFill>
                      <a:srgbClr val="000000">
                        <a:lumMod val="85000"/>
                        <a:lumOff val="15000"/>
                      </a:srgbClr>
                    </a:solidFill>
                    <a:cs typeface="Arial" pitchFamily="34" charset="0"/>
                  </a:endParaRPr>
                </a:p>
              </p:txBody>
            </p:sp>
          </p:grpSp>
          <p:sp>
            <p:nvSpPr>
              <p:cNvPr id="20" name="Arrow: Curved Down 19">
                <a:extLst>
                  <a:ext uri="{FF2B5EF4-FFF2-40B4-BE49-F238E27FC236}">
                    <a16:creationId xmlns:a16="http://schemas.microsoft.com/office/drawing/2014/main" id="{86887B9A-BAE7-1D7E-72F0-A92CFC1A2A68}"/>
                  </a:ext>
                </a:extLst>
              </p:cNvPr>
              <p:cNvSpPr/>
              <p:nvPr/>
            </p:nvSpPr>
            <p:spPr>
              <a:xfrm>
                <a:off x="1964867" y="1152084"/>
                <a:ext cx="1189008" cy="835980"/>
              </a:xfrm>
              <a:prstGeom prst="curvedDownArrow">
                <a:avLst/>
              </a:prstGeom>
              <a:solidFill>
                <a:srgbClr val="57687C">
                  <a:lumMod val="60000"/>
                  <a:lumOff val="40000"/>
                </a:srgbClr>
              </a:solidFill>
              <a:ln w="12700" cap="flat" cmpd="sng" algn="ctr">
                <a:solidFill>
                  <a:srgbClr val="0680C3">
                    <a:shade val="5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GB" sz="1350">
                  <a:solidFill>
                    <a:srgbClr val="000000"/>
                  </a:solidFill>
                </a:endParaRPr>
              </a:p>
            </p:txBody>
          </p:sp>
          <p:sp>
            <p:nvSpPr>
              <p:cNvPr id="21" name="Arrow: Curved Down 20">
                <a:extLst>
                  <a:ext uri="{FF2B5EF4-FFF2-40B4-BE49-F238E27FC236}">
                    <a16:creationId xmlns:a16="http://schemas.microsoft.com/office/drawing/2014/main" id="{E144EA1A-5044-5AD0-B9B6-D15D75FEA663}"/>
                  </a:ext>
                </a:extLst>
              </p:cNvPr>
              <p:cNvSpPr/>
              <p:nvPr/>
            </p:nvSpPr>
            <p:spPr>
              <a:xfrm>
                <a:off x="4283194" y="1203796"/>
                <a:ext cx="1189008" cy="813380"/>
              </a:xfrm>
              <a:prstGeom prst="curvedDownArrow">
                <a:avLst/>
              </a:prstGeom>
              <a:solidFill>
                <a:srgbClr val="57687C">
                  <a:lumMod val="60000"/>
                  <a:lumOff val="40000"/>
                </a:srgbClr>
              </a:solidFill>
              <a:ln w="12700" cap="flat" cmpd="sng" algn="ctr">
                <a:solidFill>
                  <a:srgbClr val="0680C3">
                    <a:shade val="5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GB" sz="1350">
                  <a:solidFill>
                    <a:srgbClr val="000000"/>
                  </a:solidFill>
                </a:endParaRPr>
              </a:p>
            </p:txBody>
          </p:sp>
          <p:sp>
            <p:nvSpPr>
              <p:cNvPr id="22" name="Arrow: Curved Down 21">
                <a:extLst>
                  <a:ext uri="{FF2B5EF4-FFF2-40B4-BE49-F238E27FC236}">
                    <a16:creationId xmlns:a16="http://schemas.microsoft.com/office/drawing/2014/main" id="{8B6F6A5D-E6A4-A64F-3E8A-C5911ECD5C30}"/>
                  </a:ext>
                </a:extLst>
              </p:cNvPr>
              <p:cNvSpPr/>
              <p:nvPr/>
            </p:nvSpPr>
            <p:spPr>
              <a:xfrm>
                <a:off x="6652663" y="1203795"/>
                <a:ext cx="1189009" cy="826525"/>
              </a:xfrm>
              <a:prstGeom prst="curvedDownArrow">
                <a:avLst/>
              </a:prstGeom>
              <a:solidFill>
                <a:srgbClr val="57687C">
                  <a:lumMod val="60000"/>
                  <a:lumOff val="40000"/>
                </a:srgbClr>
              </a:solidFill>
              <a:ln w="12700" cap="flat" cmpd="sng" algn="ctr">
                <a:solidFill>
                  <a:srgbClr val="0680C3">
                    <a:shade val="5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GB" sz="1350">
                  <a:solidFill>
                    <a:srgbClr val="000000"/>
                  </a:solidFill>
                </a:endParaRPr>
              </a:p>
            </p:txBody>
          </p:sp>
          <p:sp>
            <p:nvSpPr>
              <p:cNvPr id="23" name="Arrow: Curved Down 22">
                <a:extLst>
                  <a:ext uri="{FF2B5EF4-FFF2-40B4-BE49-F238E27FC236}">
                    <a16:creationId xmlns:a16="http://schemas.microsoft.com/office/drawing/2014/main" id="{A750A8F1-A2EF-3109-5C5D-52FAD31EECAF}"/>
                  </a:ext>
                </a:extLst>
              </p:cNvPr>
              <p:cNvSpPr/>
              <p:nvPr/>
            </p:nvSpPr>
            <p:spPr>
              <a:xfrm>
                <a:off x="9116291" y="1190651"/>
                <a:ext cx="1189008" cy="826525"/>
              </a:xfrm>
              <a:prstGeom prst="curvedDownArrow">
                <a:avLst/>
              </a:prstGeom>
              <a:solidFill>
                <a:srgbClr val="57687C">
                  <a:lumMod val="60000"/>
                  <a:lumOff val="40000"/>
                </a:srgbClr>
              </a:solidFill>
              <a:ln w="12700" cap="flat" cmpd="sng" algn="ctr">
                <a:solidFill>
                  <a:srgbClr val="0680C3">
                    <a:shade val="50000"/>
                  </a:srgb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Arial"/>
                    <a:ea typeface="Arial Unicode MS"/>
                  </a:defRPr>
                </a:lvl1pPr>
                <a:lvl2pPr marL="457200" algn="l" defTabSz="914400" rtl="0" eaLnBrk="1" latinLnBrk="0" hangingPunct="1">
                  <a:defRPr sz="1800" kern="1200">
                    <a:solidFill>
                      <a:sysClr val="window" lastClr="FFFFFF"/>
                    </a:solidFill>
                    <a:latin typeface="Arial"/>
                    <a:ea typeface="Arial Unicode MS"/>
                  </a:defRPr>
                </a:lvl2pPr>
                <a:lvl3pPr marL="914400" algn="l" defTabSz="914400" rtl="0" eaLnBrk="1" latinLnBrk="0" hangingPunct="1">
                  <a:defRPr sz="1800" kern="1200">
                    <a:solidFill>
                      <a:sysClr val="window" lastClr="FFFFFF"/>
                    </a:solidFill>
                    <a:latin typeface="Arial"/>
                    <a:ea typeface="Arial Unicode MS"/>
                  </a:defRPr>
                </a:lvl3pPr>
                <a:lvl4pPr marL="1371600" algn="l" defTabSz="914400" rtl="0" eaLnBrk="1" latinLnBrk="0" hangingPunct="1">
                  <a:defRPr sz="1800" kern="1200">
                    <a:solidFill>
                      <a:sysClr val="window" lastClr="FFFFFF"/>
                    </a:solidFill>
                    <a:latin typeface="Arial"/>
                    <a:ea typeface="Arial Unicode MS"/>
                  </a:defRPr>
                </a:lvl4pPr>
                <a:lvl5pPr marL="1828800" algn="l" defTabSz="914400" rtl="0" eaLnBrk="1" latinLnBrk="0" hangingPunct="1">
                  <a:defRPr sz="1800" kern="1200">
                    <a:solidFill>
                      <a:sysClr val="window" lastClr="FFFFFF"/>
                    </a:solidFill>
                    <a:latin typeface="Arial"/>
                    <a:ea typeface="Arial Unicode MS"/>
                  </a:defRPr>
                </a:lvl5pPr>
                <a:lvl6pPr marL="2286000" algn="l" defTabSz="914400" rtl="0" eaLnBrk="1" latinLnBrk="0" hangingPunct="1">
                  <a:defRPr sz="1800" kern="1200">
                    <a:solidFill>
                      <a:sysClr val="window" lastClr="FFFFFF"/>
                    </a:solidFill>
                    <a:latin typeface="Arial"/>
                    <a:ea typeface="Arial Unicode MS"/>
                  </a:defRPr>
                </a:lvl6pPr>
                <a:lvl7pPr marL="2743200" algn="l" defTabSz="914400" rtl="0" eaLnBrk="1" latinLnBrk="0" hangingPunct="1">
                  <a:defRPr sz="1800" kern="1200">
                    <a:solidFill>
                      <a:sysClr val="window" lastClr="FFFFFF"/>
                    </a:solidFill>
                    <a:latin typeface="Arial"/>
                    <a:ea typeface="Arial Unicode MS"/>
                  </a:defRPr>
                </a:lvl7pPr>
                <a:lvl8pPr marL="3200400" algn="l" defTabSz="914400" rtl="0" eaLnBrk="1" latinLnBrk="0" hangingPunct="1">
                  <a:defRPr sz="1800" kern="1200">
                    <a:solidFill>
                      <a:sysClr val="window" lastClr="FFFFFF"/>
                    </a:solidFill>
                    <a:latin typeface="Arial"/>
                    <a:ea typeface="Arial Unicode MS"/>
                  </a:defRPr>
                </a:lvl8pPr>
                <a:lvl9pPr marL="3657600" algn="l" defTabSz="914400" rtl="0" eaLnBrk="1" latinLnBrk="0" hangingPunct="1">
                  <a:defRPr sz="1800" kern="1200">
                    <a:solidFill>
                      <a:sysClr val="window" lastClr="FFFFFF"/>
                    </a:solidFill>
                    <a:latin typeface="Arial"/>
                    <a:ea typeface="Arial Unicode MS"/>
                  </a:defRPr>
                </a:lvl9pPr>
              </a:lstStyle>
              <a:p>
                <a:pPr algn="ctr" defTabSz="685800">
                  <a:buClrTx/>
                  <a:defRPr/>
                </a:pPr>
                <a:endParaRPr lang="en-GB" sz="1350">
                  <a:solidFill>
                    <a:srgbClr val="000000"/>
                  </a:solidFill>
                </a:endParaRPr>
              </a:p>
            </p:txBody>
          </p:sp>
        </p:grpSp>
        <p:sp>
          <p:nvSpPr>
            <p:cNvPr id="4" name="TextBox 3">
              <a:extLst>
                <a:ext uri="{FF2B5EF4-FFF2-40B4-BE49-F238E27FC236}">
                  <a16:creationId xmlns:a16="http://schemas.microsoft.com/office/drawing/2014/main" id="{F47996EE-DFF1-8F4A-7046-83B692BD2CC1}"/>
                </a:ext>
              </a:extLst>
            </p:cNvPr>
            <p:cNvSpPr txBox="1"/>
            <p:nvPr/>
          </p:nvSpPr>
          <p:spPr>
            <a:xfrm>
              <a:off x="2629793" y="4189385"/>
              <a:ext cx="1980976" cy="1600439"/>
            </a:xfrm>
            <a:prstGeom prst="rect">
              <a:avLst/>
            </a:prstGeom>
            <a:noFill/>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Raster visualization</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Raster cleaning</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Various raster analyses</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Covariates checks</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Correlation analysis</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Raster stacking</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Other activities</a:t>
              </a:r>
            </a:p>
          </p:txBody>
        </p:sp>
        <p:sp>
          <p:nvSpPr>
            <p:cNvPr id="5" name="TextBox 4">
              <a:extLst>
                <a:ext uri="{FF2B5EF4-FFF2-40B4-BE49-F238E27FC236}">
                  <a16:creationId xmlns:a16="http://schemas.microsoft.com/office/drawing/2014/main" id="{F61AEE96-F8B2-39C4-B72C-97DB4EBF836B}"/>
                </a:ext>
              </a:extLst>
            </p:cNvPr>
            <p:cNvSpPr txBox="1"/>
            <p:nvPr/>
          </p:nvSpPr>
          <p:spPr>
            <a:xfrm>
              <a:off x="5014062" y="3950651"/>
              <a:ext cx="2089248" cy="2523768"/>
            </a:xfrm>
            <a:prstGeom prst="rect">
              <a:avLst/>
            </a:prstGeom>
            <a:noFill/>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Data integration</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Random intercept model development (STAN and INLA)</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Observation-level prediction</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Bayesian models with covariates (STAN and INLA)</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Observation-level predictions</a:t>
              </a:r>
            </a:p>
            <a:p>
              <a:pPr marL="128588" indent="-128588" defTabSz="685800">
                <a:buClrTx/>
                <a:buFont typeface="Wingdings" panose="05000000000000000000" pitchFamily="2" charset="2"/>
                <a:buChar char="q"/>
                <a:defRPr/>
              </a:pPr>
              <a:endParaRPr lang="en-US" altLang="ko-KR" sz="900" dirty="0">
                <a:solidFill>
                  <a:srgbClr val="000000">
                    <a:lumMod val="85000"/>
                    <a:lumOff val="15000"/>
                  </a:srgbClr>
                </a:solidFill>
                <a:cs typeface="Arial" pitchFamily="34" charset="0"/>
              </a:endParaRPr>
            </a:p>
            <a:p>
              <a:pPr marL="128588" indent="-128588" defTabSz="685800">
                <a:buClrTx/>
                <a:buFont typeface="Wingdings" panose="05000000000000000000" pitchFamily="2" charset="2"/>
                <a:buChar char="q"/>
                <a:defRPr/>
              </a:pPr>
              <a:endParaRPr lang="en-US" altLang="ko-KR" sz="900" dirty="0">
                <a:solidFill>
                  <a:srgbClr val="000000">
                    <a:lumMod val="85000"/>
                    <a:lumOff val="15000"/>
                  </a:srgbClr>
                </a:solidFill>
                <a:cs typeface="Arial" pitchFamily="34" charset="0"/>
              </a:endParaRPr>
            </a:p>
          </p:txBody>
        </p:sp>
        <p:sp>
          <p:nvSpPr>
            <p:cNvPr id="6" name="TextBox 5">
              <a:extLst>
                <a:ext uri="{FF2B5EF4-FFF2-40B4-BE49-F238E27FC236}">
                  <a16:creationId xmlns:a16="http://schemas.microsoft.com/office/drawing/2014/main" id="{00493430-6914-8258-63FE-C1069714400A}"/>
                </a:ext>
              </a:extLst>
            </p:cNvPr>
            <p:cNvSpPr txBox="1"/>
            <p:nvPr/>
          </p:nvSpPr>
          <p:spPr>
            <a:xfrm>
              <a:off x="7481533" y="4189385"/>
              <a:ext cx="1980976" cy="1600439"/>
            </a:xfrm>
            <a:prstGeom prst="rect">
              <a:avLst/>
            </a:prstGeom>
            <a:noFill/>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Model checks and testing </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Model selection</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Cross-validation</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Population prediction</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Uncertainty quantification</a:t>
              </a:r>
            </a:p>
            <a:p>
              <a:pPr marL="128588" indent="-128588" defTabSz="685800">
                <a:buClrTx/>
                <a:buFont typeface="Wingdings" panose="05000000000000000000" pitchFamily="2" charset="2"/>
                <a:buChar char="q"/>
                <a:defRPr/>
              </a:pPr>
              <a:endParaRPr lang="en-US" altLang="ko-KR" sz="900" dirty="0">
                <a:solidFill>
                  <a:srgbClr val="000000">
                    <a:lumMod val="85000"/>
                    <a:lumOff val="15000"/>
                  </a:srgbClr>
                </a:solidFill>
                <a:cs typeface="Arial" pitchFamily="34" charset="0"/>
              </a:endParaRPr>
            </a:p>
          </p:txBody>
        </p:sp>
        <p:sp>
          <p:nvSpPr>
            <p:cNvPr id="7" name="TextBox 6">
              <a:extLst>
                <a:ext uri="{FF2B5EF4-FFF2-40B4-BE49-F238E27FC236}">
                  <a16:creationId xmlns:a16="http://schemas.microsoft.com/office/drawing/2014/main" id="{19483D82-713D-B7F5-6156-4B7F75A9B56A}"/>
                </a:ext>
              </a:extLst>
            </p:cNvPr>
            <p:cNvSpPr txBox="1"/>
            <p:nvPr/>
          </p:nvSpPr>
          <p:spPr>
            <a:xfrm>
              <a:off x="9881650" y="4181481"/>
              <a:ext cx="1980976" cy="1785104"/>
            </a:xfrm>
            <a:prstGeom prst="rect">
              <a:avLst/>
            </a:prstGeom>
            <a:noFill/>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Population gridding production</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Model outline documentation</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Report writing</a:t>
              </a:r>
            </a:p>
            <a:p>
              <a:pPr marL="128588" indent="-128588" defTabSz="685800">
                <a:buClrTx/>
                <a:buFont typeface="Wingdings" panose="05000000000000000000" pitchFamily="2" charset="2"/>
                <a:buChar char="q"/>
                <a:defRPr/>
              </a:pPr>
              <a:r>
                <a:rPr lang="en-US" altLang="ko-KR" sz="900" dirty="0">
                  <a:solidFill>
                    <a:srgbClr val="000000">
                      <a:lumMod val="85000"/>
                      <a:lumOff val="15000"/>
                    </a:srgbClr>
                  </a:solidFill>
                  <a:cs typeface="Arial" pitchFamily="34" charset="0"/>
                </a:rPr>
                <a:t>Manuscript preparation for scientific publication</a:t>
              </a:r>
            </a:p>
            <a:p>
              <a:pPr marL="128588" indent="-128588" defTabSz="685800">
                <a:buClrTx/>
                <a:buFont typeface="Wingdings" panose="05000000000000000000" pitchFamily="2" charset="2"/>
                <a:buChar char="q"/>
                <a:defRPr/>
              </a:pPr>
              <a:endParaRPr lang="en-US" altLang="ko-KR" sz="900" dirty="0">
                <a:solidFill>
                  <a:srgbClr val="000000">
                    <a:lumMod val="85000"/>
                    <a:lumOff val="15000"/>
                  </a:srgbClr>
                </a:solidFill>
                <a:cs typeface="Arial" pitchFamily="34" charset="0"/>
              </a:endParaRPr>
            </a:p>
          </p:txBody>
        </p:sp>
        <p:sp>
          <p:nvSpPr>
            <p:cNvPr id="8" name="TextBox 7">
              <a:extLst>
                <a:ext uri="{FF2B5EF4-FFF2-40B4-BE49-F238E27FC236}">
                  <a16:creationId xmlns:a16="http://schemas.microsoft.com/office/drawing/2014/main" id="{4247215C-DC21-F576-5B35-D5767CE3EBB3}"/>
                </a:ext>
              </a:extLst>
            </p:cNvPr>
            <p:cNvSpPr txBox="1"/>
            <p:nvPr/>
          </p:nvSpPr>
          <p:spPr>
            <a:xfrm>
              <a:off x="956089" y="1575468"/>
              <a:ext cx="449219" cy="400109"/>
            </a:xfrm>
            <a:prstGeom prst="rect">
              <a:avLst/>
            </a:prstGeom>
            <a:noFill/>
            <a:ln w="25400">
              <a:solidFill>
                <a:srgbClr val="C00000"/>
              </a:solidFill>
            </a:ln>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defTabSz="685800">
                <a:buClrTx/>
                <a:defRPr/>
              </a:pPr>
              <a:r>
                <a:rPr lang="en-GB" sz="1350" dirty="0">
                  <a:solidFill>
                    <a:schemeClr val="tx1"/>
                  </a:solidFill>
                </a:rPr>
                <a:t>1.</a:t>
              </a:r>
            </a:p>
          </p:txBody>
        </p:sp>
        <p:sp>
          <p:nvSpPr>
            <p:cNvPr id="9" name="TextBox 8">
              <a:extLst>
                <a:ext uri="{FF2B5EF4-FFF2-40B4-BE49-F238E27FC236}">
                  <a16:creationId xmlns:a16="http://schemas.microsoft.com/office/drawing/2014/main" id="{0DC19768-43EE-C7E6-7032-14F7A3B0D2ED}"/>
                </a:ext>
              </a:extLst>
            </p:cNvPr>
            <p:cNvSpPr txBox="1"/>
            <p:nvPr/>
          </p:nvSpPr>
          <p:spPr>
            <a:xfrm>
              <a:off x="3348663" y="1591386"/>
              <a:ext cx="406727" cy="677108"/>
            </a:xfrm>
            <a:prstGeom prst="rect">
              <a:avLst/>
            </a:prstGeom>
            <a:noFill/>
            <a:ln w="25400">
              <a:solidFill>
                <a:srgbClr val="C00000"/>
              </a:solidFill>
            </a:ln>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defTabSz="685800">
                <a:buClrTx/>
                <a:defRPr/>
              </a:pPr>
              <a:r>
                <a:rPr lang="en-GB" sz="1350" dirty="0">
                  <a:solidFill>
                    <a:schemeClr val="tx1"/>
                  </a:solidFill>
                </a:rPr>
                <a:t>2.</a:t>
              </a:r>
            </a:p>
          </p:txBody>
        </p:sp>
        <p:sp>
          <p:nvSpPr>
            <p:cNvPr id="10" name="TextBox 9">
              <a:extLst>
                <a:ext uri="{FF2B5EF4-FFF2-40B4-BE49-F238E27FC236}">
                  <a16:creationId xmlns:a16="http://schemas.microsoft.com/office/drawing/2014/main" id="{72DBEED4-A222-289F-135D-831C2D990A5F}"/>
                </a:ext>
              </a:extLst>
            </p:cNvPr>
            <p:cNvSpPr txBox="1"/>
            <p:nvPr/>
          </p:nvSpPr>
          <p:spPr>
            <a:xfrm>
              <a:off x="5615498" y="1615458"/>
              <a:ext cx="395035" cy="677108"/>
            </a:xfrm>
            <a:prstGeom prst="rect">
              <a:avLst/>
            </a:prstGeom>
            <a:noFill/>
            <a:ln w="25400">
              <a:solidFill>
                <a:srgbClr val="C00000"/>
              </a:solidFill>
            </a:ln>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defTabSz="685800">
                <a:buClrTx/>
                <a:defRPr/>
              </a:pPr>
              <a:r>
                <a:rPr lang="en-GB" sz="1350" dirty="0">
                  <a:solidFill>
                    <a:schemeClr val="tx1"/>
                  </a:solidFill>
                </a:rPr>
                <a:t>3.</a:t>
              </a:r>
            </a:p>
          </p:txBody>
        </p:sp>
        <p:sp>
          <p:nvSpPr>
            <p:cNvPr id="11" name="TextBox 10">
              <a:extLst>
                <a:ext uri="{FF2B5EF4-FFF2-40B4-BE49-F238E27FC236}">
                  <a16:creationId xmlns:a16="http://schemas.microsoft.com/office/drawing/2014/main" id="{25C923A4-77C6-4149-05B3-D286F3AD22EF}"/>
                </a:ext>
              </a:extLst>
            </p:cNvPr>
            <p:cNvSpPr txBox="1"/>
            <p:nvPr/>
          </p:nvSpPr>
          <p:spPr>
            <a:xfrm>
              <a:off x="8073473" y="1623318"/>
              <a:ext cx="436979" cy="400109"/>
            </a:xfrm>
            <a:prstGeom prst="rect">
              <a:avLst/>
            </a:prstGeom>
            <a:noFill/>
            <a:ln w="25400">
              <a:solidFill>
                <a:srgbClr val="C00000"/>
              </a:solidFill>
            </a:ln>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defTabSz="685800">
                <a:buClrTx/>
                <a:defRPr/>
              </a:pPr>
              <a:r>
                <a:rPr lang="en-GB" sz="1350" dirty="0">
                  <a:solidFill>
                    <a:schemeClr val="tx1"/>
                  </a:solidFill>
                </a:rPr>
                <a:t>4.</a:t>
              </a:r>
            </a:p>
          </p:txBody>
        </p:sp>
        <p:sp>
          <p:nvSpPr>
            <p:cNvPr id="13" name="TextBox 11">
              <a:extLst>
                <a:ext uri="{FF2B5EF4-FFF2-40B4-BE49-F238E27FC236}">
                  <a16:creationId xmlns:a16="http://schemas.microsoft.com/office/drawing/2014/main" id="{B64C994E-9F72-20FF-4874-C650A362F871}"/>
                </a:ext>
              </a:extLst>
            </p:cNvPr>
            <p:cNvSpPr txBox="1"/>
            <p:nvPr/>
          </p:nvSpPr>
          <p:spPr>
            <a:xfrm>
              <a:off x="10738038" y="1609146"/>
              <a:ext cx="474733" cy="400109"/>
            </a:xfrm>
            <a:prstGeom prst="rect">
              <a:avLst/>
            </a:prstGeom>
            <a:noFill/>
            <a:ln w="25400">
              <a:solidFill>
                <a:srgbClr val="C00000"/>
              </a:solidFill>
            </a:ln>
          </p:spPr>
          <p:txBody>
            <a:bodyPr wrap="square" rtlCol="0">
              <a:spAutoFit/>
            </a:bodyPr>
            <a:lstStyle>
              <a:defPPr>
                <a:defRPr lang="en-US"/>
              </a:defPPr>
              <a:lvl1pPr marL="0" algn="l" defTabSz="914400" rtl="0" eaLnBrk="1" latinLnBrk="0" hangingPunct="1">
                <a:defRPr sz="1800" kern="1200">
                  <a:solidFill>
                    <a:srgbClr val="000000"/>
                  </a:solidFill>
                  <a:latin typeface="Arial"/>
                  <a:ea typeface="Arial Unicode MS"/>
                </a:defRPr>
              </a:lvl1pPr>
              <a:lvl2pPr marL="457200" algn="l" defTabSz="914400" rtl="0" eaLnBrk="1" latinLnBrk="0" hangingPunct="1">
                <a:defRPr sz="1800" kern="1200">
                  <a:solidFill>
                    <a:srgbClr val="000000"/>
                  </a:solidFill>
                  <a:latin typeface="Arial"/>
                  <a:ea typeface="Arial Unicode MS"/>
                </a:defRPr>
              </a:lvl2pPr>
              <a:lvl3pPr marL="914400" algn="l" defTabSz="914400" rtl="0" eaLnBrk="1" latinLnBrk="0" hangingPunct="1">
                <a:defRPr sz="1800" kern="1200">
                  <a:solidFill>
                    <a:srgbClr val="000000"/>
                  </a:solidFill>
                  <a:latin typeface="Arial"/>
                  <a:ea typeface="Arial Unicode MS"/>
                </a:defRPr>
              </a:lvl3pPr>
              <a:lvl4pPr marL="1371600" algn="l" defTabSz="914400" rtl="0" eaLnBrk="1" latinLnBrk="0" hangingPunct="1">
                <a:defRPr sz="1800" kern="1200">
                  <a:solidFill>
                    <a:srgbClr val="000000"/>
                  </a:solidFill>
                  <a:latin typeface="Arial"/>
                  <a:ea typeface="Arial Unicode MS"/>
                </a:defRPr>
              </a:lvl4pPr>
              <a:lvl5pPr marL="1828800" algn="l" defTabSz="914400" rtl="0" eaLnBrk="1" latinLnBrk="0" hangingPunct="1">
                <a:defRPr sz="1800" kern="1200">
                  <a:solidFill>
                    <a:srgbClr val="000000"/>
                  </a:solidFill>
                  <a:latin typeface="Arial"/>
                  <a:ea typeface="Arial Unicode MS"/>
                </a:defRPr>
              </a:lvl5pPr>
              <a:lvl6pPr marL="2286000" algn="l" defTabSz="914400" rtl="0" eaLnBrk="1" latinLnBrk="0" hangingPunct="1">
                <a:defRPr sz="1800" kern="1200">
                  <a:solidFill>
                    <a:srgbClr val="000000"/>
                  </a:solidFill>
                  <a:latin typeface="Arial"/>
                  <a:ea typeface="Arial Unicode MS"/>
                </a:defRPr>
              </a:lvl6pPr>
              <a:lvl7pPr marL="2743200" algn="l" defTabSz="914400" rtl="0" eaLnBrk="1" latinLnBrk="0" hangingPunct="1">
                <a:defRPr sz="1800" kern="1200">
                  <a:solidFill>
                    <a:srgbClr val="000000"/>
                  </a:solidFill>
                  <a:latin typeface="Arial"/>
                  <a:ea typeface="Arial Unicode MS"/>
                </a:defRPr>
              </a:lvl7pPr>
              <a:lvl8pPr marL="3200400" algn="l" defTabSz="914400" rtl="0" eaLnBrk="1" latinLnBrk="0" hangingPunct="1">
                <a:defRPr sz="1800" kern="1200">
                  <a:solidFill>
                    <a:srgbClr val="000000"/>
                  </a:solidFill>
                  <a:latin typeface="Arial"/>
                  <a:ea typeface="Arial Unicode MS"/>
                </a:defRPr>
              </a:lvl8pPr>
              <a:lvl9pPr marL="3657600" algn="l" defTabSz="914400" rtl="0" eaLnBrk="1" latinLnBrk="0" hangingPunct="1">
                <a:defRPr sz="1800" kern="1200">
                  <a:solidFill>
                    <a:srgbClr val="000000"/>
                  </a:solidFill>
                  <a:latin typeface="Arial"/>
                  <a:ea typeface="Arial Unicode MS"/>
                </a:defRPr>
              </a:lvl9pPr>
            </a:lstStyle>
            <a:p>
              <a:pPr defTabSz="685800">
                <a:buClrTx/>
                <a:defRPr/>
              </a:pPr>
              <a:r>
                <a:rPr lang="en-GB" sz="1350" dirty="0">
                  <a:solidFill>
                    <a:schemeClr val="tx1"/>
                  </a:solidFill>
                </a:rPr>
                <a:t>5.</a:t>
              </a:r>
            </a:p>
          </p:txBody>
        </p:sp>
      </p:grpSp>
    </p:spTree>
    <p:custDataLst>
      <p:tags r:id="rId1"/>
    </p:custDataLst>
    <p:extLst>
      <p:ext uri="{BB962C8B-B14F-4D97-AF65-F5344CB8AC3E}">
        <p14:creationId xmlns:p14="http://schemas.microsoft.com/office/powerpoint/2010/main" val="2911240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5125">
        <p159:morph option="byObject"/>
      </p:transition>
    </mc:Choice>
    <mc:Fallback xmlns="">
      <p:transition spd="slow" advTm="225125">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g185577db7cb_0_1904"/>
          <p:cNvPicPr preferRelativeResize="0"/>
          <p:nvPr/>
        </p:nvPicPr>
        <p:blipFill>
          <a:blip r:embed="rId3">
            <a:alphaModFix/>
          </a:blip>
          <a:stretch>
            <a:fillRect/>
          </a:stretch>
        </p:blipFill>
        <p:spPr>
          <a:xfrm>
            <a:off x="270924" y="646775"/>
            <a:ext cx="5729825" cy="1850500"/>
          </a:xfrm>
          <a:prstGeom prst="rect">
            <a:avLst/>
          </a:prstGeom>
          <a:noFill/>
          <a:ln>
            <a:noFill/>
          </a:ln>
        </p:spPr>
      </p:pic>
      <p:pic>
        <p:nvPicPr>
          <p:cNvPr id="191" name="Google Shape;191;g185577db7cb_0_1904"/>
          <p:cNvPicPr preferRelativeResize="0"/>
          <p:nvPr/>
        </p:nvPicPr>
        <p:blipFill>
          <a:blip r:embed="rId4">
            <a:alphaModFix/>
          </a:blip>
          <a:stretch>
            <a:fillRect/>
          </a:stretch>
        </p:blipFill>
        <p:spPr>
          <a:xfrm>
            <a:off x="258375" y="2979571"/>
            <a:ext cx="5729824" cy="1843129"/>
          </a:xfrm>
          <a:prstGeom prst="rect">
            <a:avLst/>
          </a:prstGeom>
          <a:noFill/>
          <a:ln>
            <a:noFill/>
          </a:ln>
        </p:spPr>
      </p:pic>
      <p:sp>
        <p:nvSpPr>
          <p:cNvPr id="192" name="Google Shape;192;g185577db7cb_0_1904"/>
          <p:cNvSpPr txBox="1"/>
          <p:nvPr/>
        </p:nvSpPr>
        <p:spPr>
          <a:xfrm>
            <a:off x="195449" y="76200"/>
            <a:ext cx="6021325"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595959"/>
                </a:solidFill>
                <a:latin typeface="Lato"/>
                <a:ea typeface="Lato"/>
                <a:cs typeface="Lato"/>
                <a:sym typeface="Lato"/>
              </a:rPr>
              <a:t>Data processing to create weighting layer</a:t>
            </a:r>
            <a:endParaRPr sz="2400" b="1" dirty="0">
              <a:solidFill>
                <a:srgbClr val="595959"/>
              </a:solidFill>
              <a:latin typeface="Lato"/>
              <a:ea typeface="Lato"/>
              <a:cs typeface="Lato"/>
              <a:sym typeface="Lato"/>
            </a:endParaRPr>
          </a:p>
        </p:txBody>
      </p:sp>
      <p:sp>
        <p:nvSpPr>
          <p:cNvPr id="193" name="Google Shape;193;g185577db7cb_0_1904"/>
          <p:cNvSpPr txBox="1"/>
          <p:nvPr/>
        </p:nvSpPr>
        <p:spPr>
          <a:xfrm>
            <a:off x="6216775" y="85850"/>
            <a:ext cx="2804700" cy="424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F16623"/>
                </a:solidFill>
                <a:latin typeface="Lato"/>
                <a:ea typeface="Lato"/>
                <a:cs typeface="Lato"/>
                <a:sym typeface="Lato"/>
              </a:rPr>
              <a:t>Part 1 and Part 2: </a:t>
            </a:r>
            <a:endParaRPr sz="1800" b="1">
              <a:solidFill>
                <a:srgbClr val="F16623"/>
              </a:solidFill>
              <a:latin typeface="Lato"/>
              <a:ea typeface="Lato"/>
              <a:cs typeface="Lato"/>
              <a:sym typeface="Lato"/>
            </a:endParaRPr>
          </a:p>
          <a:p>
            <a:pPr marL="0" lvl="0" indent="0" algn="l" rtl="0">
              <a:lnSpc>
                <a:spcPct val="115000"/>
              </a:lnSpc>
              <a:spcBef>
                <a:spcPts val="1000"/>
              </a:spcBef>
              <a:spcAft>
                <a:spcPts val="0"/>
              </a:spcAft>
              <a:buNone/>
            </a:pPr>
            <a:r>
              <a:rPr lang="en" sz="1600">
                <a:solidFill>
                  <a:schemeClr val="dk2"/>
                </a:solidFill>
                <a:latin typeface="Lato"/>
                <a:ea typeface="Lato"/>
                <a:cs typeface="Lato"/>
                <a:sym typeface="Lato"/>
              </a:rPr>
              <a:t>Process the raster data to create a weighting layer.</a:t>
            </a:r>
            <a:endParaRPr sz="1600">
              <a:solidFill>
                <a:schemeClr val="dk2"/>
              </a:solidFill>
              <a:latin typeface="Lato"/>
              <a:ea typeface="Lato"/>
              <a:cs typeface="Lato"/>
              <a:sym typeface="Lato"/>
            </a:endParaRPr>
          </a:p>
          <a:p>
            <a:pPr marL="0" lvl="0" indent="0" algn="l" rtl="0">
              <a:lnSpc>
                <a:spcPct val="115000"/>
              </a:lnSpc>
              <a:spcBef>
                <a:spcPts val="1000"/>
              </a:spcBef>
              <a:spcAft>
                <a:spcPts val="0"/>
              </a:spcAft>
              <a:buNone/>
            </a:pPr>
            <a:r>
              <a:rPr lang="en" sz="1600">
                <a:solidFill>
                  <a:schemeClr val="dk2"/>
                </a:solidFill>
                <a:latin typeface="Lato"/>
                <a:ea typeface="Lato"/>
                <a:cs typeface="Lato"/>
                <a:sym typeface="Lato"/>
              </a:rPr>
              <a:t>The weighting layer tells us </a:t>
            </a:r>
            <a:r>
              <a:rPr lang="en" sz="1600" b="1">
                <a:solidFill>
                  <a:schemeClr val="dk2"/>
                </a:solidFill>
                <a:latin typeface="Lato"/>
                <a:ea typeface="Lato"/>
                <a:cs typeface="Lato"/>
                <a:sym typeface="Lato"/>
              </a:rPr>
              <a:t>what proportion of the population in each input region (e.g. District) should be allocated to each grid cell within that input region.</a:t>
            </a:r>
            <a:endParaRPr sz="1600" b="1">
              <a:solidFill>
                <a:schemeClr val="dk2"/>
              </a:solidFill>
              <a:latin typeface="Lato"/>
              <a:ea typeface="Lato"/>
              <a:cs typeface="Lato"/>
              <a:sym typeface="Lato"/>
            </a:endParaRPr>
          </a:p>
          <a:p>
            <a:pPr marL="0" lvl="0" indent="0" algn="l" rtl="0">
              <a:lnSpc>
                <a:spcPct val="115000"/>
              </a:lnSpc>
              <a:spcBef>
                <a:spcPts val="1000"/>
              </a:spcBef>
              <a:spcAft>
                <a:spcPts val="1000"/>
              </a:spcAft>
              <a:buNone/>
            </a:pPr>
            <a:r>
              <a:rPr lang="en" sz="1600">
                <a:solidFill>
                  <a:schemeClr val="dk2"/>
                </a:solidFill>
                <a:latin typeface="Lato"/>
                <a:ea typeface="Lato"/>
                <a:cs typeface="Lato"/>
                <a:sym typeface="Lato"/>
              </a:rPr>
              <a:t>A weighting layer should therefore reflect the spatial distribution of population across the landscape.</a:t>
            </a:r>
            <a:endParaRPr sz="1600">
              <a:solidFill>
                <a:schemeClr val="dk2"/>
              </a:solidFill>
              <a:latin typeface="Lato"/>
              <a:ea typeface="Lato"/>
              <a:cs typeface="Lato"/>
              <a:sym typeface="Lato"/>
            </a:endParaRPr>
          </a:p>
        </p:txBody>
      </p:sp>
      <p:sp>
        <p:nvSpPr>
          <p:cNvPr id="194" name="Google Shape;194;g185577db7cb_0_1904"/>
          <p:cNvSpPr/>
          <p:nvPr/>
        </p:nvSpPr>
        <p:spPr>
          <a:xfrm>
            <a:off x="4086625" y="2814850"/>
            <a:ext cx="2057400" cy="2172600"/>
          </a:xfrm>
          <a:prstGeom prst="roundRect">
            <a:avLst>
              <a:gd name="adj" fmla="val 16667"/>
            </a:avLst>
          </a:prstGeom>
          <a:noFill/>
          <a:ln w="28575" cap="flat" cmpd="sng">
            <a:solidFill>
              <a:srgbClr val="FAAD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g185577db7cb_0_1904"/>
          <p:cNvSpPr txBox="1"/>
          <p:nvPr/>
        </p:nvSpPr>
        <p:spPr>
          <a:xfrm>
            <a:off x="6618700" y="4300250"/>
            <a:ext cx="2282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595959"/>
                </a:solidFill>
                <a:latin typeface="Lato"/>
                <a:ea typeface="Lato"/>
                <a:cs typeface="Lato"/>
                <a:sym typeface="Lato"/>
              </a:rPr>
              <a:t>weighting layer</a:t>
            </a:r>
            <a:endParaRPr sz="2400" b="1">
              <a:solidFill>
                <a:srgbClr val="595959"/>
              </a:solidFill>
              <a:latin typeface="Lato"/>
              <a:ea typeface="Lato"/>
              <a:cs typeface="Lato"/>
              <a:sym typeface="Lato"/>
            </a:endParaRPr>
          </a:p>
        </p:txBody>
      </p:sp>
      <p:cxnSp>
        <p:nvCxnSpPr>
          <p:cNvPr id="196" name="Google Shape;196;g185577db7cb_0_1904"/>
          <p:cNvCxnSpPr/>
          <p:nvPr/>
        </p:nvCxnSpPr>
        <p:spPr>
          <a:xfrm>
            <a:off x="6216775" y="4586600"/>
            <a:ext cx="3876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g185577db7cb_0_1914"/>
          <p:cNvPicPr preferRelativeResize="0"/>
          <p:nvPr/>
        </p:nvPicPr>
        <p:blipFill>
          <a:blip r:embed="rId3">
            <a:alphaModFix/>
          </a:blip>
          <a:stretch>
            <a:fillRect/>
          </a:stretch>
        </p:blipFill>
        <p:spPr>
          <a:xfrm>
            <a:off x="264500" y="647819"/>
            <a:ext cx="5729825" cy="1861356"/>
          </a:xfrm>
          <a:prstGeom prst="rect">
            <a:avLst/>
          </a:prstGeom>
          <a:noFill/>
          <a:ln>
            <a:noFill/>
          </a:ln>
        </p:spPr>
      </p:pic>
      <p:pic>
        <p:nvPicPr>
          <p:cNvPr id="202" name="Google Shape;202;g185577db7cb_0_1914"/>
          <p:cNvPicPr preferRelativeResize="0"/>
          <p:nvPr/>
        </p:nvPicPr>
        <p:blipFill>
          <a:blip r:embed="rId4">
            <a:alphaModFix/>
          </a:blip>
          <a:stretch>
            <a:fillRect/>
          </a:stretch>
        </p:blipFill>
        <p:spPr>
          <a:xfrm>
            <a:off x="264499" y="2975983"/>
            <a:ext cx="5729826" cy="1846717"/>
          </a:xfrm>
          <a:prstGeom prst="rect">
            <a:avLst/>
          </a:prstGeom>
          <a:noFill/>
          <a:ln>
            <a:noFill/>
          </a:ln>
        </p:spPr>
      </p:pic>
      <p:sp>
        <p:nvSpPr>
          <p:cNvPr id="203" name="Google Shape;203;g185577db7cb_0_1914"/>
          <p:cNvSpPr txBox="1"/>
          <p:nvPr/>
        </p:nvSpPr>
        <p:spPr>
          <a:xfrm>
            <a:off x="195450" y="76200"/>
            <a:ext cx="8753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Lato"/>
                <a:ea typeface="Lato"/>
                <a:cs typeface="Lato"/>
                <a:sym typeface="Lato"/>
              </a:rPr>
              <a:t>Apply weighting layer to spatially disaggregate</a:t>
            </a:r>
            <a:endParaRPr sz="2200" b="1">
              <a:solidFill>
                <a:srgbClr val="595959"/>
              </a:solidFill>
              <a:latin typeface="Lato"/>
              <a:ea typeface="Lato"/>
              <a:cs typeface="Lato"/>
              <a:sym typeface="Lato"/>
            </a:endParaRPr>
          </a:p>
        </p:txBody>
      </p:sp>
      <p:sp>
        <p:nvSpPr>
          <p:cNvPr id="204" name="Google Shape;204;g185577db7cb_0_1914"/>
          <p:cNvSpPr txBox="1"/>
          <p:nvPr/>
        </p:nvSpPr>
        <p:spPr>
          <a:xfrm>
            <a:off x="6216775" y="85850"/>
            <a:ext cx="2804700" cy="453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F16623"/>
                </a:solidFill>
                <a:latin typeface="Lato"/>
                <a:ea typeface="Lato"/>
                <a:cs typeface="Lato"/>
                <a:sym typeface="Lato"/>
              </a:rPr>
              <a:t>Part 3 and Part 4: </a:t>
            </a:r>
            <a:endParaRPr sz="1800" b="1">
              <a:solidFill>
                <a:srgbClr val="F16623"/>
              </a:solidFill>
              <a:latin typeface="Lato"/>
              <a:ea typeface="Lato"/>
              <a:cs typeface="Lato"/>
              <a:sym typeface="Lato"/>
            </a:endParaRPr>
          </a:p>
          <a:p>
            <a:pPr marL="0" lvl="0" indent="0" algn="l" rtl="0">
              <a:lnSpc>
                <a:spcPct val="115000"/>
              </a:lnSpc>
              <a:spcBef>
                <a:spcPts val="1000"/>
              </a:spcBef>
              <a:spcAft>
                <a:spcPts val="0"/>
              </a:spcAft>
              <a:buNone/>
            </a:pPr>
            <a:r>
              <a:rPr lang="en" sz="1600">
                <a:solidFill>
                  <a:schemeClr val="dk2"/>
                </a:solidFill>
                <a:latin typeface="Lato"/>
                <a:ea typeface="Lato"/>
                <a:cs typeface="Lato"/>
                <a:sym typeface="Lato"/>
              </a:rPr>
              <a:t>To apply the weighting layer, we first create a raster (gridded dataset) where all grid cells in an input region have the same value, equal to population total for that region.</a:t>
            </a:r>
            <a:endParaRPr sz="1600">
              <a:solidFill>
                <a:schemeClr val="dk2"/>
              </a:solidFill>
              <a:latin typeface="Lato"/>
              <a:ea typeface="Lato"/>
              <a:cs typeface="Lato"/>
              <a:sym typeface="Lato"/>
            </a:endParaRPr>
          </a:p>
          <a:p>
            <a:pPr marL="0" lvl="0" indent="0" algn="l" rtl="0">
              <a:lnSpc>
                <a:spcPct val="115000"/>
              </a:lnSpc>
              <a:spcBef>
                <a:spcPts val="1000"/>
              </a:spcBef>
              <a:spcAft>
                <a:spcPts val="0"/>
              </a:spcAft>
              <a:buNone/>
            </a:pPr>
            <a:r>
              <a:rPr lang="en" sz="1600">
                <a:solidFill>
                  <a:schemeClr val="dk2"/>
                </a:solidFill>
                <a:latin typeface="Lato"/>
                <a:ea typeface="Lato"/>
                <a:cs typeface="Lato"/>
                <a:sym typeface="Lato"/>
              </a:rPr>
              <a:t>We then multiply that raster by the weighting layer, so that the total population is allocated proportionally to grid cells.</a:t>
            </a:r>
            <a:endParaRPr sz="1600">
              <a:solidFill>
                <a:schemeClr val="dk2"/>
              </a:solidFill>
              <a:latin typeface="Lato"/>
              <a:ea typeface="Lato"/>
              <a:cs typeface="Lato"/>
              <a:sym typeface="Lato"/>
            </a:endParaRPr>
          </a:p>
          <a:p>
            <a:pPr marL="0" lvl="0" indent="0" algn="l" rtl="0">
              <a:lnSpc>
                <a:spcPct val="115000"/>
              </a:lnSpc>
              <a:spcBef>
                <a:spcPts val="1000"/>
              </a:spcBef>
              <a:spcAft>
                <a:spcPts val="1000"/>
              </a:spcAft>
              <a:buNone/>
            </a:pPr>
            <a:endParaRPr sz="1600">
              <a:solidFill>
                <a:schemeClr val="dk2"/>
              </a:solidFill>
              <a:latin typeface="Lato"/>
              <a:ea typeface="Lato"/>
              <a:cs typeface="Lato"/>
              <a:sym typeface="Lato"/>
            </a:endParaRPr>
          </a:p>
        </p:txBody>
      </p:sp>
      <p:sp>
        <p:nvSpPr>
          <p:cNvPr id="205" name="Google Shape;205;g185577db7cb_0_1914"/>
          <p:cNvSpPr/>
          <p:nvPr/>
        </p:nvSpPr>
        <p:spPr>
          <a:xfrm>
            <a:off x="4086625" y="2814850"/>
            <a:ext cx="2057400" cy="2172600"/>
          </a:xfrm>
          <a:prstGeom prst="roundRect">
            <a:avLst>
              <a:gd name="adj" fmla="val 16667"/>
            </a:avLst>
          </a:prstGeom>
          <a:noFill/>
          <a:ln w="28575" cap="flat" cmpd="sng">
            <a:solidFill>
              <a:srgbClr val="FAAD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g185577db7cb_0_1914"/>
          <p:cNvSpPr txBox="1"/>
          <p:nvPr/>
        </p:nvSpPr>
        <p:spPr>
          <a:xfrm>
            <a:off x="6618700" y="4147850"/>
            <a:ext cx="252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595959"/>
                </a:solidFill>
                <a:latin typeface="Lato"/>
                <a:ea typeface="Lato"/>
                <a:cs typeface="Lato"/>
                <a:sym typeface="Lato"/>
              </a:rPr>
              <a:t>Output gridded population data</a:t>
            </a:r>
            <a:endParaRPr sz="2200" b="1">
              <a:solidFill>
                <a:srgbClr val="595959"/>
              </a:solidFill>
              <a:latin typeface="Lato"/>
              <a:ea typeface="Lato"/>
              <a:cs typeface="Lato"/>
              <a:sym typeface="Lato"/>
            </a:endParaRPr>
          </a:p>
        </p:txBody>
      </p:sp>
      <p:cxnSp>
        <p:nvCxnSpPr>
          <p:cNvPr id="207" name="Google Shape;207;g185577db7cb_0_1914"/>
          <p:cNvCxnSpPr/>
          <p:nvPr/>
        </p:nvCxnSpPr>
        <p:spPr>
          <a:xfrm>
            <a:off x="6216775" y="4586600"/>
            <a:ext cx="3876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17dac72aa9e_0_1206"/>
          <p:cNvSpPr txBox="1"/>
          <p:nvPr/>
        </p:nvSpPr>
        <p:spPr>
          <a:xfrm>
            <a:off x="225038" y="204600"/>
            <a:ext cx="6118800" cy="952800"/>
          </a:xfrm>
          <a:prstGeom prst="rect">
            <a:avLst/>
          </a:prstGeom>
          <a:noFill/>
          <a:ln>
            <a:noFill/>
          </a:ln>
        </p:spPr>
        <p:txBody>
          <a:bodyPr spcFirstLastPara="1" wrap="square" lIns="68575" tIns="68575" rIns="68575" bIns="68575" anchor="t" anchorCtr="0">
            <a:noAutofit/>
          </a:bodyPr>
          <a:lstStyle/>
          <a:p>
            <a:r>
              <a:rPr lang="en" sz="2400" b="1">
                <a:solidFill>
                  <a:srgbClr val="3A3838"/>
                </a:solidFill>
                <a:latin typeface="Lato"/>
                <a:ea typeface="Lato"/>
                <a:cs typeface="Lato"/>
                <a:sym typeface="Lato"/>
              </a:rPr>
              <a:t>“Bottom-up” modelling approach</a:t>
            </a:r>
            <a:endParaRPr sz="2400" b="1">
              <a:solidFill>
                <a:srgbClr val="3A3838"/>
              </a:solidFill>
              <a:latin typeface="Lato"/>
              <a:ea typeface="Lato"/>
              <a:cs typeface="Lato"/>
              <a:sym typeface="Lato"/>
            </a:endParaRPr>
          </a:p>
        </p:txBody>
      </p:sp>
      <p:pic>
        <p:nvPicPr>
          <p:cNvPr id="574" name="Google Shape;574;g17dac72aa9e_0_1206"/>
          <p:cNvPicPr preferRelativeResize="0"/>
          <p:nvPr/>
        </p:nvPicPr>
        <p:blipFill>
          <a:blip r:embed="rId3">
            <a:alphaModFix/>
          </a:blip>
          <a:stretch>
            <a:fillRect/>
          </a:stretch>
        </p:blipFill>
        <p:spPr>
          <a:xfrm>
            <a:off x="4725600" y="1407931"/>
            <a:ext cx="4447068" cy="2212688"/>
          </a:xfrm>
          <a:prstGeom prst="rect">
            <a:avLst/>
          </a:prstGeom>
          <a:noFill/>
          <a:ln>
            <a:noFill/>
          </a:ln>
        </p:spPr>
      </p:pic>
      <p:pic>
        <p:nvPicPr>
          <p:cNvPr id="576" name="Google Shape;576;g17dac72aa9e_0_1206"/>
          <p:cNvPicPr preferRelativeResize="0"/>
          <p:nvPr/>
        </p:nvPicPr>
        <p:blipFill>
          <a:blip r:embed="rId4">
            <a:alphaModFix/>
          </a:blip>
          <a:stretch>
            <a:fillRect/>
          </a:stretch>
        </p:blipFill>
        <p:spPr>
          <a:xfrm>
            <a:off x="1171601" y="2959531"/>
            <a:ext cx="2610375" cy="2067651"/>
          </a:xfrm>
          <a:prstGeom prst="rect">
            <a:avLst/>
          </a:prstGeom>
          <a:noFill/>
          <a:ln w="9525" cap="flat" cmpd="sng">
            <a:solidFill>
              <a:srgbClr val="000000"/>
            </a:solidFill>
            <a:prstDash val="solid"/>
            <a:round/>
            <a:headEnd type="none" w="sm" len="sm"/>
            <a:tailEnd type="none" w="sm" len="sm"/>
          </a:ln>
        </p:spPr>
      </p:pic>
      <p:sp>
        <p:nvSpPr>
          <p:cNvPr id="577" name="Google Shape;577;g17dac72aa9e_0_1206"/>
          <p:cNvSpPr/>
          <p:nvPr/>
        </p:nvSpPr>
        <p:spPr>
          <a:xfrm rot="-914304">
            <a:off x="1189798" y="4663924"/>
            <a:ext cx="270511" cy="175315"/>
          </a:xfrm>
          <a:prstGeom prst="snip1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78" name="Google Shape;578;g17dac72aa9e_0_1206"/>
          <p:cNvSpPr/>
          <p:nvPr/>
        </p:nvSpPr>
        <p:spPr>
          <a:xfrm rot="-2188554">
            <a:off x="2970917" y="4497972"/>
            <a:ext cx="270486" cy="175265"/>
          </a:xfrm>
          <a:prstGeom prst="snip1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79" name="Google Shape;579;g17dac72aa9e_0_1206"/>
          <p:cNvSpPr/>
          <p:nvPr/>
        </p:nvSpPr>
        <p:spPr>
          <a:xfrm rot="-2288852">
            <a:off x="1425227" y="3341180"/>
            <a:ext cx="398259" cy="175186"/>
          </a:xfrm>
          <a:prstGeom prst="snip2DiagRect">
            <a:avLst>
              <a:gd name="adj1" fmla="val 0"/>
              <a:gd name="adj2" fmla="val 50000"/>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80" name="Google Shape;580;g17dac72aa9e_0_1206"/>
          <p:cNvSpPr/>
          <p:nvPr/>
        </p:nvSpPr>
        <p:spPr>
          <a:xfrm rot="-10288784">
            <a:off x="1792384" y="4314592"/>
            <a:ext cx="242982" cy="185663"/>
          </a:xfrm>
          <a:prstGeom prst="round2SameRect">
            <a:avLst>
              <a:gd name="adj1" fmla="val 50000"/>
              <a:gd name="adj2" fmla="val 0"/>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81" name="Google Shape;581;g17dac72aa9e_0_1206"/>
          <p:cNvSpPr/>
          <p:nvPr/>
        </p:nvSpPr>
        <p:spPr>
          <a:xfrm rot="-9740576">
            <a:off x="2844809" y="3391625"/>
            <a:ext cx="321444" cy="383778"/>
          </a:xfrm>
          <a:prstGeom prst="rtTriangl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endParaRPr sz="1800"/>
          </a:p>
        </p:txBody>
      </p:sp>
      <p:cxnSp>
        <p:nvCxnSpPr>
          <p:cNvPr id="582" name="Google Shape;582;g17dac72aa9e_0_1206"/>
          <p:cNvCxnSpPr/>
          <p:nvPr/>
        </p:nvCxnSpPr>
        <p:spPr>
          <a:xfrm flipH="1">
            <a:off x="3950875" y="3351925"/>
            <a:ext cx="816600" cy="38100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g17dac72aa9e_0_1206"/>
          <p:cNvSpPr txBox="1"/>
          <p:nvPr/>
        </p:nvSpPr>
        <p:spPr>
          <a:xfrm>
            <a:off x="5432324" y="4711200"/>
            <a:ext cx="3663000" cy="432300"/>
          </a:xfrm>
          <a:prstGeom prst="rect">
            <a:avLst/>
          </a:prstGeom>
          <a:noFill/>
          <a:ln>
            <a:noFill/>
          </a:ln>
        </p:spPr>
        <p:txBody>
          <a:bodyPr spcFirstLastPara="1" wrap="square" lIns="68575" tIns="68575" rIns="68575" bIns="68575" anchor="t" anchorCtr="0">
            <a:noAutofit/>
          </a:bodyPr>
          <a:lstStyle/>
          <a:p>
            <a:r>
              <a:rPr lang="en" sz="1500" u="sng">
                <a:solidFill>
                  <a:schemeClr val="hlink"/>
                </a:solidFill>
                <a:latin typeface="Lato"/>
                <a:ea typeface="Lato"/>
                <a:cs typeface="Lato"/>
                <a:sym typeface="Lato"/>
                <a:hlinkClick r:id="rId5"/>
              </a:rPr>
              <a:t>www.worldpop.org/methods/populations</a:t>
            </a:r>
            <a:endParaRPr sz="1700">
              <a:latin typeface="Lato"/>
              <a:ea typeface="Lato"/>
              <a:cs typeface="Lato"/>
              <a:sym typeface="Lato"/>
            </a:endParaRPr>
          </a:p>
        </p:txBody>
      </p:sp>
      <p:pic>
        <p:nvPicPr>
          <p:cNvPr id="14" name="Picture 2">
            <a:extLst>
              <a:ext uri="{FF2B5EF4-FFF2-40B4-BE49-F238E27FC236}">
                <a16:creationId xmlns:a16="http://schemas.microsoft.com/office/drawing/2014/main" id="{A728F1E0-B388-4677-90CD-D395A84B48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1762" y="4272204"/>
            <a:ext cx="2133772" cy="49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973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g185577db7cb_0_1945"/>
          <p:cNvPicPr preferRelativeResize="0"/>
          <p:nvPr/>
        </p:nvPicPr>
        <p:blipFill>
          <a:blip r:embed="rId3">
            <a:alphaModFix/>
          </a:blip>
          <a:stretch>
            <a:fillRect/>
          </a:stretch>
        </p:blipFill>
        <p:spPr>
          <a:xfrm>
            <a:off x="173666" y="975575"/>
            <a:ext cx="4219429" cy="1310960"/>
          </a:xfrm>
          <a:prstGeom prst="rect">
            <a:avLst/>
          </a:prstGeom>
          <a:noFill/>
          <a:ln>
            <a:noFill/>
          </a:ln>
        </p:spPr>
      </p:pic>
      <p:pic>
        <p:nvPicPr>
          <p:cNvPr id="236" name="Google Shape;236;g185577db7cb_0_1945"/>
          <p:cNvPicPr preferRelativeResize="0"/>
          <p:nvPr/>
        </p:nvPicPr>
        <p:blipFill>
          <a:blip r:embed="rId4">
            <a:alphaModFix/>
          </a:blip>
          <a:stretch>
            <a:fillRect/>
          </a:stretch>
        </p:blipFill>
        <p:spPr>
          <a:xfrm>
            <a:off x="164425" y="2628211"/>
            <a:ext cx="4219430" cy="1305739"/>
          </a:xfrm>
          <a:prstGeom prst="rect">
            <a:avLst/>
          </a:prstGeom>
          <a:noFill/>
          <a:ln>
            <a:noFill/>
          </a:ln>
        </p:spPr>
      </p:pic>
      <p:pic>
        <p:nvPicPr>
          <p:cNvPr id="237" name="Google Shape;237;g185577db7cb_0_1945"/>
          <p:cNvPicPr preferRelativeResize="0"/>
          <p:nvPr/>
        </p:nvPicPr>
        <p:blipFill>
          <a:blip r:embed="rId5">
            <a:alphaModFix/>
          </a:blip>
          <a:stretch>
            <a:fillRect/>
          </a:stretch>
        </p:blipFill>
        <p:spPr>
          <a:xfrm>
            <a:off x="4705369" y="975565"/>
            <a:ext cx="4219432" cy="1318651"/>
          </a:xfrm>
          <a:prstGeom prst="rect">
            <a:avLst/>
          </a:prstGeom>
          <a:noFill/>
          <a:ln>
            <a:noFill/>
          </a:ln>
        </p:spPr>
      </p:pic>
      <p:pic>
        <p:nvPicPr>
          <p:cNvPr id="238" name="Google Shape;238;g185577db7cb_0_1945"/>
          <p:cNvPicPr preferRelativeResize="0"/>
          <p:nvPr/>
        </p:nvPicPr>
        <p:blipFill>
          <a:blip r:embed="rId6">
            <a:alphaModFix/>
          </a:blip>
          <a:stretch>
            <a:fillRect/>
          </a:stretch>
        </p:blipFill>
        <p:spPr>
          <a:xfrm>
            <a:off x="4705368" y="2624919"/>
            <a:ext cx="4219430" cy="1308280"/>
          </a:xfrm>
          <a:prstGeom prst="rect">
            <a:avLst/>
          </a:prstGeom>
          <a:noFill/>
          <a:ln>
            <a:noFill/>
          </a:ln>
        </p:spPr>
      </p:pic>
      <p:sp>
        <p:nvSpPr>
          <p:cNvPr id="239" name="Google Shape;239;g185577db7cb_0_1945"/>
          <p:cNvSpPr/>
          <p:nvPr/>
        </p:nvSpPr>
        <p:spPr>
          <a:xfrm>
            <a:off x="86550" y="64650"/>
            <a:ext cx="4422900" cy="5014200"/>
          </a:xfrm>
          <a:prstGeom prst="rect">
            <a:avLst/>
          </a:prstGeom>
          <a:noFill/>
          <a:ln w="19050" cap="flat" cmpd="sng">
            <a:solidFill>
              <a:srgbClr val="F166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g185577db7cb_0_1945"/>
          <p:cNvSpPr/>
          <p:nvPr/>
        </p:nvSpPr>
        <p:spPr>
          <a:xfrm>
            <a:off x="4579775" y="64650"/>
            <a:ext cx="4422900" cy="5014200"/>
          </a:xfrm>
          <a:prstGeom prst="rect">
            <a:avLst/>
          </a:prstGeom>
          <a:noFill/>
          <a:ln w="19050" cap="flat" cmpd="sng">
            <a:solidFill>
              <a:srgbClr val="F166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g185577db7cb_0_1945"/>
          <p:cNvSpPr txBox="1"/>
          <p:nvPr/>
        </p:nvSpPr>
        <p:spPr>
          <a:xfrm>
            <a:off x="189250" y="61200"/>
            <a:ext cx="4188300" cy="7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595959"/>
                </a:solidFill>
                <a:latin typeface="Lato"/>
                <a:ea typeface="Lato"/>
                <a:cs typeface="Lato"/>
                <a:sym typeface="Lato"/>
              </a:rPr>
              <a:t>Part 1 and 2:</a:t>
            </a:r>
            <a:endParaRPr sz="2000" b="1">
              <a:solidFill>
                <a:srgbClr val="595959"/>
              </a:solidFill>
              <a:latin typeface="Lato"/>
              <a:ea typeface="Lato"/>
              <a:cs typeface="Lato"/>
              <a:sym typeface="Lato"/>
            </a:endParaRPr>
          </a:p>
          <a:p>
            <a:pPr marL="0" lvl="0" indent="0" algn="l" rtl="0">
              <a:spcBef>
                <a:spcPts val="0"/>
              </a:spcBef>
              <a:spcAft>
                <a:spcPts val="0"/>
              </a:spcAft>
              <a:buNone/>
            </a:pPr>
            <a:r>
              <a:rPr lang="en" sz="1700" b="1" i="1">
                <a:solidFill>
                  <a:schemeClr val="dk2"/>
                </a:solidFill>
                <a:latin typeface="Lato"/>
                <a:ea typeface="Lato"/>
                <a:cs typeface="Lato"/>
                <a:sym typeface="Lato"/>
              </a:rPr>
              <a:t>Data processing to create weighting layer</a:t>
            </a:r>
            <a:endParaRPr sz="1700" b="1" i="1">
              <a:solidFill>
                <a:schemeClr val="dk2"/>
              </a:solidFill>
              <a:latin typeface="Lato"/>
              <a:ea typeface="Lato"/>
              <a:cs typeface="Lato"/>
              <a:sym typeface="Lato"/>
            </a:endParaRPr>
          </a:p>
          <a:p>
            <a:pPr marL="0" lvl="0" indent="0" algn="l" rtl="0">
              <a:spcBef>
                <a:spcPts val="0"/>
              </a:spcBef>
              <a:spcAft>
                <a:spcPts val="0"/>
              </a:spcAft>
              <a:buNone/>
            </a:pPr>
            <a:endParaRPr sz="2200" b="1">
              <a:solidFill>
                <a:srgbClr val="595959"/>
              </a:solidFill>
              <a:latin typeface="Lato"/>
              <a:ea typeface="Lato"/>
              <a:cs typeface="Lato"/>
              <a:sym typeface="Lato"/>
            </a:endParaRPr>
          </a:p>
          <a:p>
            <a:pPr marL="0" lvl="0" indent="0" algn="l" rtl="0">
              <a:spcBef>
                <a:spcPts val="0"/>
              </a:spcBef>
              <a:spcAft>
                <a:spcPts val="0"/>
              </a:spcAft>
              <a:buNone/>
            </a:pPr>
            <a:endParaRPr sz="2000" b="1">
              <a:solidFill>
                <a:srgbClr val="595959"/>
              </a:solidFill>
              <a:latin typeface="Lato"/>
              <a:ea typeface="Lato"/>
              <a:cs typeface="Lato"/>
              <a:sym typeface="Lato"/>
            </a:endParaRPr>
          </a:p>
        </p:txBody>
      </p:sp>
      <p:sp>
        <p:nvSpPr>
          <p:cNvPr id="242" name="Google Shape;242;g185577db7cb_0_1945"/>
          <p:cNvSpPr txBox="1"/>
          <p:nvPr/>
        </p:nvSpPr>
        <p:spPr>
          <a:xfrm>
            <a:off x="4627475" y="61200"/>
            <a:ext cx="4375200" cy="7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595959"/>
                </a:solidFill>
                <a:latin typeface="Lato"/>
                <a:ea typeface="Lato"/>
                <a:cs typeface="Lato"/>
                <a:sym typeface="Lato"/>
              </a:rPr>
              <a:t>Part 3 and 4:</a:t>
            </a:r>
            <a:endParaRPr sz="2000" b="1">
              <a:solidFill>
                <a:srgbClr val="595959"/>
              </a:solidFill>
              <a:latin typeface="Lato"/>
              <a:ea typeface="Lato"/>
              <a:cs typeface="Lato"/>
              <a:sym typeface="Lato"/>
            </a:endParaRPr>
          </a:p>
          <a:p>
            <a:pPr marL="0" lvl="0" indent="0" algn="l" rtl="0">
              <a:spcBef>
                <a:spcPts val="0"/>
              </a:spcBef>
              <a:spcAft>
                <a:spcPts val="0"/>
              </a:spcAft>
              <a:buNone/>
            </a:pPr>
            <a:r>
              <a:rPr lang="en" sz="1700" b="1" i="1">
                <a:solidFill>
                  <a:schemeClr val="dk2"/>
                </a:solidFill>
                <a:latin typeface="Lato"/>
                <a:ea typeface="Lato"/>
                <a:cs typeface="Lato"/>
                <a:sym typeface="Lato"/>
              </a:rPr>
              <a:t>Apply weighting layer to spatially disaggregate</a:t>
            </a:r>
            <a:endParaRPr sz="1700" b="1" i="1">
              <a:solidFill>
                <a:schemeClr val="dk2"/>
              </a:solidFill>
              <a:latin typeface="Lato"/>
              <a:ea typeface="Lato"/>
              <a:cs typeface="Lato"/>
              <a:sym typeface="Lato"/>
            </a:endParaRPr>
          </a:p>
          <a:p>
            <a:pPr marL="0" lvl="0" indent="0" algn="l" rtl="0">
              <a:spcBef>
                <a:spcPts val="0"/>
              </a:spcBef>
              <a:spcAft>
                <a:spcPts val="0"/>
              </a:spcAft>
              <a:buNone/>
            </a:pPr>
            <a:endParaRPr sz="1700" b="1" i="1">
              <a:solidFill>
                <a:schemeClr val="dk2"/>
              </a:solidFill>
              <a:latin typeface="Lato"/>
              <a:ea typeface="Lato"/>
              <a:cs typeface="Lato"/>
              <a:sym typeface="Lato"/>
            </a:endParaRPr>
          </a:p>
          <a:p>
            <a:pPr marL="0" lvl="0" indent="0" algn="l" rtl="0">
              <a:spcBef>
                <a:spcPts val="0"/>
              </a:spcBef>
              <a:spcAft>
                <a:spcPts val="0"/>
              </a:spcAft>
              <a:buNone/>
            </a:pPr>
            <a:endParaRPr sz="2200" b="1">
              <a:solidFill>
                <a:srgbClr val="595959"/>
              </a:solidFill>
              <a:latin typeface="Lato"/>
              <a:ea typeface="Lato"/>
              <a:cs typeface="Lato"/>
              <a:sym typeface="Lato"/>
            </a:endParaRPr>
          </a:p>
          <a:p>
            <a:pPr marL="0" lvl="0" indent="0" algn="l" rtl="0">
              <a:spcBef>
                <a:spcPts val="0"/>
              </a:spcBef>
              <a:spcAft>
                <a:spcPts val="0"/>
              </a:spcAft>
              <a:buNone/>
            </a:pPr>
            <a:endParaRPr sz="2000" b="1">
              <a:solidFill>
                <a:srgbClr val="595959"/>
              </a:solidFill>
              <a:latin typeface="Lato"/>
              <a:ea typeface="Lato"/>
              <a:cs typeface="Lato"/>
              <a:sym typeface="Lato"/>
            </a:endParaRPr>
          </a:p>
        </p:txBody>
      </p:sp>
      <p:sp>
        <p:nvSpPr>
          <p:cNvPr id="243" name="Google Shape;243;g185577db7cb_0_1945"/>
          <p:cNvSpPr txBox="1"/>
          <p:nvPr/>
        </p:nvSpPr>
        <p:spPr>
          <a:xfrm>
            <a:off x="189250" y="3998675"/>
            <a:ext cx="41883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95959"/>
                </a:solidFill>
                <a:latin typeface="Lato"/>
                <a:ea typeface="Lato"/>
                <a:cs typeface="Lato"/>
                <a:sym typeface="Lato"/>
              </a:rPr>
              <a:t>Aim: </a:t>
            </a:r>
            <a:r>
              <a:rPr lang="en">
                <a:solidFill>
                  <a:srgbClr val="595959"/>
                </a:solidFill>
                <a:latin typeface="Lato"/>
                <a:ea typeface="Lato"/>
                <a:cs typeface="Lato"/>
                <a:sym typeface="Lato"/>
              </a:rPr>
              <a:t>Determine relative spatial distribution of population within each input region </a:t>
            </a:r>
            <a:endParaRPr>
              <a:solidFill>
                <a:srgbClr val="595959"/>
              </a:solidFill>
              <a:latin typeface="Lato"/>
              <a:ea typeface="Lato"/>
              <a:cs typeface="Lato"/>
              <a:sym typeface="Lato"/>
            </a:endParaRPr>
          </a:p>
          <a:p>
            <a:pPr marL="0" lvl="0" indent="0" algn="l" rtl="0">
              <a:spcBef>
                <a:spcPts val="0"/>
              </a:spcBef>
              <a:spcAft>
                <a:spcPts val="0"/>
              </a:spcAft>
              <a:buNone/>
            </a:pPr>
            <a:endParaRPr sz="1000" b="1">
              <a:solidFill>
                <a:srgbClr val="595959"/>
              </a:solidFill>
              <a:latin typeface="Lato"/>
              <a:ea typeface="Lato"/>
              <a:cs typeface="Lato"/>
              <a:sym typeface="Lato"/>
            </a:endParaRPr>
          </a:p>
          <a:p>
            <a:pPr marL="0" lvl="0" indent="0" algn="l" rtl="0">
              <a:spcBef>
                <a:spcPts val="0"/>
              </a:spcBef>
              <a:spcAft>
                <a:spcPts val="0"/>
              </a:spcAft>
              <a:buNone/>
            </a:pPr>
            <a:r>
              <a:rPr lang="en" b="1">
                <a:solidFill>
                  <a:srgbClr val="595959"/>
                </a:solidFill>
                <a:latin typeface="Lato"/>
                <a:ea typeface="Lato"/>
                <a:cs typeface="Lato"/>
                <a:sym typeface="Lato"/>
              </a:rPr>
              <a:t>Output: </a:t>
            </a:r>
            <a:r>
              <a:rPr lang="en">
                <a:solidFill>
                  <a:srgbClr val="595959"/>
                </a:solidFill>
                <a:latin typeface="Lato"/>
                <a:ea typeface="Lato"/>
                <a:cs typeface="Lato"/>
                <a:sym typeface="Lato"/>
              </a:rPr>
              <a:t>weighting layer</a:t>
            </a:r>
            <a:endParaRPr>
              <a:solidFill>
                <a:srgbClr val="595959"/>
              </a:solidFill>
              <a:latin typeface="Lato"/>
              <a:ea typeface="Lato"/>
              <a:cs typeface="Lato"/>
              <a:sym typeface="Lato"/>
            </a:endParaRPr>
          </a:p>
        </p:txBody>
      </p:sp>
      <p:sp>
        <p:nvSpPr>
          <p:cNvPr id="244" name="Google Shape;244;g185577db7cb_0_1945"/>
          <p:cNvSpPr txBox="1"/>
          <p:nvPr/>
        </p:nvSpPr>
        <p:spPr>
          <a:xfrm>
            <a:off x="4627500" y="3998675"/>
            <a:ext cx="44229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95959"/>
                </a:solidFill>
                <a:latin typeface="Lato"/>
                <a:ea typeface="Lato"/>
                <a:cs typeface="Lato"/>
                <a:sym typeface="Lato"/>
              </a:rPr>
              <a:t>Aim: </a:t>
            </a:r>
            <a:r>
              <a:rPr lang="en" sz="1350">
                <a:solidFill>
                  <a:srgbClr val="595959"/>
                </a:solidFill>
                <a:latin typeface="Lato"/>
                <a:ea typeface="Lato"/>
                <a:cs typeface="Lato"/>
                <a:sym typeface="Lato"/>
              </a:rPr>
              <a:t>Apply the weighting layer to allocate population within each input region, to grid cells within that region</a:t>
            </a:r>
            <a:endParaRPr sz="1350">
              <a:solidFill>
                <a:srgbClr val="595959"/>
              </a:solidFill>
              <a:latin typeface="Lato"/>
              <a:ea typeface="Lato"/>
              <a:cs typeface="Lato"/>
              <a:sym typeface="Lato"/>
            </a:endParaRPr>
          </a:p>
          <a:p>
            <a:pPr marL="0" lvl="0" indent="0" algn="l" rtl="0">
              <a:spcBef>
                <a:spcPts val="0"/>
              </a:spcBef>
              <a:spcAft>
                <a:spcPts val="0"/>
              </a:spcAft>
              <a:buNone/>
            </a:pPr>
            <a:endParaRPr sz="1000" b="1">
              <a:solidFill>
                <a:srgbClr val="595959"/>
              </a:solidFill>
              <a:latin typeface="Lato"/>
              <a:ea typeface="Lato"/>
              <a:cs typeface="Lato"/>
              <a:sym typeface="Lato"/>
            </a:endParaRPr>
          </a:p>
          <a:p>
            <a:pPr marL="0" lvl="0" indent="0" algn="l" rtl="0">
              <a:spcBef>
                <a:spcPts val="0"/>
              </a:spcBef>
              <a:spcAft>
                <a:spcPts val="0"/>
              </a:spcAft>
              <a:buNone/>
            </a:pPr>
            <a:r>
              <a:rPr lang="en" b="1">
                <a:solidFill>
                  <a:srgbClr val="595959"/>
                </a:solidFill>
                <a:latin typeface="Lato"/>
                <a:ea typeface="Lato"/>
                <a:cs typeface="Lato"/>
                <a:sym typeface="Lato"/>
              </a:rPr>
              <a:t>Output: </a:t>
            </a:r>
            <a:r>
              <a:rPr lang="en">
                <a:solidFill>
                  <a:srgbClr val="595959"/>
                </a:solidFill>
                <a:latin typeface="Lato"/>
                <a:ea typeface="Lato"/>
                <a:cs typeface="Lato"/>
                <a:sym typeface="Lato"/>
              </a:rPr>
              <a:t>gridded population dataset</a:t>
            </a:r>
            <a:endParaRPr>
              <a:solidFill>
                <a:srgbClr val="595959"/>
              </a:solidFill>
              <a:latin typeface="Lato"/>
              <a:ea typeface="Lato"/>
              <a:cs typeface="Lato"/>
              <a:sym typeface="Lat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reeform: Shape 233">
            <a:extLst>
              <a:ext uri="{FF2B5EF4-FFF2-40B4-BE49-F238E27FC236}">
                <a16:creationId xmlns:a16="http://schemas.microsoft.com/office/drawing/2014/main" id="{F0236A09-BF01-4BC4-9846-C19AF775E8F3}"/>
              </a:ext>
            </a:extLst>
          </p:cNvPr>
          <p:cNvSpPr>
            <a:spLocks/>
          </p:cNvSpPr>
          <p:nvPr/>
        </p:nvSpPr>
        <p:spPr bwMode="auto">
          <a:xfrm rot="4539401">
            <a:off x="6924879" y="3004353"/>
            <a:ext cx="1866875" cy="2243707"/>
          </a:xfrm>
          <a:custGeom>
            <a:avLst/>
            <a:gdLst>
              <a:gd name="connsiteX0" fmla="*/ 59990 w 2489167"/>
              <a:gd name="connsiteY0" fmla="*/ 404469 h 2991609"/>
              <a:gd name="connsiteX1" fmla="*/ 535033 w 2489167"/>
              <a:gd name="connsiteY1" fmla="*/ 0 h 2991609"/>
              <a:gd name="connsiteX2" fmla="*/ 1062382 w 2489167"/>
              <a:gd name="connsiteY2" fmla="*/ 262573 h 2991609"/>
              <a:gd name="connsiteX3" fmla="*/ 1113587 w 2489167"/>
              <a:gd name="connsiteY3" fmla="*/ 330110 h 2991609"/>
              <a:gd name="connsiteX4" fmla="*/ 1116457 w 2489167"/>
              <a:gd name="connsiteY4" fmla="*/ 329933 h 2991609"/>
              <a:gd name="connsiteX5" fmla="*/ 2405939 w 2489167"/>
              <a:gd name="connsiteY5" fmla="*/ 1308969 h 2991609"/>
              <a:gd name="connsiteX6" fmla="*/ 1517787 w 2489167"/>
              <a:gd name="connsiteY6" fmla="*/ 2937534 h 2991609"/>
              <a:gd name="connsiteX7" fmla="*/ 128565 w 2489167"/>
              <a:gd name="connsiteY7" fmla="*/ 2086508 h 2991609"/>
              <a:gd name="connsiteX8" fmla="*/ 152175 w 2489167"/>
              <a:gd name="connsiteY8" fmla="*/ 1395353 h 2991609"/>
              <a:gd name="connsiteX9" fmla="*/ 170021 w 2489167"/>
              <a:gd name="connsiteY9" fmla="*/ 1303432 h 2991609"/>
              <a:gd name="connsiteX10" fmla="*/ 147812 w 2489167"/>
              <a:gd name="connsiteY10" fmla="*/ 1283255 h 2991609"/>
              <a:gd name="connsiteX11" fmla="*/ 5137 w 2489167"/>
              <a:gd name="connsiteY11" fmla="*/ 942211 h 2991609"/>
              <a:gd name="connsiteX12" fmla="*/ 59990 w 2489167"/>
              <a:gd name="connsiteY12" fmla="*/ 404469 h 29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9167" h="2991609">
                <a:moveTo>
                  <a:pt x="59990" y="404469"/>
                </a:moveTo>
                <a:cubicBezTo>
                  <a:pt x="199709" y="9298"/>
                  <a:pt x="535033" y="0"/>
                  <a:pt x="535033" y="0"/>
                </a:cubicBezTo>
                <a:cubicBezTo>
                  <a:pt x="777053" y="0"/>
                  <a:pt x="949970" y="131287"/>
                  <a:pt x="1062382" y="262573"/>
                </a:cubicBezTo>
                <a:lnTo>
                  <a:pt x="1113587" y="330110"/>
                </a:lnTo>
                <a:lnTo>
                  <a:pt x="1116457" y="329933"/>
                </a:lnTo>
                <a:cubicBezTo>
                  <a:pt x="2018857" y="329933"/>
                  <a:pt x="2405939" y="1308969"/>
                  <a:pt x="2405939" y="1308969"/>
                </a:cubicBezTo>
                <a:cubicBezTo>
                  <a:pt x="2826268" y="2496612"/>
                  <a:pt x="1517787" y="2937534"/>
                  <a:pt x="1517787" y="2937534"/>
                </a:cubicBezTo>
                <a:cubicBezTo>
                  <a:pt x="173685" y="3252817"/>
                  <a:pt x="128565" y="2086508"/>
                  <a:pt x="128565" y="2086508"/>
                </a:cubicBezTo>
                <a:cubicBezTo>
                  <a:pt x="109271" y="1816859"/>
                  <a:pt x="120124" y="1588589"/>
                  <a:pt x="152175" y="1395353"/>
                </a:cubicBezTo>
                <a:lnTo>
                  <a:pt x="170021" y="1303432"/>
                </a:lnTo>
                <a:lnTo>
                  <a:pt x="147812" y="1283255"/>
                </a:lnTo>
                <a:cubicBezTo>
                  <a:pt x="12795" y="1140154"/>
                  <a:pt x="5137" y="942211"/>
                  <a:pt x="5137" y="942211"/>
                </a:cubicBezTo>
                <a:cubicBezTo>
                  <a:pt x="-11422" y="710790"/>
                  <a:pt x="13417" y="536193"/>
                  <a:pt x="59990" y="404469"/>
                </a:cubicBezTo>
                <a:close/>
              </a:path>
            </a:pathLst>
          </a:custGeom>
          <a:pattFill prst="pct5">
            <a:fgClr>
              <a:schemeClr val="bg1">
                <a:lumMod val="65000"/>
              </a:schemeClr>
            </a:fgClr>
            <a:bgClr>
              <a:schemeClr val="bg1"/>
            </a:bgClr>
          </a:pattFill>
          <a:ln>
            <a:noFill/>
          </a:ln>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baseline="30000" dirty="0">
              <a:solidFill>
                <a:prstClr val="black"/>
              </a:solidFill>
              <a:latin typeface="Calibri" panose="020F0502020204030204"/>
              <a:ea typeface="+mn-ea"/>
              <a:cs typeface="+mn-cs"/>
            </a:endParaRPr>
          </a:p>
        </p:txBody>
      </p:sp>
      <p:grpSp>
        <p:nvGrpSpPr>
          <p:cNvPr id="42" name="Group 41">
            <a:extLst>
              <a:ext uri="{FF2B5EF4-FFF2-40B4-BE49-F238E27FC236}">
                <a16:creationId xmlns:a16="http://schemas.microsoft.com/office/drawing/2014/main" id="{44241014-6E80-48D3-969C-57BF2D8C7402}"/>
              </a:ext>
            </a:extLst>
          </p:cNvPr>
          <p:cNvGrpSpPr/>
          <p:nvPr/>
        </p:nvGrpSpPr>
        <p:grpSpPr>
          <a:xfrm>
            <a:off x="4154735" y="-319699"/>
            <a:ext cx="880250" cy="438422"/>
            <a:chOff x="1595914" y="-11092"/>
            <a:chExt cx="1173666" cy="584563"/>
          </a:xfrm>
        </p:grpSpPr>
        <p:sp>
          <p:nvSpPr>
            <p:cNvPr id="43" name="Freeform: Shape 42">
              <a:extLst>
                <a:ext uri="{FF2B5EF4-FFF2-40B4-BE49-F238E27FC236}">
                  <a16:creationId xmlns:a16="http://schemas.microsoft.com/office/drawing/2014/main" id="{F56C5781-7EAE-4380-9449-5B32F9E69C41}"/>
                </a:ext>
              </a:extLst>
            </p:cNvPr>
            <p:cNvSpPr>
              <a:spLocks noChangeArrowheads="1"/>
            </p:cNvSpPr>
            <p:nvPr/>
          </p:nvSpPr>
          <p:spPr bwMode="auto">
            <a:xfrm>
              <a:off x="1595914" y="-11092"/>
              <a:ext cx="1173666" cy="584563"/>
            </a:xfrm>
            <a:custGeom>
              <a:avLst/>
              <a:gdLst>
                <a:gd name="connsiteX0" fmla="*/ 0 w 1173666"/>
                <a:gd name="connsiteY0" fmla="*/ 0 h 584563"/>
                <a:gd name="connsiteX1" fmla="*/ 1173666 w 1173666"/>
                <a:gd name="connsiteY1" fmla="*/ 0 h 584563"/>
                <a:gd name="connsiteX2" fmla="*/ 1161870 w 1173666"/>
                <a:gd name="connsiteY2" fmla="*/ 116792 h 584563"/>
                <a:gd name="connsiteX3" fmla="*/ 586833 w 1173666"/>
                <a:gd name="connsiteY3" fmla="*/ 584563 h 584563"/>
                <a:gd name="connsiteX4" fmla="*/ 11796 w 1173666"/>
                <a:gd name="connsiteY4" fmla="*/ 116792 h 58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6" h="584563">
                  <a:moveTo>
                    <a:pt x="0" y="0"/>
                  </a:moveTo>
                  <a:lnTo>
                    <a:pt x="1173666" y="0"/>
                  </a:lnTo>
                  <a:lnTo>
                    <a:pt x="1161870" y="116792"/>
                  </a:lnTo>
                  <a:cubicBezTo>
                    <a:pt x="1107138" y="383748"/>
                    <a:pt x="870482" y="584563"/>
                    <a:pt x="586833" y="584563"/>
                  </a:cubicBezTo>
                  <a:cubicBezTo>
                    <a:pt x="303184" y="584563"/>
                    <a:pt x="66528" y="383748"/>
                    <a:pt x="11796" y="116792"/>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4" name="Freeform: Shape 43">
              <a:extLst>
                <a:ext uri="{FF2B5EF4-FFF2-40B4-BE49-F238E27FC236}">
                  <a16:creationId xmlns:a16="http://schemas.microsoft.com/office/drawing/2014/main" id="{5BEA43B0-A543-48A0-96DF-EA4CC85786B0}"/>
                </a:ext>
              </a:extLst>
            </p:cNvPr>
            <p:cNvSpPr>
              <a:spLocks noChangeArrowheads="1"/>
            </p:cNvSpPr>
            <p:nvPr/>
          </p:nvSpPr>
          <p:spPr bwMode="auto">
            <a:xfrm>
              <a:off x="1665047" y="-3155"/>
              <a:ext cx="1036900" cy="507658"/>
            </a:xfrm>
            <a:custGeom>
              <a:avLst/>
              <a:gdLst>
                <a:gd name="connsiteX0" fmla="*/ 0 w 1036900"/>
                <a:gd name="connsiteY0" fmla="*/ 0 h 507658"/>
                <a:gd name="connsiteX1" fmla="*/ 1036900 w 1036900"/>
                <a:gd name="connsiteY1" fmla="*/ 0 h 507658"/>
                <a:gd name="connsiteX2" fmla="*/ 1027391 w 1036900"/>
                <a:gd name="connsiteY2" fmla="*/ 94056 h 507658"/>
                <a:gd name="connsiteX3" fmla="*/ 518450 w 1036900"/>
                <a:gd name="connsiteY3" fmla="*/ 507658 h 507658"/>
                <a:gd name="connsiteX4" fmla="*/ 9509 w 1036900"/>
                <a:gd name="connsiteY4" fmla="*/ 94056 h 507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900" h="507658">
                  <a:moveTo>
                    <a:pt x="0" y="0"/>
                  </a:moveTo>
                  <a:lnTo>
                    <a:pt x="1036900" y="0"/>
                  </a:lnTo>
                  <a:lnTo>
                    <a:pt x="1027391" y="94056"/>
                  </a:lnTo>
                  <a:cubicBezTo>
                    <a:pt x="978950" y="330098"/>
                    <a:pt x="769495" y="507658"/>
                    <a:pt x="518450" y="507658"/>
                  </a:cubicBezTo>
                  <a:cubicBezTo>
                    <a:pt x="267405" y="507658"/>
                    <a:pt x="57950" y="330098"/>
                    <a:pt x="9509" y="94056"/>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5" name="Freeform: Shape 44">
              <a:extLst>
                <a:ext uri="{FF2B5EF4-FFF2-40B4-BE49-F238E27FC236}">
                  <a16:creationId xmlns:a16="http://schemas.microsoft.com/office/drawing/2014/main" id="{987B16B2-14E8-47E0-A6ED-77807F58EECA}"/>
                </a:ext>
              </a:extLst>
            </p:cNvPr>
            <p:cNvSpPr>
              <a:spLocks noChangeArrowheads="1"/>
            </p:cNvSpPr>
            <p:nvPr/>
          </p:nvSpPr>
          <p:spPr bwMode="auto">
            <a:xfrm>
              <a:off x="1732439" y="-3154"/>
              <a:ext cx="902116" cy="440941"/>
            </a:xfrm>
            <a:custGeom>
              <a:avLst/>
              <a:gdLst>
                <a:gd name="connsiteX0" fmla="*/ 0 w 902116"/>
                <a:gd name="connsiteY0" fmla="*/ 0 h 440941"/>
                <a:gd name="connsiteX1" fmla="*/ 902116 w 902116"/>
                <a:gd name="connsiteY1" fmla="*/ 0 h 440941"/>
                <a:gd name="connsiteX2" fmla="*/ 893903 w 902116"/>
                <a:gd name="connsiteY2" fmla="*/ 81209 h 440941"/>
                <a:gd name="connsiteX3" fmla="*/ 451058 w 902116"/>
                <a:gd name="connsiteY3" fmla="*/ 440941 h 440941"/>
                <a:gd name="connsiteX4" fmla="*/ 8214 w 902116"/>
                <a:gd name="connsiteY4" fmla="*/ 81209 h 440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16" h="440941">
                  <a:moveTo>
                    <a:pt x="0" y="0"/>
                  </a:moveTo>
                  <a:lnTo>
                    <a:pt x="902116" y="0"/>
                  </a:lnTo>
                  <a:lnTo>
                    <a:pt x="893903" y="81209"/>
                  </a:lnTo>
                  <a:cubicBezTo>
                    <a:pt x="851753" y="286508"/>
                    <a:pt x="669500" y="440941"/>
                    <a:pt x="451058" y="440941"/>
                  </a:cubicBezTo>
                  <a:cubicBezTo>
                    <a:pt x="232616" y="440941"/>
                    <a:pt x="50364" y="286508"/>
                    <a:pt x="8214" y="81209"/>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6" name="Freeform: Shape 45">
              <a:extLst>
                <a:ext uri="{FF2B5EF4-FFF2-40B4-BE49-F238E27FC236}">
                  <a16:creationId xmlns:a16="http://schemas.microsoft.com/office/drawing/2014/main" id="{4AFC785C-94EE-4B20-91F2-4FC81EC811E4}"/>
                </a:ext>
              </a:extLst>
            </p:cNvPr>
            <p:cNvSpPr>
              <a:spLocks noChangeArrowheads="1"/>
            </p:cNvSpPr>
            <p:nvPr/>
          </p:nvSpPr>
          <p:spPr bwMode="auto">
            <a:xfrm>
              <a:off x="1799185" y="-2845"/>
              <a:ext cx="767122" cy="373915"/>
            </a:xfrm>
            <a:custGeom>
              <a:avLst/>
              <a:gdLst>
                <a:gd name="connsiteX0" fmla="*/ 0 w 767122"/>
                <a:gd name="connsiteY0" fmla="*/ 0 h 373915"/>
                <a:gd name="connsiteX1" fmla="*/ 767122 w 767122"/>
                <a:gd name="connsiteY1" fmla="*/ 0 h 373915"/>
                <a:gd name="connsiteX2" fmla="*/ 760309 w 767122"/>
                <a:gd name="connsiteY2" fmla="*/ 67455 h 373915"/>
                <a:gd name="connsiteX3" fmla="*/ 383561 w 767122"/>
                <a:gd name="connsiteY3" fmla="*/ 373915 h 373915"/>
                <a:gd name="connsiteX4" fmla="*/ 6813 w 767122"/>
                <a:gd name="connsiteY4" fmla="*/ 67455 h 37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122" h="373915">
                  <a:moveTo>
                    <a:pt x="0" y="0"/>
                  </a:moveTo>
                  <a:lnTo>
                    <a:pt x="767122" y="0"/>
                  </a:lnTo>
                  <a:lnTo>
                    <a:pt x="760309" y="67455"/>
                  </a:lnTo>
                  <a:cubicBezTo>
                    <a:pt x="724450" y="242352"/>
                    <a:pt x="569400" y="373915"/>
                    <a:pt x="383561" y="373915"/>
                  </a:cubicBezTo>
                  <a:cubicBezTo>
                    <a:pt x="197722" y="373915"/>
                    <a:pt x="42672" y="242352"/>
                    <a:pt x="6813" y="6745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7" name="Freeform: Shape 46">
              <a:extLst>
                <a:ext uri="{FF2B5EF4-FFF2-40B4-BE49-F238E27FC236}">
                  <a16:creationId xmlns:a16="http://schemas.microsoft.com/office/drawing/2014/main" id="{D9B800D0-5219-463C-A748-26E226B9C805}"/>
                </a:ext>
              </a:extLst>
            </p:cNvPr>
            <p:cNvSpPr>
              <a:spLocks noChangeArrowheads="1"/>
            </p:cNvSpPr>
            <p:nvPr/>
          </p:nvSpPr>
          <p:spPr bwMode="auto">
            <a:xfrm>
              <a:off x="1867412" y="-9783"/>
              <a:ext cx="632170" cy="314135"/>
            </a:xfrm>
            <a:custGeom>
              <a:avLst/>
              <a:gdLst>
                <a:gd name="connsiteX0" fmla="*/ 0 w 632170"/>
                <a:gd name="connsiteY0" fmla="*/ 0 h 314135"/>
                <a:gd name="connsiteX1" fmla="*/ 632170 w 632170"/>
                <a:gd name="connsiteY1" fmla="*/ 0 h 314135"/>
                <a:gd name="connsiteX2" fmla="*/ 626003 w 632170"/>
                <a:gd name="connsiteY2" fmla="*/ 61245 h 314135"/>
                <a:gd name="connsiteX3" fmla="*/ 316085 w 632170"/>
                <a:gd name="connsiteY3" fmla="*/ 314135 h 314135"/>
                <a:gd name="connsiteX4" fmla="*/ 6167 w 632170"/>
                <a:gd name="connsiteY4" fmla="*/ 61245 h 31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170" h="314135">
                  <a:moveTo>
                    <a:pt x="0" y="0"/>
                  </a:moveTo>
                  <a:lnTo>
                    <a:pt x="632170" y="0"/>
                  </a:lnTo>
                  <a:lnTo>
                    <a:pt x="626003" y="61245"/>
                  </a:lnTo>
                  <a:cubicBezTo>
                    <a:pt x="596505" y="205569"/>
                    <a:pt x="468959" y="314135"/>
                    <a:pt x="316085" y="314135"/>
                  </a:cubicBezTo>
                  <a:cubicBezTo>
                    <a:pt x="163211" y="314135"/>
                    <a:pt x="35665" y="205569"/>
                    <a:pt x="6167" y="6124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8" name="Freeform: Shape 47">
              <a:extLst>
                <a:ext uri="{FF2B5EF4-FFF2-40B4-BE49-F238E27FC236}">
                  <a16:creationId xmlns:a16="http://schemas.microsoft.com/office/drawing/2014/main" id="{36D7DE4E-982D-4FF8-9303-6F26881B0BB2}"/>
                </a:ext>
              </a:extLst>
            </p:cNvPr>
            <p:cNvSpPr>
              <a:spLocks noChangeArrowheads="1"/>
            </p:cNvSpPr>
            <p:nvPr/>
          </p:nvSpPr>
          <p:spPr bwMode="auto">
            <a:xfrm>
              <a:off x="1935962" y="-3155"/>
              <a:ext cx="495070" cy="238541"/>
            </a:xfrm>
            <a:custGeom>
              <a:avLst/>
              <a:gdLst>
                <a:gd name="connsiteX0" fmla="*/ 0 w 495070"/>
                <a:gd name="connsiteY0" fmla="*/ 0 h 238541"/>
                <a:gd name="connsiteX1" fmla="*/ 495070 w 495070"/>
                <a:gd name="connsiteY1" fmla="*/ 0 h 238541"/>
                <a:gd name="connsiteX2" fmla="*/ 477546 w 495070"/>
                <a:gd name="connsiteY2" fmla="*/ 86538 h 238541"/>
                <a:gd name="connsiteX3" fmla="*/ 247535 w 495070"/>
                <a:gd name="connsiteY3" fmla="*/ 238541 h 238541"/>
                <a:gd name="connsiteX4" fmla="*/ 17524 w 495070"/>
                <a:gd name="connsiteY4" fmla="*/ 86538 h 23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70" h="238541">
                  <a:moveTo>
                    <a:pt x="0" y="0"/>
                  </a:moveTo>
                  <a:lnTo>
                    <a:pt x="495070" y="0"/>
                  </a:lnTo>
                  <a:lnTo>
                    <a:pt x="477546" y="86538"/>
                  </a:lnTo>
                  <a:cubicBezTo>
                    <a:pt x="439651" y="175864"/>
                    <a:pt x="350935" y="238541"/>
                    <a:pt x="247535" y="238541"/>
                  </a:cubicBezTo>
                  <a:cubicBezTo>
                    <a:pt x="144136" y="238541"/>
                    <a:pt x="55420" y="175864"/>
                    <a:pt x="17524" y="86538"/>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9" name="Freeform: Shape 48">
              <a:extLst>
                <a:ext uri="{FF2B5EF4-FFF2-40B4-BE49-F238E27FC236}">
                  <a16:creationId xmlns:a16="http://schemas.microsoft.com/office/drawing/2014/main" id="{4169C7CF-9F52-4F0C-B135-F150C3546EC4}"/>
                </a:ext>
              </a:extLst>
            </p:cNvPr>
            <p:cNvSpPr>
              <a:spLocks noChangeArrowheads="1"/>
            </p:cNvSpPr>
            <p:nvPr/>
          </p:nvSpPr>
          <p:spPr bwMode="auto">
            <a:xfrm>
              <a:off x="2003273" y="-3156"/>
              <a:ext cx="358951" cy="171824"/>
            </a:xfrm>
            <a:custGeom>
              <a:avLst/>
              <a:gdLst>
                <a:gd name="connsiteX0" fmla="*/ 0 w 358951"/>
                <a:gd name="connsiteY0" fmla="*/ 0 h 171824"/>
                <a:gd name="connsiteX1" fmla="*/ 358951 w 358951"/>
                <a:gd name="connsiteY1" fmla="*/ 0 h 171824"/>
                <a:gd name="connsiteX2" fmla="*/ 346630 w 358951"/>
                <a:gd name="connsiteY2" fmla="*/ 61027 h 171824"/>
                <a:gd name="connsiteX3" fmla="*/ 179475 w 358951"/>
                <a:gd name="connsiteY3" fmla="*/ 171824 h 171824"/>
                <a:gd name="connsiteX4" fmla="*/ 12320 w 358951"/>
                <a:gd name="connsiteY4" fmla="*/ 61027 h 1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1" h="171824">
                  <a:moveTo>
                    <a:pt x="0" y="0"/>
                  </a:moveTo>
                  <a:lnTo>
                    <a:pt x="358951" y="0"/>
                  </a:lnTo>
                  <a:lnTo>
                    <a:pt x="346630" y="61027"/>
                  </a:lnTo>
                  <a:cubicBezTo>
                    <a:pt x="319090" y="126138"/>
                    <a:pt x="254618" y="171824"/>
                    <a:pt x="179475" y="171824"/>
                  </a:cubicBezTo>
                  <a:cubicBezTo>
                    <a:pt x="104332" y="171824"/>
                    <a:pt x="39860" y="126138"/>
                    <a:pt x="12320" y="6102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0" name="Freeform: Shape 49">
              <a:extLst>
                <a:ext uri="{FF2B5EF4-FFF2-40B4-BE49-F238E27FC236}">
                  <a16:creationId xmlns:a16="http://schemas.microsoft.com/office/drawing/2014/main" id="{A4455C20-83A7-450A-B9FF-EE465D95BF8E}"/>
                </a:ext>
              </a:extLst>
            </p:cNvPr>
            <p:cNvSpPr>
              <a:spLocks noChangeArrowheads="1"/>
            </p:cNvSpPr>
            <p:nvPr/>
          </p:nvSpPr>
          <p:spPr bwMode="auto">
            <a:xfrm>
              <a:off x="2069919" y="-3157"/>
              <a:ext cx="225656" cy="105109"/>
            </a:xfrm>
            <a:custGeom>
              <a:avLst/>
              <a:gdLst>
                <a:gd name="connsiteX0" fmla="*/ 0 w 225656"/>
                <a:gd name="connsiteY0" fmla="*/ 0 h 105109"/>
                <a:gd name="connsiteX1" fmla="*/ 225656 w 225656"/>
                <a:gd name="connsiteY1" fmla="*/ 0 h 105109"/>
                <a:gd name="connsiteX2" fmla="*/ 218509 w 225656"/>
                <a:gd name="connsiteY2" fmla="*/ 35287 h 105109"/>
                <a:gd name="connsiteX3" fmla="*/ 112828 w 225656"/>
                <a:gd name="connsiteY3" fmla="*/ 105109 h 105109"/>
                <a:gd name="connsiteX4" fmla="*/ 7147 w 225656"/>
                <a:gd name="connsiteY4" fmla="*/ 35287 h 10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56" h="105109">
                  <a:moveTo>
                    <a:pt x="0" y="0"/>
                  </a:moveTo>
                  <a:lnTo>
                    <a:pt x="225656" y="0"/>
                  </a:lnTo>
                  <a:lnTo>
                    <a:pt x="218509" y="35287"/>
                  </a:lnTo>
                  <a:cubicBezTo>
                    <a:pt x="201098" y="76319"/>
                    <a:pt x="160336" y="105109"/>
                    <a:pt x="112828" y="105109"/>
                  </a:cubicBezTo>
                  <a:cubicBezTo>
                    <a:pt x="65320" y="105109"/>
                    <a:pt x="24559" y="76319"/>
                    <a:pt x="7147" y="3528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1" name="Freeform: Shape 50">
              <a:extLst>
                <a:ext uri="{FF2B5EF4-FFF2-40B4-BE49-F238E27FC236}">
                  <a16:creationId xmlns:a16="http://schemas.microsoft.com/office/drawing/2014/main" id="{390852B4-A0FD-4D81-9672-A3038D219CD7}"/>
                </a:ext>
              </a:extLst>
            </p:cNvPr>
            <p:cNvSpPr>
              <a:spLocks noChangeArrowheads="1"/>
            </p:cNvSpPr>
            <p:nvPr/>
          </p:nvSpPr>
          <p:spPr bwMode="auto">
            <a:xfrm>
              <a:off x="2140775" y="-3157"/>
              <a:ext cx="86197" cy="38393"/>
            </a:xfrm>
            <a:custGeom>
              <a:avLst/>
              <a:gdLst>
                <a:gd name="connsiteX0" fmla="*/ 0 w 86197"/>
                <a:gd name="connsiteY0" fmla="*/ 0 h 38393"/>
                <a:gd name="connsiteX1" fmla="*/ 86197 w 86197"/>
                <a:gd name="connsiteY1" fmla="*/ 0 h 38393"/>
                <a:gd name="connsiteX2" fmla="*/ 76228 w 86197"/>
                <a:gd name="connsiteY2" fmla="*/ 24451 h 38393"/>
                <a:gd name="connsiteX3" fmla="*/ 43098 w 86197"/>
                <a:gd name="connsiteY3" fmla="*/ 38393 h 38393"/>
                <a:gd name="connsiteX4" fmla="*/ 9968 w 86197"/>
                <a:gd name="connsiteY4" fmla="*/ 24451 h 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97" h="38393">
                  <a:moveTo>
                    <a:pt x="0" y="0"/>
                  </a:moveTo>
                  <a:lnTo>
                    <a:pt x="86197" y="0"/>
                  </a:lnTo>
                  <a:lnTo>
                    <a:pt x="76228" y="24451"/>
                  </a:lnTo>
                  <a:cubicBezTo>
                    <a:pt x="67749" y="33065"/>
                    <a:pt x="56036" y="38393"/>
                    <a:pt x="43098" y="38393"/>
                  </a:cubicBezTo>
                  <a:cubicBezTo>
                    <a:pt x="30160" y="38393"/>
                    <a:pt x="18447" y="33065"/>
                    <a:pt x="9968" y="24451"/>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grpSp>
      <p:grpSp>
        <p:nvGrpSpPr>
          <p:cNvPr id="237" name="Group 236">
            <a:extLst>
              <a:ext uri="{FF2B5EF4-FFF2-40B4-BE49-F238E27FC236}">
                <a16:creationId xmlns:a16="http://schemas.microsoft.com/office/drawing/2014/main" id="{723082FC-56DB-43A1-9A57-2E4360142289}"/>
              </a:ext>
            </a:extLst>
          </p:cNvPr>
          <p:cNvGrpSpPr/>
          <p:nvPr/>
        </p:nvGrpSpPr>
        <p:grpSpPr>
          <a:xfrm>
            <a:off x="8230436" y="-33078"/>
            <a:ext cx="880443" cy="878757"/>
            <a:chOff x="9254099" y="3796931"/>
            <a:chExt cx="941974" cy="940170"/>
          </a:xfrm>
        </p:grpSpPr>
        <p:sp>
          <p:nvSpPr>
            <p:cNvPr id="238" name="Oval 46">
              <a:extLst>
                <a:ext uri="{FF2B5EF4-FFF2-40B4-BE49-F238E27FC236}">
                  <a16:creationId xmlns:a16="http://schemas.microsoft.com/office/drawing/2014/main" id="{AE99D03B-99C2-4EE6-BEB4-ABCBB50ED149}"/>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39" name="Oval 47">
              <a:extLst>
                <a:ext uri="{FF2B5EF4-FFF2-40B4-BE49-F238E27FC236}">
                  <a16:creationId xmlns:a16="http://schemas.microsoft.com/office/drawing/2014/main" id="{6CB57090-E4C6-42E2-9581-AE610B0F9D1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0" name="Oval 48">
              <a:extLst>
                <a:ext uri="{FF2B5EF4-FFF2-40B4-BE49-F238E27FC236}">
                  <a16:creationId xmlns:a16="http://schemas.microsoft.com/office/drawing/2014/main" id="{85715D7E-5DD2-4F6A-9B89-D5D43FD0AEC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1" name="Oval 49">
              <a:extLst>
                <a:ext uri="{FF2B5EF4-FFF2-40B4-BE49-F238E27FC236}">
                  <a16:creationId xmlns:a16="http://schemas.microsoft.com/office/drawing/2014/main" id="{CE52B61E-D6AB-4BAD-B22E-46B318C21B72}"/>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2" name="Oval 50">
              <a:extLst>
                <a:ext uri="{FF2B5EF4-FFF2-40B4-BE49-F238E27FC236}">
                  <a16:creationId xmlns:a16="http://schemas.microsoft.com/office/drawing/2014/main" id="{5D98BDC1-6F18-4F5E-9709-C0335E730C7D}"/>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3" name="Oval 51">
              <a:extLst>
                <a:ext uri="{FF2B5EF4-FFF2-40B4-BE49-F238E27FC236}">
                  <a16:creationId xmlns:a16="http://schemas.microsoft.com/office/drawing/2014/main" id="{1D698E71-8630-4264-954E-724E7F595CE8}"/>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4" name="Oval 52">
              <a:extLst>
                <a:ext uri="{FF2B5EF4-FFF2-40B4-BE49-F238E27FC236}">
                  <a16:creationId xmlns:a16="http://schemas.microsoft.com/office/drawing/2014/main" id="{15F14297-FA46-4368-B50D-4C620569AA7E}"/>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5" name="Oval 53">
              <a:extLst>
                <a:ext uri="{FF2B5EF4-FFF2-40B4-BE49-F238E27FC236}">
                  <a16:creationId xmlns:a16="http://schemas.microsoft.com/office/drawing/2014/main" id="{F6BC9CFD-D309-45C1-A578-D5271D6B1536}"/>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6" name="Oval 54">
              <a:extLst>
                <a:ext uri="{FF2B5EF4-FFF2-40B4-BE49-F238E27FC236}">
                  <a16:creationId xmlns:a16="http://schemas.microsoft.com/office/drawing/2014/main" id="{955C4459-2D0A-4E59-926E-2625C602B9A6}"/>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12" name="Freeform 12">
            <a:extLst>
              <a:ext uri="{FF2B5EF4-FFF2-40B4-BE49-F238E27FC236}">
                <a16:creationId xmlns:a16="http://schemas.microsoft.com/office/drawing/2014/main" id="{7E208582-FE9A-4106-A8E2-5E14939D5789}"/>
              </a:ext>
            </a:extLst>
          </p:cNvPr>
          <p:cNvSpPr>
            <a:spLocks/>
          </p:cNvSpPr>
          <p:nvPr/>
        </p:nvSpPr>
        <p:spPr bwMode="auto">
          <a:xfrm rot="1687266">
            <a:off x="198070" y="944932"/>
            <a:ext cx="41225" cy="42158"/>
          </a:xfrm>
          <a:custGeom>
            <a:avLst/>
            <a:gdLst>
              <a:gd name="T0" fmla="*/ 51 w 54"/>
              <a:gd name="T1" fmla="*/ 23 h 53"/>
              <a:gd name="T2" fmla="*/ 31 w 54"/>
              <a:gd name="T3" fmla="*/ 51 h 53"/>
              <a:gd name="T4" fmla="*/ 3 w 54"/>
              <a:gd name="T5" fmla="*/ 30 h 53"/>
              <a:gd name="T6" fmla="*/ 23 w 54"/>
              <a:gd name="T7" fmla="*/ 2 h 53"/>
              <a:gd name="T8" fmla="*/ 51 w 54"/>
              <a:gd name="T9" fmla="*/ 23 h 53"/>
            </a:gdLst>
            <a:ahLst/>
            <a:cxnLst>
              <a:cxn ang="0">
                <a:pos x="T0" y="T1"/>
              </a:cxn>
              <a:cxn ang="0">
                <a:pos x="T2" y="T3"/>
              </a:cxn>
              <a:cxn ang="0">
                <a:pos x="T4" y="T5"/>
              </a:cxn>
              <a:cxn ang="0">
                <a:pos x="T6" y="T7"/>
              </a:cxn>
              <a:cxn ang="0">
                <a:pos x="T8" y="T9"/>
              </a:cxn>
            </a:cxnLst>
            <a:rect l="0" t="0" r="r" b="b"/>
            <a:pathLst>
              <a:path w="54" h="53">
                <a:moveTo>
                  <a:pt x="51" y="23"/>
                </a:moveTo>
                <a:cubicBezTo>
                  <a:pt x="54" y="36"/>
                  <a:pt x="44" y="49"/>
                  <a:pt x="31" y="51"/>
                </a:cubicBezTo>
                <a:cubicBezTo>
                  <a:pt x="17" y="53"/>
                  <a:pt x="5" y="44"/>
                  <a:pt x="3" y="30"/>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18" name="Freeform 18">
            <a:extLst>
              <a:ext uri="{FF2B5EF4-FFF2-40B4-BE49-F238E27FC236}">
                <a16:creationId xmlns:a16="http://schemas.microsoft.com/office/drawing/2014/main" id="{ED04F09C-1BF5-4509-9F9C-CE7389115B7E}"/>
              </a:ext>
            </a:extLst>
          </p:cNvPr>
          <p:cNvSpPr>
            <a:spLocks/>
          </p:cNvSpPr>
          <p:nvPr/>
        </p:nvSpPr>
        <p:spPr bwMode="auto">
          <a:xfrm rot="1687266">
            <a:off x="164969" y="1038986"/>
            <a:ext cx="40489" cy="41778"/>
          </a:xfrm>
          <a:custGeom>
            <a:avLst/>
            <a:gdLst>
              <a:gd name="T0" fmla="*/ 51 w 53"/>
              <a:gd name="T1" fmla="*/ 23 h 53"/>
              <a:gd name="T2" fmla="*/ 31 w 53"/>
              <a:gd name="T3" fmla="*/ 51 h 53"/>
              <a:gd name="T4" fmla="*/ 3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3" y="31"/>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 name="Freeform 24">
            <a:extLst>
              <a:ext uri="{FF2B5EF4-FFF2-40B4-BE49-F238E27FC236}">
                <a16:creationId xmlns:a16="http://schemas.microsoft.com/office/drawing/2014/main" id="{5672C6E6-0AC5-4761-8271-EA7327F4A1A5}"/>
              </a:ext>
            </a:extLst>
          </p:cNvPr>
          <p:cNvSpPr>
            <a:spLocks/>
          </p:cNvSpPr>
          <p:nvPr/>
        </p:nvSpPr>
        <p:spPr bwMode="auto">
          <a:xfrm rot="1687266">
            <a:off x="131702" y="1134033"/>
            <a:ext cx="40489" cy="41778"/>
          </a:xfrm>
          <a:custGeom>
            <a:avLst/>
            <a:gdLst>
              <a:gd name="T0" fmla="*/ 51 w 53"/>
              <a:gd name="T1" fmla="*/ 22 h 53"/>
              <a:gd name="T2" fmla="*/ 31 w 53"/>
              <a:gd name="T3" fmla="*/ 50 h 53"/>
              <a:gd name="T4" fmla="*/ 2 w 53"/>
              <a:gd name="T5" fmla="*/ 30 h 53"/>
              <a:gd name="T6" fmla="*/ 23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1" y="50"/>
                </a:cubicBezTo>
                <a:cubicBezTo>
                  <a:pt x="17" y="53"/>
                  <a:pt x="5" y="43"/>
                  <a:pt x="2" y="30"/>
                </a:cubicBezTo>
                <a:cubicBezTo>
                  <a:pt x="0" y="16"/>
                  <a:pt x="10" y="4"/>
                  <a:pt x="23" y="2"/>
                </a:cubicBezTo>
                <a:cubicBezTo>
                  <a:pt x="36" y="0"/>
                  <a:pt x="49"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5" name="Freeform 25">
            <a:extLst>
              <a:ext uri="{FF2B5EF4-FFF2-40B4-BE49-F238E27FC236}">
                <a16:creationId xmlns:a16="http://schemas.microsoft.com/office/drawing/2014/main" id="{98F0D0CF-430B-4E61-9096-2A53F07E1F68}"/>
              </a:ext>
            </a:extLst>
          </p:cNvPr>
          <p:cNvSpPr>
            <a:spLocks/>
          </p:cNvSpPr>
          <p:nvPr/>
        </p:nvSpPr>
        <p:spPr bwMode="auto">
          <a:xfrm rot="1687266">
            <a:off x="224273" y="1165418"/>
            <a:ext cx="40489" cy="41778"/>
          </a:xfrm>
          <a:custGeom>
            <a:avLst/>
            <a:gdLst>
              <a:gd name="T0" fmla="*/ 51 w 53"/>
              <a:gd name="T1" fmla="*/ 22 h 53"/>
              <a:gd name="T2" fmla="*/ 30 w 53"/>
              <a:gd name="T3" fmla="*/ 51 h 53"/>
              <a:gd name="T4" fmla="*/ 2 w 53"/>
              <a:gd name="T5" fmla="*/ 30 h 53"/>
              <a:gd name="T6" fmla="*/ 22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0" y="51"/>
                </a:cubicBezTo>
                <a:cubicBezTo>
                  <a:pt x="17" y="53"/>
                  <a:pt x="4" y="44"/>
                  <a:pt x="2" y="30"/>
                </a:cubicBezTo>
                <a:cubicBezTo>
                  <a:pt x="0" y="17"/>
                  <a:pt x="9" y="4"/>
                  <a:pt x="22" y="2"/>
                </a:cubicBezTo>
                <a:cubicBezTo>
                  <a:pt x="36" y="0"/>
                  <a:pt x="48"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0" name="Freeform 30">
            <a:extLst>
              <a:ext uri="{FF2B5EF4-FFF2-40B4-BE49-F238E27FC236}">
                <a16:creationId xmlns:a16="http://schemas.microsoft.com/office/drawing/2014/main" id="{5A46016D-3FB7-46F7-994C-869AC377E39F}"/>
              </a:ext>
            </a:extLst>
          </p:cNvPr>
          <p:cNvSpPr>
            <a:spLocks/>
          </p:cNvSpPr>
          <p:nvPr/>
        </p:nvSpPr>
        <p:spPr bwMode="auto">
          <a:xfrm rot="1687266">
            <a:off x="98536" y="1227966"/>
            <a:ext cx="40856" cy="42158"/>
          </a:xfrm>
          <a:custGeom>
            <a:avLst/>
            <a:gdLst>
              <a:gd name="T0" fmla="*/ 51 w 53"/>
              <a:gd name="T1" fmla="*/ 23 h 53"/>
              <a:gd name="T2" fmla="*/ 31 w 53"/>
              <a:gd name="T3" fmla="*/ 51 h 53"/>
              <a:gd name="T4" fmla="*/ 2 w 53"/>
              <a:gd name="T5" fmla="*/ 30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2" y="30"/>
                </a:cubicBezTo>
                <a:cubicBezTo>
                  <a:pt x="0" y="17"/>
                  <a:pt x="9" y="4"/>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1" name="Freeform 31">
            <a:extLst>
              <a:ext uri="{FF2B5EF4-FFF2-40B4-BE49-F238E27FC236}">
                <a16:creationId xmlns:a16="http://schemas.microsoft.com/office/drawing/2014/main" id="{59C2ECF9-5858-449A-9C65-CE2EE9F465DB}"/>
              </a:ext>
            </a:extLst>
          </p:cNvPr>
          <p:cNvSpPr>
            <a:spLocks/>
          </p:cNvSpPr>
          <p:nvPr/>
        </p:nvSpPr>
        <p:spPr bwMode="auto">
          <a:xfrm rot="1687266">
            <a:off x="191017" y="1259709"/>
            <a:ext cx="40856" cy="41778"/>
          </a:xfrm>
          <a:custGeom>
            <a:avLst/>
            <a:gdLst>
              <a:gd name="T0" fmla="*/ 50 w 53"/>
              <a:gd name="T1" fmla="*/ 23 h 53"/>
              <a:gd name="T2" fmla="*/ 30 w 53"/>
              <a:gd name="T3" fmla="*/ 51 h 53"/>
              <a:gd name="T4" fmla="*/ 2 w 53"/>
              <a:gd name="T5" fmla="*/ 30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7" y="53"/>
                  <a:pt x="4" y="44"/>
                  <a:pt x="2" y="30"/>
                </a:cubicBezTo>
                <a:cubicBezTo>
                  <a:pt x="0" y="17"/>
                  <a:pt x="9" y="4"/>
                  <a:pt x="22" y="2"/>
                </a:cubicBezTo>
                <a:cubicBezTo>
                  <a:pt x="36" y="0"/>
                  <a:pt x="48" y="9"/>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6" name="Freeform 36">
            <a:extLst>
              <a:ext uri="{FF2B5EF4-FFF2-40B4-BE49-F238E27FC236}">
                <a16:creationId xmlns:a16="http://schemas.microsoft.com/office/drawing/2014/main" id="{ED639593-D4FA-4BB9-A55D-05B29F22E215}"/>
              </a:ext>
            </a:extLst>
          </p:cNvPr>
          <p:cNvSpPr>
            <a:spLocks/>
          </p:cNvSpPr>
          <p:nvPr/>
        </p:nvSpPr>
        <p:spPr bwMode="auto">
          <a:xfrm rot="1687266">
            <a:off x="65738" y="1322280"/>
            <a:ext cx="40489" cy="41778"/>
          </a:xfrm>
          <a:custGeom>
            <a:avLst/>
            <a:gdLst>
              <a:gd name="T0" fmla="*/ 51 w 53"/>
              <a:gd name="T1" fmla="*/ 23 h 53"/>
              <a:gd name="T2" fmla="*/ 31 w 53"/>
              <a:gd name="T3" fmla="*/ 51 h 53"/>
              <a:gd name="T4" fmla="*/ 2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4" y="44"/>
                  <a:pt x="2" y="31"/>
                </a:cubicBezTo>
                <a:cubicBezTo>
                  <a:pt x="0" y="17"/>
                  <a:pt x="9" y="5"/>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7" name="Freeform 37">
            <a:extLst>
              <a:ext uri="{FF2B5EF4-FFF2-40B4-BE49-F238E27FC236}">
                <a16:creationId xmlns:a16="http://schemas.microsoft.com/office/drawing/2014/main" id="{240E82B4-B97F-40FE-8AB9-FC6016F5FE7E}"/>
              </a:ext>
            </a:extLst>
          </p:cNvPr>
          <p:cNvSpPr>
            <a:spLocks/>
          </p:cNvSpPr>
          <p:nvPr/>
        </p:nvSpPr>
        <p:spPr bwMode="auto">
          <a:xfrm rot="1687266">
            <a:off x="158130" y="1354001"/>
            <a:ext cx="40489" cy="41778"/>
          </a:xfrm>
          <a:custGeom>
            <a:avLst/>
            <a:gdLst>
              <a:gd name="T0" fmla="*/ 50 w 53"/>
              <a:gd name="T1" fmla="*/ 23 h 53"/>
              <a:gd name="T2" fmla="*/ 30 w 53"/>
              <a:gd name="T3" fmla="*/ 51 h 53"/>
              <a:gd name="T4" fmla="*/ 2 w 53"/>
              <a:gd name="T5" fmla="*/ 31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6" y="53"/>
                  <a:pt x="4" y="44"/>
                  <a:pt x="2" y="31"/>
                </a:cubicBezTo>
                <a:cubicBezTo>
                  <a:pt x="0" y="17"/>
                  <a:pt x="9" y="5"/>
                  <a:pt x="22" y="2"/>
                </a:cubicBezTo>
                <a:cubicBezTo>
                  <a:pt x="36" y="0"/>
                  <a:pt x="48" y="10"/>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4" name="Oval 343">
            <a:extLst>
              <a:ext uri="{FF2B5EF4-FFF2-40B4-BE49-F238E27FC236}">
                <a16:creationId xmlns:a16="http://schemas.microsoft.com/office/drawing/2014/main" id="{31C2EE1B-E43D-4E09-BB8D-4E251C3AB993}"/>
              </a:ext>
            </a:extLst>
          </p:cNvPr>
          <p:cNvSpPr/>
          <p:nvPr/>
        </p:nvSpPr>
        <p:spPr>
          <a:xfrm>
            <a:off x="8223214" y="59441"/>
            <a:ext cx="105817" cy="109187"/>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sp>
        <p:nvSpPr>
          <p:cNvPr id="343" name="Oval 342">
            <a:extLst>
              <a:ext uri="{FF2B5EF4-FFF2-40B4-BE49-F238E27FC236}">
                <a16:creationId xmlns:a16="http://schemas.microsoft.com/office/drawing/2014/main" id="{2C6CDE47-1A07-4DAD-9CCF-3E79DCE033C4}"/>
              </a:ext>
            </a:extLst>
          </p:cNvPr>
          <p:cNvSpPr/>
          <p:nvPr/>
        </p:nvSpPr>
        <p:spPr>
          <a:xfrm>
            <a:off x="47767" y="3429861"/>
            <a:ext cx="206702" cy="213285"/>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grpSp>
        <p:nvGrpSpPr>
          <p:cNvPr id="339" name="Group 338">
            <a:extLst>
              <a:ext uri="{FF2B5EF4-FFF2-40B4-BE49-F238E27FC236}">
                <a16:creationId xmlns:a16="http://schemas.microsoft.com/office/drawing/2014/main" id="{E23B5FED-AA48-4FE8-84D5-7A3062BE11AF}"/>
              </a:ext>
            </a:extLst>
          </p:cNvPr>
          <p:cNvGrpSpPr/>
          <p:nvPr/>
        </p:nvGrpSpPr>
        <p:grpSpPr>
          <a:xfrm>
            <a:off x="76031" y="-33605"/>
            <a:ext cx="880443" cy="878757"/>
            <a:chOff x="9254099" y="3796931"/>
            <a:chExt cx="941974" cy="940170"/>
          </a:xfrm>
        </p:grpSpPr>
        <p:sp>
          <p:nvSpPr>
            <p:cNvPr id="340" name="Oval 46">
              <a:extLst>
                <a:ext uri="{FF2B5EF4-FFF2-40B4-BE49-F238E27FC236}">
                  <a16:creationId xmlns:a16="http://schemas.microsoft.com/office/drawing/2014/main" id="{C78AA93C-ED4F-4059-8C64-CA90A8230138}"/>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1" name="Oval 47">
              <a:extLst>
                <a:ext uri="{FF2B5EF4-FFF2-40B4-BE49-F238E27FC236}">
                  <a16:creationId xmlns:a16="http://schemas.microsoft.com/office/drawing/2014/main" id="{42F43A3C-2173-4874-BFCC-0E451309A08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2" name="Oval 48">
              <a:extLst>
                <a:ext uri="{FF2B5EF4-FFF2-40B4-BE49-F238E27FC236}">
                  <a16:creationId xmlns:a16="http://schemas.microsoft.com/office/drawing/2014/main" id="{CFD33A74-DAC4-4D84-BAB4-6C403785407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6" name="Oval 49">
              <a:extLst>
                <a:ext uri="{FF2B5EF4-FFF2-40B4-BE49-F238E27FC236}">
                  <a16:creationId xmlns:a16="http://schemas.microsoft.com/office/drawing/2014/main" id="{04C73CCB-96A6-4BA1-B608-1300E2EFE81B}"/>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7" name="Oval 50">
              <a:extLst>
                <a:ext uri="{FF2B5EF4-FFF2-40B4-BE49-F238E27FC236}">
                  <a16:creationId xmlns:a16="http://schemas.microsoft.com/office/drawing/2014/main" id="{9E567F26-6101-4E8D-BCC4-27D50A01D44B}"/>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8" name="Oval 51">
              <a:extLst>
                <a:ext uri="{FF2B5EF4-FFF2-40B4-BE49-F238E27FC236}">
                  <a16:creationId xmlns:a16="http://schemas.microsoft.com/office/drawing/2014/main" id="{E5F66A3B-9419-4656-9C23-26E33410BC12}"/>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9" name="Oval 52">
              <a:extLst>
                <a:ext uri="{FF2B5EF4-FFF2-40B4-BE49-F238E27FC236}">
                  <a16:creationId xmlns:a16="http://schemas.microsoft.com/office/drawing/2014/main" id="{C18279B7-6212-4920-BA4A-1DC792A772F9}"/>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0" name="Oval 53">
              <a:extLst>
                <a:ext uri="{FF2B5EF4-FFF2-40B4-BE49-F238E27FC236}">
                  <a16:creationId xmlns:a16="http://schemas.microsoft.com/office/drawing/2014/main" id="{BE7DC73C-FE9F-4547-AA20-D7D1C14B09A2}"/>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1" name="Oval 54">
              <a:extLst>
                <a:ext uri="{FF2B5EF4-FFF2-40B4-BE49-F238E27FC236}">
                  <a16:creationId xmlns:a16="http://schemas.microsoft.com/office/drawing/2014/main" id="{2EFF08CB-77F1-4AD0-A56B-38EF60DD2A91}"/>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76" name="TextBox 75">
            <a:extLst>
              <a:ext uri="{FF2B5EF4-FFF2-40B4-BE49-F238E27FC236}">
                <a16:creationId xmlns:a16="http://schemas.microsoft.com/office/drawing/2014/main" id="{035267E3-94E6-143A-EF7F-88635BC5EBAA}"/>
              </a:ext>
            </a:extLst>
          </p:cNvPr>
          <p:cNvSpPr txBox="1"/>
          <p:nvPr/>
        </p:nvSpPr>
        <p:spPr>
          <a:xfrm>
            <a:off x="753567" y="151812"/>
            <a:ext cx="4851943" cy="715581"/>
          </a:xfrm>
          <a:prstGeom prst="rect">
            <a:avLst/>
          </a:prstGeom>
          <a:noFill/>
        </p:spPr>
        <p:txBody>
          <a:bodyPr wrap="square" rtlCol="0">
            <a:spAutoFit/>
          </a:bodyPr>
          <a:lstStyle/>
          <a:p>
            <a:pPr defTabSz="685800">
              <a:buClrTx/>
              <a:defRPr/>
            </a:pPr>
            <a:r>
              <a:rPr lang="en-GB" sz="4050" kern="1200" dirty="0">
                <a:solidFill>
                  <a:prstClr val="white">
                    <a:lumMod val="50000"/>
                  </a:prstClr>
                </a:solidFill>
                <a:latin typeface="Calibri" panose="020F0502020204030204"/>
                <a:ea typeface="+mn-ea"/>
                <a:cs typeface="+mn-cs"/>
              </a:rPr>
              <a:t>Bottom-up model </a:t>
            </a:r>
          </a:p>
        </p:txBody>
      </p:sp>
      <p:graphicFrame>
        <p:nvGraphicFramePr>
          <p:cNvPr id="5" name="Object 4">
            <a:extLst>
              <a:ext uri="{FF2B5EF4-FFF2-40B4-BE49-F238E27FC236}">
                <a16:creationId xmlns:a16="http://schemas.microsoft.com/office/drawing/2014/main" id="{DD401370-D522-02C9-9AFD-1B3187FEF212}"/>
              </a:ext>
            </a:extLst>
          </p:cNvPr>
          <p:cNvGraphicFramePr>
            <a:graphicFrameLocks noChangeAspect="1"/>
          </p:cNvGraphicFramePr>
          <p:nvPr/>
        </p:nvGraphicFramePr>
        <p:xfrm>
          <a:off x="430233" y="954927"/>
          <a:ext cx="7387828" cy="1956667"/>
        </p:xfrm>
        <a:graphic>
          <a:graphicData uri="http://schemas.openxmlformats.org/presentationml/2006/ole">
            <mc:AlternateContent xmlns:mc="http://schemas.openxmlformats.org/markup-compatibility/2006">
              <mc:Choice xmlns:v="urn:schemas-microsoft-com:vml" Requires="v">
                <p:oleObj name="Bitmap Image" r:id="rId3" imgW="8854560" imgH="2034720" progId="PBrush">
                  <p:embed/>
                </p:oleObj>
              </mc:Choice>
              <mc:Fallback>
                <p:oleObj name="Bitmap Image" r:id="rId3" imgW="8854560" imgH="2034720" progId="PBrush">
                  <p:embed/>
                  <p:pic>
                    <p:nvPicPr>
                      <p:cNvPr id="5" name="Object 4">
                        <a:extLst>
                          <a:ext uri="{FF2B5EF4-FFF2-40B4-BE49-F238E27FC236}">
                            <a16:creationId xmlns:a16="http://schemas.microsoft.com/office/drawing/2014/main" id="{DD401370-D522-02C9-9AFD-1B3187FEF212}"/>
                          </a:ext>
                        </a:extLst>
                      </p:cNvPr>
                      <p:cNvPicPr/>
                      <p:nvPr/>
                    </p:nvPicPr>
                    <p:blipFill>
                      <a:blip r:embed="rId4"/>
                      <a:stretch>
                        <a:fillRect/>
                      </a:stretch>
                    </p:blipFill>
                    <p:spPr>
                      <a:xfrm>
                        <a:off x="430233" y="954927"/>
                        <a:ext cx="7387828" cy="1956667"/>
                      </a:xfrm>
                      <a:prstGeom prst="rect">
                        <a:avLst/>
                      </a:prstGeom>
                      <a:ln w="34925">
                        <a:solidFill>
                          <a:srgbClr val="FFC000"/>
                        </a:solidFill>
                      </a:ln>
                    </p:spPr>
                  </p:pic>
                </p:oleObj>
              </mc:Fallback>
            </mc:AlternateContent>
          </a:graphicData>
        </a:graphic>
      </p:graphicFrame>
      <p:pic>
        <p:nvPicPr>
          <p:cNvPr id="3" name="Google Shape;553;p57">
            <a:extLst>
              <a:ext uri="{FF2B5EF4-FFF2-40B4-BE49-F238E27FC236}">
                <a16:creationId xmlns:a16="http://schemas.microsoft.com/office/drawing/2014/main" id="{1CA815CC-01C0-4DCF-FE66-4C48EA0095B1}"/>
              </a:ext>
            </a:extLst>
          </p:cNvPr>
          <p:cNvPicPr preferRelativeResize="0"/>
          <p:nvPr/>
        </p:nvPicPr>
        <p:blipFill rotWithShape="1">
          <a:blip r:embed="rId5">
            <a:alphaModFix/>
          </a:blip>
          <a:srcRect/>
          <a:stretch/>
        </p:blipFill>
        <p:spPr>
          <a:xfrm>
            <a:off x="2258155" y="1037531"/>
            <a:ext cx="1842764" cy="552610"/>
          </a:xfrm>
          <a:prstGeom prst="rect">
            <a:avLst/>
          </a:prstGeom>
          <a:noFill/>
          <a:ln w="41275">
            <a:solidFill>
              <a:srgbClr val="FF0000"/>
            </a:solidFill>
          </a:ln>
        </p:spPr>
      </p:pic>
    </p:spTree>
    <p:custDataLst>
      <p:tags r:id="rId1"/>
    </p:custDataLst>
    <p:extLst>
      <p:ext uri="{BB962C8B-B14F-4D97-AF65-F5344CB8AC3E}">
        <p14:creationId xmlns:p14="http://schemas.microsoft.com/office/powerpoint/2010/main" val="382334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5125">
        <p159:morph option="byObject"/>
      </p:transition>
    </mc:Choice>
    <mc:Fallback xmlns="">
      <p:transition spd="slow" advTm="225125">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reeform: Shape 233">
            <a:extLst>
              <a:ext uri="{FF2B5EF4-FFF2-40B4-BE49-F238E27FC236}">
                <a16:creationId xmlns:a16="http://schemas.microsoft.com/office/drawing/2014/main" id="{F0236A09-BF01-4BC4-9846-C19AF775E8F3}"/>
              </a:ext>
            </a:extLst>
          </p:cNvPr>
          <p:cNvSpPr>
            <a:spLocks/>
          </p:cNvSpPr>
          <p:nvPr/>
        </p:nvSpPr>
        <p:spPr bwMode="auto">
          <a:xfrm rot="4539401">
            <a:off x="6924879" y="3004353"/>
            <a:ext cx="1866875" cy="2243707"/>
          </a:xfrm>
          <a:custGeom>
            <a:avLst/>
            <a:gdLst>
              <a:gd name="connsiteX0" fmla="*/ 59990 w 2489167"/>
              <a:gd name="connsiteY0" fmla="*/ 404469 h 2991609"/>
              <a:gd name="connsiteX1" fmla="*/ 535033 w 2489167"/>
              <a:gd name="connsiteY1" fmla="*/ 0 h 2991609"/>
              <a:gd name="connsiteX2" fmla="*/ 1062382 w 2489167"/>
              <a:gd name="connsiteY2" fmla="*/ 262573 h 2991609"/>
              <a:gd name="connsiteX3" fmla="*/ 1113587 w 2489167"/>
              <a:gd name="connsiteY3" fmla="*/ 330110 h 2991609"/>
              <a:gd name="connsiteX4" fmla="*/ 1116457 w 2489167"/>
              <a:gd name="connsiteY4" fmla="*/ 329933 h 2991609"/>
              <a:gd name="connsiteX5" fmla="*/ 2405939 w 2489167"/>
              <a:gd name="connsiteY5" fmla="*/ 1308969 h 2991609"/>
              <a:gd name="connsiteX6" fmla="*/ 1517787 w 2489167"/>
              <a:gd name="connsiteY6" fmla="*/ 2937534 h 2991609"/>
              <a:gd name="connsiteX7" fmla="*/ 128565 w 2489167"/>
              <a:gd name="connsiteY7" fmla="*/ 2086508 h 2991609"/>
              <a:gd name="connsiteX8" fmla="*/ 152175 w 2489167"/>
              <a:gd name="connsiteY8" fmla="*/ 1395353 h 2991609"/>
              <a:gd name="connsiteX9" fmla="*/ 170021 w 2489167"/>
              <a:gd name="connsiteY9" fmla="*/ 1303432 h 2991609"/>
              <a:gd name="connsiteX10" fmla="*/ 147812 w 2489167"/>
              <a:gd name="connsiteY10" fmla="*/ 1283255 h 2991609"/>
              <a:gd name="connsiteX11" fmla="*/ 5137 w 2489167"/>
              <a:gd name="connsiteY11" fmla="*/ 942211 h 2991609"/>
              <a:gd name="connsiteX12" fmla="*/ 59990 w 2489167"/>
              <a:gd name="connsiteY12" fmla="*/ 404469 h 29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9167" h="2991609">
                <a:moveTo>
                  <a:pt x="59990" y="404469"/>
                </a:moveTo>
                <a:cubicBezTo>
                  <a:pt x="199709" y="9298"/>
                  <a:pt x="535033" y="0"/>
                  <a:pt x="535033" y="0"/>
                </a:cubicBezTo>
                <a:cubicBezTo>
                  <a:pt x="777053" y="0"/>
                  <a:pt x="949970" y="131287"/>
                  <a:pt x="1062382" y="262573"/>
                </a:cubicBezTo>
                <a:lnTo>
                  <a:pt x="1113587" y="330110"/>
                </a:lnTo>
                <a:lnTo>
                  <a:pt x="1116457" y="329933"/>
                </a:lnTo>
                <a:cubicBezTo>
                  <a:pt x="2018857" y="329933"/>
                  <a:pt x="2405939" y="1308969"/>
                  <a:pt x="2405939" y="1308969"/>
                </a:cubicBezTo>
                <a:cubicBezTo>
                  <a:pt x="2826268" y="2496612"/>
                  <a:pt x="1517787" y="2937534"/>
                  <a:pt x="1517787" y="2937534"/>
                </a:cubicBezTo>
                <a:cubicBezTo>
                  <a:pt x="173685" y="3252817"/>
                  <a:pt x="128565" y="2086508"/>
                  <a:pt x="128565" y="2086508"/>
                </a:cubicBezTo>
                <a:cubicBezTo>
                  <a:pt x="109271" y="1816859"/>
                  <a:pt x="120124" y="1588589"/>
                  <a:pt x="152175" y="1395353"/>
                </a:cubicBezTo>
                <a:lnTo>
                  <a:pt x="170021" y="1303432"/>
                </a:lnTo>
                <a:lnTo>
                  <a:pt x="147812" y="1283255"/>
                </a:lnTo>
                <a:cubicBezTo>
                  <a:pt x="12795" y="1140154"/>
                  <a:pt x="5137" y="942211"/>
                  <a:pt x="5137" y="942211"/>
                </a:cubicBezTo>
                <a:cubicBezTo>
                  <a:pt x="-11422" y="710790"/>
                  <a:pt x="13417" y="536193"/>
                  <a:pt x="59990" y="404469"/>
                </a:cubicBezTo>
                <a:close/>
              </a:path>
            </a:pathLst>
          </a:custGeom>
          <a:pattFill prst="pct5">
            <a:fgClr>
              <a:schemeClr val="bg1">
                <a:lumMod val="65000"/>
              </a:schemeClr>
            </a:fgClr>
            <a:bgClr>
              <a:schemeClr val="bg1"/>
            </a:bgClr>
          </a:pattFill>
          <a:ln>
            <a:noFill/>
          </a:ln>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baseline="30000" dirty="0">
              <a:solidFill>
                <a:prstClr val="black"/>
              </a:solidFill>
              <a:latin typeface="Calibri" panose="020F0502020204030204"/>
              <a:ea typeface="+mn-ea"/>
              <a:cs typeface="+mn-cs"/>
            </a:endParaRPr>
          </a:p>
        </p:txBody>
      </p:sp>
      <p:grpSp>
        <p:nvGrpSpPr>
          <p:cNvPr id="42" name="Group 41">
            <a:extLst>
              <a:ext uri="{FF2B5EF4-FFF2-40B4-BE49-F238E27FC236}">
                <a16:creationId xmlns:a16="http://schemas.microsoft.com/office/drawing/2014/main" id="{44241014-6E80-48D3-969C-57BF2D8C7402}"/>
              </a:ext>
            </a:extLst>
          </p:cNvPr>
          <p:cNvGrpSpPr/>
          <p:nvPr/>
        </p:nvGrpSpPr>
        <p:grpSpPr>
          <a:xfrm>
            <a:off x="4154735" y="-319699"/>
            <a:ext cx="880250" cy="438422"/>
            <a:chOff x="1595914" y="-11092"/>
            <a:chExt cx="1173666" cy="584563"/>
          </a:xfrm>
        </p:grpSpPr>
        <p:sp>
          <p:nvSpPr>
            <p:cNvPr id="43" name="Freeform: Shape 42">
              <a:extLst>
                <a:ext uri="{FF2B5EF4-FFF2-40B4-BE49-F238E27FC236}">
                  <a16:creationId xmlns:a16="http://schemas.microsoft.com/office/drawing/2014/main" id="{F56C5781-7EAE-4380-9449-5B32F9E69C41}"/>
                </a:ext>
              </a:extLst>
            </p:cNvPr>
            <p:cNvSpPr>
              <a:spLocks noChangeArrowheads="1"/>
            </p:cNvSpPr>
            <p:nvPr/>
          </p:nvSpPr>
          <p:spPr bwMode="auto">
            <a:xfrm>
              <a:off x="1595914" y="-11092"/>
              <a:ext cx="1173666" cy="584563"/>
            </a:xfrm>
            <a:custGeom>
              <a:avLst/>
              <a:gdLst>
                <a:gd name="connsiteX0" fmla="*/ 0 w 1173666"/>
                <a:gd name="connsiteY0" fmla="*/ 0 h 584563"/>
                <a:gd name="connsiteX1" fmla="*/ 1173666 w 1173666"/>
                <a:gd name="connsiteY1" fmla="*/ 0 h 584563"/>
                <a:gd name="connsiteX2" fmla="*/ 1161870 w 1173666"/>
                <a:gd name="connsiteY2" fmla="*/ 116792 h 584563"/>
                <a:gd name="connsiteX3" fmla="*/ 586833 w 1173666"/>
                <a:gd name="connsiteY3" fmla="*/ 584563 h 584563"/>
                <a:gd name="connsiteX4" fmla="*/ 11796 w 1173666"/>
                <a:gd name="connsiteY4" fmla="*/ 116792 h 58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6" h="584563">
                  <a:moveTo>
                    <a:pt x="0" y="0"/>
                  </a:moveTo>
                  <a:lnTo>
                    <a:pt x="1173666" y="0"/>
                  </a:lnTo>
                  <a:lnTo>
                    <a:pt x="1161870" y="116792"/>
                  </a:lnTo>
                  <a:cubicBezTo>
                    <a:pt x="1107138" y="383748"/>
                    <a:pt x="870482" y="584563"/>
                    <a:pt x="586833" y="584563"/>
                  </a:cubicBezTo>
                  <a:cubicBezTo>
                    <a:pt x="303184" y="584563"/>
                    <a:pt x="66528" y="383748"/>
                    <a:pt x="11796" y="116792"/>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4" name="Freeform: Shape 43">
              <a:extLst>
                <a:ext uri="{FF2B5EF4-FFF2-40B4-BE49-F238E27FC236}">
                  <a16:creationId xmlns:a16="http://schemas.microsoft.com/office/drawing/2014/main" id="{5BEA43B0-A543-48A0-96DF-EA4CC85786B0}"/>
                </a:ext>
              </a:extLst>
            </p:cNvPr>
            <p:cNvSpPr>
              <a:spLocks noChangeArrowheads="1"/>
            </p:cNvSpPr>
            <p:nvPr/>
          </p:nvSpPr>
          <p:spPr bwMode="auto">
            <a:xfrm>
              <a:off x="1665047" y="-3155"/>
              <a:ext cx="1036900" cy="507658"/>
            </a:xfrm>
            <a:custGeom>
              <a:avLst/>
              <a:gdLst>
                <a:gd name="connsiteX0" fmla="*/ 0 w 1036900"/>
                <a:gd name="connsiteY0" fmla="*/ 0 h 507658"/>
                <a:gd name="connsiteX1" fmla="*/ 1036900 w 1036900"/>
                <a:gd name="connsiteY1" fmla="*/ 0 h 507658"/>
                <a:gd name="connsiteX2" fmla="*/ 1027391 w 1036900"/>
                <a:gd name="connsiteY2" fmla="*/ 94056 h 507658"/>
                <a:gd name="connsiteX3" fmla="*/ 518450 w 1036900"/>
                <a:gd name="connsiteY3" fmla="*/ 507658 h 507658"/>
                <a:gd name="connsiteX4" fmla="*/ 9509 w 1036900"/>
                <a:gd name="connsiteY4" fmla="*/ 94056 h 507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900" h="507658">
                  <a:moveTo>
                    <a:pt x="0" y="0"/>
                  </a:moveTo>
                  <a:lnTo>
                    <a:pt x="1036900" y="0"/>
                  </a:lnTo>
                  <a:lnTo>
                    <a:pt x="1027391" y="94056"/>
                  </a:lnTo>
                  <a:cubicBezTo>
                    <a:pt x="978950" y="330098"/>
                    <a:pt x="769495" y="507658"/>
                    <a:pt x="518450" y="507658"/>
                  </a:cubicBezTo>
                  <a:cubicBezTo>
                    <a:pt x="267405" y="507658"/>
                    <a:pt x="57950" y="330098"/>
                    <a:pt x="9509" y="94056"/>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5" name="Freeform: Shape 44">
              <a:extLst>
                <a:ext uri="{FF2B5EF4-FFF2-40B4-BE49-F238E27FC236}">
                  <a16:creationId xmlns:a16="http://schemas.microsoft.com/office/drawing/2014/main" id="{987B16B2-14E8-47E0-A6ED-77807F58EECA}"/>
                </a:ext>
              </a:extLst>
            </p:cNvPr>
            <p:cNvSpPr>
              <a:spLocks noChangeArrowheads="1"/>
            </p:cNvSpPr>
            <p:nvPr/>
          </p:nvSpPr>
          <p:spPr bwMode="auto">
            <a:xfrm>
              <a:off x="1732439" y="-3154"/>
              <a:ext cx="902116" cy="440941"/>
            </a:xfrm>
            <a:custGeom>
              <a:avLst/>
              <a:gdLst>
                <a:gd name="connsiteX0" fmla="*/ 0 w 902116"/>
                <a:gd name="connsiteY0" fmla="*/ 0 h 440941"/>
                <a:gd name="connsiteX1" fmla="*/ 902116 w 902116"/>
                <a:gd name="connsiteY1" fmla="*/ 0 h 440941"/>
                <a:gd name="connsiteX2" fmla="*/ 893903 w 902116"/>
                <a:gd name="connsiteY2" fmla="*/ 81209 h 440941"/>
                <a:gd name="connsiteX3" fmla="*/ 451058 w 902116"/>
                <a:gd name="connsiteY3" fmla="*/ 440941 h 440941"/>
                <a:gd name="connsiteX4" fmla="*/ 8214 w 902116"/>
                <a:gd name="connsiteY4" fmla="*/ 81209 h 440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16" h="440941">
                  <a:moveTo>
                    <a:pt x="0" y="0"/>
                  </a:moveTo>
                  <a:lnTo>
                    <a:pt x="902116" y="0"/>
                  </a:lnTo>
                  <a:lnTo>
                    <a:pt x="893903" y="81209"/>
                  </a:lnTo>
                  <a:cubicBezTo>
                    <a:pt x="851753" y="286508"/>
                    <a:pt x="669500" y="440941"/>
                    <a:pt x="451058" y="440941"/>
                  </a:cubicBezTo>
                  <a:cubicBezTo>
                    <a:pt x="232616" y="440941"/>
                    <a:pt x="50364" y="286508"/>
                    <a:pt x="8214" y="81209"/>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6" name="Freeform: Shape 45">
              <a:extLst>
                <a:ext uri="{FF2B5EF4-FFF2-40B4-BE49-F238E27FC236}">
                  <a16:creationId xmlns:a16="http://schemas.microsoft.com/office/drawing/2014/main" id="{4AFC785C-94EE-4B20-91F2-4FC81EC811E4}"/>
                </a:ext>
              </a:extLst>
            </p:cNvPr>
            <p:cNvSpPr>
              <a:spLocks noChangeArrowheads="1"/>
            </p:cNvSpPr>
            <p:nvPr/>
          </p:nvSpPr>
          <p:spPr bwMode="auto">
            <a:xfrm>
              <a:off x="1799185" y="-2845"/>
              <a:ext cx="767122" cy="373915"/>
            </a:xfrm>
            <a:custGeom>
              <a:avLst/>
              <a:gdLst>
                <a:gd name="connsiteX0" fmla="*/ 0 w 767122"/>
                <a:gd name="connsiteY0" fmla="*/ 0 h 373915"/>
                <a:gd name="connsiteX1" fmla="*/ 767122 w 767122"/>
                <a:gd name="connsiteY1" fmla="*/ 0 h 373915"/>
                <a:gd name="connsiteX2" fmla="*/ 760309 w 767122"/>
                <a:gd name="connsiteY2" fmla="*/ 67455 h 373915"/>
                <a:gd name="connsiteX3" fmla="*/ 383561 w 767122"/>
                <a:gd name="connsiteY3" fmla="*/ 373915 h 373915"/>
                <a:gd name="connsiteX4" fmla="*/ 6813 w 767122"/>
                <a:gd name="connsiteY4" fmla="*/ 67455 h 37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122" h="373915">
                  <a:moveTo>
                    <a:pt x="0" y="0"/>
                  </a:moveTo>
                  <a:lnTo>
                    <a:pt x="767122" y="0"/>
                  </a:lnTo>
                  <a:lnTo>
                    <a:pt x="760309" y="67455"/>
                  </a:lnTo>
                  <a:cubicBezTo>
                    <a:pt x="724450" y="242352"/>
                    <a:pt x="569400" y="373915"/>
                    <a:pt x="383561" y="373915"/>
                  </a:cubicBezTo>
                  <a:cubicBezTo>
                    <a:pt x="197722" y="373915"/>
                    <a:pt x="42672" y="242352"/>
                    <a:pt x="6813" y="6745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7" name="Freeform: Shape 46">
              <a:extLst>
                <a:ext uri="{FF2B5EF4-FFF2-40B4-BE49-F238E27FC236}">
                  <a16:creationId xmlns:a16="http://schemas.microsoft.com/office/drawing/2014/main" id="{D9B800D0-5219-463C-A748-26E226B9C805}"/>
                </a:ext>
              </a:extLst>
            </p:cNvPr>
            <p:cNvSpPr>
              <a:spLocks noChangeArrowheads="1"/>
            </p:cNvSpPr>
            <p:nvPr/>
          </p:nvSpPr>
          <p:spPr bwMode="auto">
            <a:xfrm>
              <a:off x="1867412" y="-9783"/>
              <a:ext cx="632170" cy="314135"/>
            </a:xfrm>
            <a:custGeom>
              <a:avLst/>
              <a:gdLst>
                <a:gd name="connsiteX0" fmla="*/ 0 w 632170"/>
                <a:gd name="connsiteY0" fmla="*/ 0 h 314135"/>
                <a:gd name="connsiteX1" fmla="*/ 632170 w 632170"/>
                <a:gd name="connsiteY1" fmla="*/ 0 h 314135"/>
                <a:gd name="connsiteX2" fmla="*/ 626003 w 632170"/>
                <a:gd name="connsiteY2" fmla="*/ 61245 h 314135"/>
                <a:gd name="connsiteX3" fmla="*/ 316085 w 632170"/>
                <a:gd name="connsiteY3" fmla="*/ 314135 h 314135"/>
                <a:gd name="connsiteX4" fmla="*/ 6167 w 632170"/>
                <a:gd name="connsiteY4" fmla="*/ 61245 h 31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170" h="314135">
                  <a:moveTo>
                    <a:pt x="0" y="0"/>
                  </a:moveTo>
                  <a:lnTo>
                    <a:pt x="632170" y="0"/>
                  </a:lnTo>
                  <a:lnTo>
                    <a:pt x="626003" y="61245"/>
                  </a:lnTo>
                  <a:cubicBezTo>
                    <a:pt x="596505" y="205569"/>
                    <a:pt x="468959" y="314135"/>
                    <a:pt x="316085" y="314135"/>
                  </a:cubicBezTo>
                  <a:cubicBezTo>
                    <a:pt x="163211" y="314135"/>
                    <a:pt x="35665" y="205569"/>
                    <a:pt x="6167" y="6124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8" name="Freeform: Shape 47">
              <a:extLst>
                <a:ext uri="{FF2B5EF4-FFF2-40B4-BE49-F238E27FC236}">
                  <a16:creationId xmlns:a16="http://schemas.microsoft.com/office/drawing/2014/main" id="{36D7DE4E-982D-4FF8-9303-6F26881B0BB2}"/>
                </a:ext>
              </a:extLst>
            </p:cNvPr>
            <p:cNvSpPr>
              <a:spLocks noChangeArrowheads="1"/>
            </p:cNvSpPr>
            <p:nvPr/>
          </p:nvSpPr>
          <p:spPr bwMode="auto">
            <a:xfrm>
              <a:off x="1935962" y="-3155"/>
              <a:ext cx="495070" cy="238541"/>
            </a:xfrm>
            <a:custGeom>
              <a:avLst/>
              <a:gdLst>
                <a:gd name="connsiteX0" fmla="*/ 0 w 495070"/>
                <a:gd name="connsiteY0" fmla="*/ 0 h 238541"/>
                <a:gd name="connsiteX1" fmla="*/ 495070 w 495070"/>
                <a:gd name="connsiteY1" fmla="*/ 0 h 238541"/>
                <a:gd name="connsiteX2" fmla="*/ 477546 w 495070"/>
                <a:gd name="connsiteY2" fmla="*/ 86538 h 238541"/>
                <a:gd name="connsiteX3" fmla="*/ 247535 w 495070"/>
                <a:gd name="connsiteY3" fmla="*/ 238541 h 238541"/>
                <a:gd name="connsiteX4" fmla="*/ 17524 w 495070"/>
                <a:gd name="connsiteY4" fmla="*/ 86538 h 23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70" h="238541">
                  <a:moveTo>
                    <a:pt x="0" y="0"/>
                  </a:moveTo>
                  <a:lnTo>
                    <a:pt x="495070" y="0"/>
                  </a:lnTo>
                  <a:lnTo>
                    <a:pt x="477546" y="86538"/>
                  </a:lnTo>
                  <a:cubicBezTo>
                    <a:pt x="439651" y="175864"/>
                    <a:pt x="350935" y="238541"/>
                    <a:pt x="247535" y="238541"/>
                  </a:cubicBezTo>
                  <a:cubicBezTo>
                    <a:pt x="144136" y="238541"/>
                    <a:pt x="55420" y="175864"/>
                    <a:pt x="17524" y="86538"/>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9" name="Freeform: Shape 48">
              <a:extLst>
                <a:ext uri="{FF2B5EF4-FFF2-40B4-BE49-F238E27FC236}">
                  <a16:creationId xmlns:a16="http://schemas.microsoft.com/office/drawing/2014/main" id="{4169C7CF-9F52-4F0C-B135-F150C3546EC4}"/>
                </a:ext>
              </a:extLst>
            </p:cNvPr>
            <p:cNvSpPr>
              <a:spLocks noChangeArrowheads="1"/>
            </p:cNvSpPr>
            <p:nvPr/>
          </p:nvSpPr>
          <p:spPr bwMode="auto">
            <a:xfrm>
              <a:off x="2003273" y="-3156"/>
              <a:ext cx="358951" cy="171824"/>
            </a:xfrm>
            <a:custGeom>
              <a:avLst/>
              <a:gdLst>
                <a:gd name="connsiteX0" fmla="*/ 0 w 358951"/>
                <a:gd name="connsiteY0" fmla="*/ 0 h 171824"/>
                <a:gd name="connsiteX1" fmla="*/ 358951 w 358951"/>
                <a:gd name="connsiteY1" fmla="*/ 0 h 171824"/>
                <a:gd name="connsiteX2" fmla="*/ 346630 w 358951"/>
                <a:gd name="connsiteY2" fmla="*/ 61027 h 171824"/>
                <a:gd name="connsiteX3" fmla="*/ 179475 w 358951"/>
                <a:gd name="connsiteY3" fmla="*/ 171824 h 171824"/>
                <a:gd name="connsiteX4" fmla="*/ 12320 w 358951"/>
                <a:gd name="connsiteY4" fmla="*/ 61027 h 1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1" h="171824">
                  <a:moveTo>
                    <a:pt x="0" y="0"/>
                  </a:moveTo>
                  <a:lnTo>
                    <a:pt x="358951" y="0"/>
                  </a:lnTo>
                  <a:lnTo>
                    <a:pt x="346630" y="61027"/>
                  </a:lnTo>
                  <a:cubicBezTo>
                    <a:pt x="319090" y="126138"/>
                    <a:pt x="254618" y="171824"/>
                    <a:pt x="179475" y="171824"/>
                  </a:cubicBezTo>
                  <a:cubicBezTo>
                    <a:pt x="104332" y="171824"/>
                    <a:pt x="39860" y="126138"/>
                    <a:pt x="12320" y="6102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0" name="Freeform: Shape 49">
              <a:extLst>
                <a:ext uri="{FF2B5EF4-FFF2-40B4-BE49-F238E27FC236}">
                  <a16:creationId xmlns:a16="http://schemas.microsoft.com/office/drawing/2014/main" id="{A4455C20-83A7-450A-B9FF-EE465D95BF8E}"/>
                </a:ext>
              </a:extLst>
            </p:cNvPr>
            <p:cNvSpPr>
              <a:spLocks noChangeArrowheads="1"/>
            </p:cNvSpPr>
            <p:nvPr/>
          </p:nvSpPr>
          <p:spPr bwMode="auto">
            <a:xfrm>
              <a:off x="2069919" y="-3157"/>
              <a:ext cx="225656" cy="105109"/>
            </a:xfrm>
            <a:custGeom>
              <a:avLst/>
              <a:gdLst>
                <a:gd name="connsiteX0" fmla="*/ 0 w 225656"/>
                <a:gd name="connsiteY0" fmla="*/ 0 h 105109"/>
                <a:gd name="connsiteX1" fmla="*/ 225656 w 225656"/>
                <a:gd name="connsiteY1" fmla="*/ 0 h 105109"/>
                <a:gd name="connsiteX2" fmla="*/ 218509 w 225656"/>
                <a:gd name="connsiteY2" fmla="*/ 35287 h 105109"/>
                <a:gd name="connsiteX3" fmla="*/ 112828 w 225656"/>
                <a:gd name="connsiteY3" fmla="*/ 105109 h 105109"/>
                <a:gd name="connsiteX4" fmla="*/ 7147 w 225656"/>
                <a:gd name="connsiteY4" fmla="*/ 35287 h 10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56" h="105109">
                  <a:moveTo>
                    <a:pt x="0" y="0"/>
                  </a:moveTo>
                  <a:lnTo>
                    <a:pt x="225656" y="0"/>
                  </a:lnTo>
                  <a:lnTo>
                    <a:pt x="218509" y="35287"/>
                  </a:lnTo>
                  <a:cubicBezTo>
                    <a:pt x="201098" y="76319"/>
                    <a:pt x="160336" y="105109"/>
                    <a:pt x="112828" y="105109"/>
                  </a:cubicBezTo>
                  <a:cubicBezTo>
                    <a:pt x="65320" y="105109"/>
                    <a:pt x="24559" y="76319"/>
                    <a:pt x="7147" y="3528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1" name="Freeform: Shape 50">
              <a:extLst>
                <a:ext uri="{FF2B5EF4-FFF2-40B4-BE49-F238E27FC236}">
                  <a16:creationId xmlns:a16="http://schemas.microsoft.com/office/drawing/2014/main" id="{390852B4-A0FD-4D81-9672-A3038D219CD7}"/>
                </a:ext>
              </a:extLst>
            </p:cNvPr>
            <p:cNvSpPr>
              <a:spLocks noChangeArrowheads="1"/>
            </p:cNvSpPr>
            <p:nvPr/>
          </p:nvSpPr>
          <p:spPr bwMode="auto">
            <a:xfrm>
              <a:off x="2140775" y="-3157"/>
              <a:ext cx="86197" cy="38393"/>
            </a:xfrm>
            <a:custGeom>
              <a:avLst/>
              <a:gdLst>
                <a:gd name="connsiteX0" fmla="*/ 0 w 86197"/>
                <a:gd name="connsiteY0" fmla="*/ 0 h 38393"/>
                <a:gd name="connsiteX1" fmla="*/ 86197 w 86197"/>
                <a:gd name="connsiteY1" fmla="*/ 0 h 38393"/>
                <a:gd name="connsiteX2" fmla="*/ 76228 w 86197"/>
                <a:gd name="connsiteY2" fmla="*/ 24451 h 38393"/>
                <a:gd name="connsiteX3" fmla="*/ 43098 w 86197"/>
                <a:gd name="connsiteY3" fmla="*/ 38393 h 38393"/>
                <a:gd name="connsiteX4" fmla="*/ 9968 w 86197"/>
                <a:gd name="connsiteY4" fmla="*/ 24451 h 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97" h="38393">
                  <a:moveTo>
                    <a:pt x="0" y="0"/>
                  </a:moveTo>
                  <a:lnTo>
                    <a:pt x="86197" y="0"/>
                  </a:lnTo>
                  <a:lnTo>
                    <a:pt x="76228" y="24451"/>
                  </a:lnTo>
                  <a:cubicBezTo>
                    <a:pt x="67749" y="33065"/>
                    <a:pt x="56036" y="38393"/>
                    <a:pt x="43098" y="38393"/>
                  </a:cubicBezTo>
                  <a:cubicBezTo>
                    <a:pt x="30160" y="38393"/>
                    <a:pt x="18447" y="33065"/>
                    <a:pt x="9968" y="24451"/>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grpSp>
      <p:grpSp>
        <p:nvGrpSpPr>
          <p:cNvPr id="237" name="Group 236">
            <a:extLst>
              <a:ext uri="{FF2B5EF4-FFF2-40B4-BE49-F238E27FC236}">
                <a16:creationId xmlns:a16="http://schemas.microsoft.com/office/drawing/2014/main" id="{723082FC-56DB-43A1-9A57-2E4360142289}"/>
              </a:ext>
            </a:extLst>
          </p:cNvPr>
          <p:cNvGrpSpPr/>
          <p:nvPr/>
        </p:nvGrpSpPr>
        <p:grpSpPr>
          <a:xfrm>
            <a:off x="8230436" y="-33078"/>
            <a:ext cx="880443" cy="878757"/>
            <a:chOff x="9254099" y="3796931"/>
            <a:chExt cx="941974" cy="940170"/>
          </a:xfrm>
        </p:grpSpPr>
        <p:sp>
          <p:nvSpPr>
            <p:cNvPr id="238" name="Oval 46">
              <a:extLst>
                <a:ext uri="{FF2B5EF4-FFF2-40B4-BE49-F238E27FC236}">
                  <a16:creationId xmlns:a16="http://schemas.microsoft.com/office/drawing/2014/main" id="{AE99D03B-99C2-4EE6-BEB4-ABCBB50ED149}"/>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39" name="Oval 47">
              <a:extLst>
                <a:ext uri="{FF2B5EF4-FFF2-40B4-BE49-F238E27FC236}">
                  <a16:creationId xmlns:a16="http://schemas.microsoft.com/office/drawing/2014/main" id="{6CB57090-E4C6-42E2-9581-AE610B0F9D1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0" name="Oval 48">
              <a:extLst>
                <a:ext uri="{FF2B5EF4-FFF2-40B4-BE49-F238E27FC236}">
                  <a16:creationId xmlns:a16="http://schemas.microsoft.com/office/drawing/2014/main" id="{85715D7E-5DD2-4F6A-9B89-D5D43FD0AEC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1" name="Oval 49">
              <a:extLst>
                <a:ext uri="{FF2B5EF4-FFF2-40B4-BE49-F238E27FC236}">
                  <a16:creationId xmlns:a16="http://schemas.microsoft.com/office/drawing/2014/main" id="{CE52B61E-D6AB-4BAD-B22E-46B318C21B72}"/>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2" name="Oval 50">
              <a:extLst>
                <a:ext uri="{FF2B5EF4-FFF2-40B4-BE49-F238E27FC236}">
                  <a16:creationId xmlns:a16="http://schemas.microsoft.com/office/drawing/2014/main" id="{5D98BDC1-6F18-4F5E-9709-C0335E730C7D}"/>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3" name="Oval 51">
              <a:extLst>
                <a:ext uri="{FF2B5EF4-FFF2-40B4-BE49-F238E27FC236}">
                  <a16:creationId xmlns:a16="http://schemas.microsoft.com/office/drawing/2014/main" id="{1D698E71-8630-4264-954E-724E7F595CE8}"/>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4" name="Oval 52">
              <a:extLst>
                <a:ext uri="{FF2B5EF4-FFF2-40B4-BE49-F238E27FC236}">
                  <a16:creationId xmlns:a16="http://schemas.microsoft.com/office/drawing/2014/main" id="{15F14297-FA46-4368-B50D-4C620569AA7E}"/>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5" name="Oval 53">
              <a:extLst>
                <a:ext uri="{FF2B5EF4-FFF2-40B4-BE49-F238E27FC236}">
                  <a16:creationId xmlns:a16="http://schemas.microsoft.com/office/drawing/2014/main" id="{F6BC9CFD-D309-45C1-A578-D5271D6B1536}"/>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6" name="Oval 54">
              <a:extLst>
                <a:ext uri="{FF2B5EF4-FFF2-40B4-BE49-F238E27FC236}">
                  <a16:creationId xmlns:a16="http://schemas.microsoft.com/office/drawing/2014/main" id="{955C4459-2D0A-4E59-926E-2625C602B9A6}"/>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12" name="Freeform 12">
            <a:extLst>
              <a:ext uri="{FF2B5EF4-FFF2-40B4-BE49-F238E27FC236}">
                <a16:creationId xmlns:a16="http://schemas.microsoft.com/office/drawing/2014/main" id="{7E208582-FE9A-4106-A8E2-5E14939D5789}"/>
              </a:ext>
            </a:extLst>
          </p:cNvPr>
          <p:cNvSpPr>
            <a:spLocks/>
          </p:cNvSpPr>
          <p:nvPr/>
        </p:nvSpPr>
        <p:spPr bwMode="auto">
          <a:xfrm rot="1687266">
            <a:off x="198070" y="944932"/>
            <a:ext cx="41225" cy="42158"/>
          </a:xfrm>
          <a:custGeom>
            <a:avLst/>
            <a:gdLst>
              <a:gd name="T0" fmla="*/ 51 w 54"/>
              <a:gd name="T1" fmla="*/ 23 h 53"/>
              <a:gd name="T2" fmla="*/ 31 w 54"/>
              <a:gd name="T3" fmla="*/ 51 h 53"/>
              <a:gd name="T4" fmla="*/ 3 w 54"/>
              <a:gd name="T5" fmla="*/ 30 h 53"/>
              <a:gd name="T6" fmla="*/ 23 w 54"/>
              <a:gd name="T7" fmla="*/ 2 h 53"/>
              <a:gd name="T8" fmla="*/ 51 w 54"/>
              <a:gd name="T9" fmla="*/ 23 h 53"/>
            </a:gdLst>
            <a:ahLst/>
            <a:cxnLst>
              <a:cxn ang="0">
                <a:pos x="T0" y="T1"/>
              </a:cxn>
              <a:cxn ang="0">
                <a:pos x="T2" y="T3"/>
              </a:cxn>
              <a:cxn ang="0">
                <a:pos x="T4" y="T5"/>
              </a:cxn>
              <a:cxn ang="0">
                <a:pos x="T6" y="T7"/>
              </a:cxn>
              <a:cxn ang="0">
                <a:pos x="T8" y="T9"/>
              </a:cxn>
            </a:cxnLst>
            <a:rect l="0" t="0" r="r" b="b"/>
            <a:pathLst>
              <a:path w="54" h="53">
                <a:moveTo>
                  <a:pt x="51" y="23"/>
                </a:moveTo>
                <a:cubicBezTo>
                  <a:pt x="54" y="36"/>
                  <a:pt x="44" y="49"/>
                  <a:pt x="31" y="51"/>
                </a:cubicBezTo>
                <a:cubicBezTo>
                  <a:pt x="17" y="53"/>
                  <a:pt x="5" y="44"/>
                  <a:pt x="3" y="30"/>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18" name="Freeform 18">
            <a:extLst>
              <a:ext uri="{FF2B5EF4-FFF2-40B4-BE49-F238E27FC236}">
                <a16:creationId xmlns:a16="http://schemas.microsoft.com/office/drawing/2014/main" id="{ED04F09C-1BF5-4509-9F9C-CE7389115B7E}"/>
              </a:ext>
            </a:extLst>
          </p:cNvPr>
          <p:cNvSpPr>
            <a:spLocks/>
          </p:cNvSpPr>
          <p:nvPr/>
        </p:nvSpPr>
        <p:spPr bwMode="auto">
          <a:xfrm rot="1687266">
            <a:off x="164969" y="1038986"/>
            <a:ext cx="40489" cy="41778"/>
          </a:xfrm>
          <a:custGeom>
            <a:avLst/>
            <a:gdLst>
              <a:gd name="T0" fmla="*/ 51 w 53"/>
              <a:gd name="T1" fmla="*/ 23 h 53"/>
              <a:gd name="T2" fmla="*/ 31 w 53"/>
              <a:gd name="T3" fmla="*/ 51 h 53"/>
              <a:gd name="T4" fmla="*/ 3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3" y="31"/>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 name="Freeform 24">
            <a:extLst>
              <a:ext uri="{FF2B5EF4-FFF2-40B4-BE49-F238E27FC236}">
                <a16:creationId xmlns:a16="http://schemas.microsoft.com/office/drawing/2014/main" id="{5672C6E6-0AC5-4761-8271-EA7327F4A1A5}"/>
              </a:ext>
            </a:extLst>
          </p:cNvPr>
          <p:cNvSpPr>
            <a:spLocks/>
          </p:cNvSpPr>
          <p:nvPr/>
        </p:nvSpPr>
        <p:spPr bwMode="auto">
          <a:xfrm rot="1687266">
            <a:off x="131702" y="1134033"/>
            <a:ext cx="40489" cy="41778"/>
          </a:xfrm>
          <a:custGeom>
            <a:avLst/>
            <a:gdLst>
              <a:gd name="T0" fmla="*/ 51 w 53"/>
              <a:gd name="T1" fmla="*/ 22 h 53"/>
              <a:gd name="T2" fmla="*/ 31 w 53"/>
              <a:gd name="T3" fmla="*/ 50 h 53"/>
              <a:gd name="T4" fmla="*/ 2 w 53"/>
              <a:gd name="T5" fmla="*/ 30 h 53"/>
              <a:gd name="T6" fmla="*/ 23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1" y="50"/>
                </a:cubicBezTo>
                <a:cubicBezTo>
                  <a:pt x="17" y="53"/>
                  <a:pt x="5" y="43"/>
                  <a:pt x="2" y="30"/>
                </a:cubicBezTo>
                <a:cubicBezTo>
                  <a:pt x="0" y="16"/>
                  <a:pt x="10" y="4"/>
                  <a:pt x="23" y="2"/>
                </a:cubicBezTo>
                <a:cubicBezTo>
                  <a:pt x="36" y="0"/>
                  <a:pt x="49"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5" name="Freeform 25">
            <a:extLst>
              <a:ext uri="{FF2B5EF4-FFF2-40B4-BE49-F238E27FC236}">
                <a16:creationId xmlns:a16="http://schemas.microsoft.com/office/drawing/2014/main" id="{98F0D0CF-430B-4E61-9096-2A53F07E1F68}"/>
              </a:ext>
            </a:extLst>
          </p:cNvPr>
          <p:cNvSpPr>
            <a:spLocks/>
          </p:cNvSpPr>
          <p:nvPr/>
        </p:nvSpPr>
        <p:spPr bwMode="auto">
          <a:xfrm rot="1687266">
            <a:off x="224273" y="1165418"/>
            <a:ext cx="40489" cy="41778"/>
          </a:xfrm>
          <a:custGeom>
            <a:avLst/>
            <a:gdLst>
              <a:gd name="T0" fmla="*/ 51 w 53"/>
              <a:gd name="T1" fmla="*/ 22 h 53"/>
              <a:gd name="T2" fmla="*/ 30 w 53"/>
              <a:gd name="T3" fmla="*/ 51 h 53"/>
              <a:gd name="T4" fmla="*/ 2 w 53"/>
              <a:gd name="T5" fmla="*/ 30 h 53"/>
              <a:gd name="T6" fmla="*/ 22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0" y="51"/>
                </a:cubicBezTo>
                <a:cubicBezTo>
                  <a:pt x="17" y="53"/>
                  <a:pt x="4" y="44"/>
                  <a:pt x="2" y="30"/>
                </a:cubicBezTo>
                <a:cubicBezTo>
                  <a:pt x="0" y="17"/>
                  <a:pt x="9" y="4"/>
                  <a:pt x="22" y="2"/>
                </a:cubicBezTo>
                <a:cubicBezTo>
                  <a:pt x="36" y="0"/>
                  <a:pt x="48"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0" name="Freeform 30">
            <a:extLst>
              <a:ext uri="{FF2B5EF4-FFF2-40B4-BE49-F238E27FC236}">
                <a16:creationId xmlns:a16="http://schemas.microsoft.com/office/drawing/2014/main" id="{5A46016D-3FB7-46F7-994C-869AC377E39F}"/>
              </a:ext>
            </a:extLst>
          </p:cNvPr>
          <p:cNvSpPr>
            <a:spLocks/>
          </p:cNvSpPr>
          <p:nvPr/>
        </p:nvSpPr>
        <p:spPr bwMode="auto">
          <a:xfrm rot="1687266">
            <a:off x="98536" y="1227966"/>
            <a:ext cx="40856" cy="42158"/>
          </a:xfrm>
          <a:custGeom>
            <a:avLst/>
            <a:gdLst>
              <a:gd name="T0" fmla="*/ 51 w 53"/>
              <a:gd name="T1" fmla="*/ 23 h 53"/>
              <a:gd name="T2" fmla="*/ 31 w 53"/>
              <a:gd name="T3" fmla="*/ 51 h 53"/>
              <a:gd name="T4" fmla="*/ 2 w 53"/>
              <a:gd name="T5" fmla="*/ 30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2" y="30"/>
                </a:cubicBezTo>
                <a:cubicBezTo>
                  <a:pt x="0" y="17"/>
                  <a:pt x="9" y="4"/>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1" name="Freeform 31">
            <a:extLst>
              <a:ext uri="{FF2B5EF4-FFF2-40B4-BE49-F238E27FC236}">
                <a16:creationId xmlns:a16="http://schemas.microsoft.com/office/drawing/2014/main" id="{59C2ECF9-5858-449A-9C65-CE2EE9F465DB}"/>
              </a:ext>
            </a:extLst>
          </p:cNvPr>
          <p:cNvSpPr>
            <a:spLocks/>
          </p:cNvSpPr>
          <p:nvPr/>
        </p:nvSpPr>
        <p:spPr bwMode="auto">
          <a:xfrm rot="1687266">
            <a:off x="191017" y="1259709"/>
            <a:ext cx="40856" cy="41778"/>
          </a:xfrm>
          <a:custGeom>
            <a:avLst/>
            <a:gdLst>
              <a:gd name="T0" fmla="*/ 50 w 53"/>
              <a:gd name="T1" fmla="*/ 23 h 53"/>
              <a:gd name="T2" fmla="*/ 30 w 53"/>
              <a:gd name="T3" fmla="*/ 51 h 53"/>
              <a:gd name="T4" fmla="*/ 2 w 53"/>
              <a:gd name="T5" fmla="*/ 30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7" y="53"/>
                  <a:pt x="4" y="44"/>
                  <a:pt x="2" y="30"/>
                </a:cubicBezTo>
                <a:cubicBezTo>
                  <a:pt x="0" y="17"/>
                  <a:pt x="9" y="4"/>
                  <a:pt x="22" y="2"/>
                </a:cubicBezTo>
                <a:cubicBezTo>
                  <a:pt x="36" y="0"/>
                  <a:pt x="48" y="9"/>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6" name="Freeform 36">
            <a:extLst>
              <a:ext uri="{FF2B5EF4-FFF2-40B4-BE49-F238E27FC236}">
                <a16:creationId xmlns:a16="http://schemas.microsoft.com/office/drawing/2014/main" id="{ED639593-D4FA-4BB9-A55D-05B29F22E215}"/>
              </a:ext>
            </a:extLst>
          </p:cNvPr>
          <p:cNvSpPr>
            <a:spLocks/>
          </p:cNvSpPr>
          <p:nvPr/>
        </p:nvSpPr>
        <p:spPr bwMode="auto">
          <a:xfrm rot="1687266">
            <a:off x="65738" y="1322280"/>
            <a:ext cx="40489" cy="41778"/>
          </a:xfrm>
          <a:custGeom>
            <a:avLst/>
            <a:gdLst>
              <a:gd name="T0" fmla="*/ 51 w 53"/>
              <a:gd name="T1" fmla="*/ 23 h 53"/>
              <a:gd name="T2" fmla="*/ 31 w 53"/>
              <a:gd name="T3" fmla="*/ 51 h 53"/>
              <a:gd name="T4" fmla="*/ 2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4" y="44"/>
                  <a:pt x="2" y="31"/>
                </a:cubicBezTo>
                <a:cubicBezTo>
                  <a:pt x="0" y="17"/>
                  <a:pt x="9" y="5"/>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7" name="Freeform 37">
            <a:extLst>
              <a:ext uri="{FF2B5EF4-FFF2-40B4-BE49-F238E27FC236}">
                <a16:creationId xmlns:a16="http://schemas.microsoft.com/office/drawing/2014/main" id="{240E82B4-B97F-40FE-8AB9-FC6016F5FE7E}"/>
              </a:ext>
            </a:extLst>
          </p:cNvPr>
          <p:cNvSpPr>
            <a:spLocks/>
          </p:cNvSpPr>
          <p:nvPr/>
        </p:nvSpPr>
        <p:spPr bwMode="auto">
          <a:xfrm rot="1687266">
            <a:off x="158130" y="1354001"/>
            <a:ext cx="40489" cy="41778"/>
          </a:xfrm>
          <a:custGeom>
            <a:avLst/>
            <a:gdLst>
              <a:gd name="T0" fmla="*/ 50 w 53"/>
              <a:gd name="T1" fmla="*/ 23 h 53"/>
              <a:gd name="T2" fmla="*/ 30 w 53"/>
              <a:gd name="T3" fmla="*/ 51 h 53"/>
              <a:gd name="T4" fmla="*/ 2 w 53"/>
              <a:gd name="T5" fmla="*/ 31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6" y="53"/>
                  <a:pt x="4" y="44"/>
                  <a:pt x="2" y="31"/>
                </a:cubicBezTo>
                <a:cubicBezTo>
                  <a:pt x="0" y="17"/>
                  <a:pt x="9" y="5"/>
                  <a:pt x="22" y="2"/>
                </a:cubicBezTo>
                <a:cubicBezTo>
                  <a:pt x="36" y="0"/>
                  <a:pt x="48" y="10"/>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4" name="Oval 343">
            <a:extLst>
              <a:ext uri="{FF2B5EF4-FFF2-40B4-BE49-F238E27FC236}">
                <a16:creationId xmlns:a16="http://schemas.microsoft.com/office/drawing/2014/main" id="{31C2EE1B-E43D-4E09-BB8D-4E251C3AB993}"/>
              </a:ext>
            </a:extLst>
          </p:cNvPr>
          <p:cNvSpPr/>
          <p:nvPr/>
        </p:nvSpPr>
        <p:spPr>
          <a:xfrm>
            <a:off x="8223214" y="59441"/>
            <a:ext cx="105817" cy="109187"/>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sp>
        <p:nvSpPr>
          <p:cNvPr id="343" name="Oval 342">
            <a:extLst>
              <a:ext uri="{FF2B5EF4-FFF2-40B4-BE49-F238E27FC236}">
                <a16:creationId xmlns:a16="http://schemas.microsoft.com/office/drawing/2014/main" id="{2C6CDE47-1A07-4DAD-9CCF-3E79DCE033C4}"/>
              </a:ext>
            </a:extLst>
          </p:cNvPr>
          <p:cNvSpPr/>
          <p:nvPr/>
        </p:nvSpPr>
        <p:spPr>
          <a:xfrm>
            <a:off x="47767" y="3429861"/>
            <a:ext cx="206702" cy="213285"/>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grpSp>
        <p:nvGrpSpPr>
          <p:cNvPr id="339" name="Group 338">
            <a:extLst>
              <a:ext uri="{FF2B5EF4-FFF2-40B4-BE49-F238E27FC236}">
                <a16:creationId xmlns:a16="http://schemas.microsoft.com/office/drawing/2014/main" id="{E23B5FED-AA48-4FE8-84D5-7A3062BE11AF}"/>
              </a:ext>
            </a:extLst>
          </p:cNvPr>
          <p:cNvGrpSpPr/>
          <p:nvPr/>
        </p:nvGrpSpPr>
        <p:grpSpPr>
          <a:xfrm>
            <a:off x="76031" y="-33605"/>
            <a:ext cx="880443" cy="878757"/>
            <a:chOff x="9254099" y="3796931"/>
            <a:chExt cx="941974" cy="940170"/>
          </a:xfrm>
        </p:grpSpPr>
        <p:sp>
          <p:nvSpPr>
            <p:cNvPr id="340" name="Oval 46">
              <a:extLst>
                <a:ext uri="{FF2B5EF4-FFF2-40B4-BE49-F238E27FC236}">
                  <a16:creationId xmlns:a16="http://schemas.microsoft.com/office/drawing/2014/main" id="{C78AA93C-ED4F-4059-8C64-CA90A8230138}"/>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1" name="Oval 47">
              <a:extLst>
                <a:ext uri="{FF2B5EF4-FFF2-40B4-BE49-F238E27FC236}">
                  <a16:creationId xmlns:a16="http://schemas.microsoft.com/office/drawing/2014/main" id="{42F43A3C-2173-4874-BFCC-0E451309A08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2" name="Oval 48">
              <a:extLst>
                <a:ext uri="{FF2B5EF4-FFF2-40B4-BE49-F238E27FC236}">
                  <a16:creationId xmlns:a16="http://schemas.microsoft.com/office/drawing/2014/main" id="{CFD33A74-DAC4-4D84-BAB4-6C403785407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6" name="Oval 49">
              <a:extLst>
                <a:ext uri="{FF2B5EF4-FFF2-40B4-BE49-F238E27FC236}">
                  <a16:creationId xmlns:a16="http://schemas.microsoft.com/office/drawing/2014/main" id="{04C73CCB-96A6-4BA1-B608-1300E2EFE81B}"/>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7" name="Oval 50">
              <a:extLst>
                <a:ext uri="{FF2B5EF4-FFF2-40B4-BE49-F238E27FC236}">
                  <a16:creationId xmlns:a16="http://schemas.microsoft.com/office/drawing/2014/main" id="{9E567F26-6101-4E8D-BCC4-27D50A01D44B}"/>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8" name="Oval 51">
              <a:extLst>
                <a:ext uri="{FF2B5EF4-FFF2-40B4-BE49-F238E27FC236}">
                  <a16:creationId xmlns:a16="http://schemas.microsoft.com/office/drawing/2014/main" id="{E5F66A3B-9419-4656-9C23-26E33410BC12}"/>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9" name="Oval 52">
              <a:extLst>
                <a:ext uri="{FF2B5EF4-FFF2-40B4-BE49-F238E27FC236}">
                  <a16:creationId xmlns:a16="http://schemas.microsoft.com/office/drawing/2014/main" id="{C18279B7-6212-4920-BA4A-1DC792A772F9}"/>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0" name="Oval 53">
              <a:extLst>
                <a:ext uri="{FF2B5EF4-FFF2-40B4-BE49-F238E27FC236}">
                  <a16:creationId xmlns:a16="http://schemas.microsoft.com/office/drawing/2014/main" id="{BE7DC73C-FE9F-4547-AA20-D7D1C14B09A2}"/>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1" name="Oval 54">
              <a:extLst>
                <a:ext uri="{FF2B5EF4-FFF2-40B4-BE49-F238E27FC236}">
                  <a16:creationId xmlns:a16="http://schemas.microsoft.com/office/drawing/2014/main" id="{2EFF08CB-77F1-4AD0-A56B-38EF60DD2A91}"/>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76" name="TextBox 75">
            <a:extLst>
              <a:ext uri="{FF2B5EF4-FFF2-40B4-BE49-F238E27FC236}">
                <a16:creationId xmlns:a16="http://schemas.microsoft.com/office/drawing/2014/main" id="{035267E3-94E6-143A-EF7F-88635BC5EBAA}"/>
              </a:ext>
            </a:extLst>
          </p:cNvPr>
          <p:cNvSpPr txBox="1"/>
          <p:nvPr/>
        </p:nvSpPr>
        <p:spPr>
          <a:xfrm>
            <a:off x="753567" y="151812"/>
            <a:ext cx="4851943" cy="715581"/>
          </a:xfrm>
          <a:prstGeom prst="rect">
            <a:avLst/>
          </a:prstGeom>
          <a:noFill/>
        </p:spPr>
        <p:txBody>
          <a:bodyPr wrap="square" rtlCol="0">
            <a:spAutoFit/>
          </a:bodyPr>
          <a:lstStyle/>
          <a:p>
            <a:pPr defTabSz="685800">
              <a:buClrTx/>
              <a:defRPr/>
            </a:pPr>
            <a:r>
              <a:rPr lang="en-GB" sz="4050" kern="1200" dirty="0">
                <a:solidFill>
                  <a:prstClr val="white">
                    <a:lumMod val="50000"/>
                  </a:prstClr>
                </a:solidFill>
                <a:latin typeface="Calibri" panose="020F0502020204030204"/>
                <a:ea typeface="+mn-ea"/>
                <a:cs typeface="+mn-cs"/>
              </a:rPr>
              <a:t>Bottom-up model </a:t>
            </a:r>
          </a:p>
        </p:txBody>
      </p:sp>
      <p:graphicFrame>
        <p:nvGraphicFramePr>
          <p:cNvPr id="5" name="Object 4">
            <a:extLst>
              <a:ext uri="{FF2B5EF4-FFF2-40B4-BE49-F238E27FC236}">
                <a16:creationId xmlns:a16="http://schemas.microsoft.com/office/drawing/2014/main" id="{DD401370-D522-02C9-9AFD-1B3187FEF212}"/>
              </a:ext>
            </a:extLst>
          </p:cNvPr>
          <p:cNvGraphicFramePr>
            <a:graphicFrameLocks noChangeAspect="1"/>
          </p:cNvGraphicFramePr>
          <p:nvPr/>
        </p:nvGraphicFramePr>
        <p:xfrm>
          <a:off x="430233" y="954927"/>
          <a:ext cx="7387828" cy="1956667"/>
        </p:xfrm>
        <a:graphic>
          <a:graphicData uri="http://schemas.openxmlformats.org/presentationml/2006/ole">
            <mc:AlternateContent xmlns:mc="http://schemas.openxmlformats.org/markup-compatibility/2006">
              <mc:Choice xmlns:v="urn:schemas-microsoft-com:vml" Requires="v">
                <p:oleObj name="Bitmap Image" r:id="rId3" imgW="8854560" imgH="2034720" progId="PBrush">
                  <p:embed/>
                </p:oleObj>
              </mc:Choice>
              <mc:Fallback>
                <p:oleObj name="Bitmap Image" r:id="rId3" imgW="8854560" imgH="2034720" progId="PBrush">
                  <p:embed/>
                  <p:pic>
                    <p:nvPicPr>
                      <p:cNvPr id="5" name="Object 4">
                        <a:extLst>
                          <a:ext uri="{FF2B5EF4-FFF2-40B4-BE49-F238E27FC236}">
                            <a16:creationId xmlns:a16="http://schemas.microsoft.com/office/drawing/2014/main" id="{DD401370-D522-02C9-9AFD-1B3187FEF212}"/>
                          </a:ext>
                        </a:extLst>
                      </p:cNvPr>
                      <p:cNvPicPr/>
                      <p:nvPr/>
                    </p:nvPicPr>
                    <p:blipFill>
                      <a:blip r:embed="rId4"/>
                      <a:stretch>
                        <a:fillRect/>
                      </a:stretch>
                    </p:blipFill>
                    <p:spPr>
                      <a:xfrm>
                        <a:off x="430233" y="954927"/>
                        <a:ext cx="7387828" cy="1956667"/>
                      </a:xfrm>
                      <a:prstGeom prst="rect">
                        <a:avLst/>
                      </a:prstGeom>
                      <a:ln w="34925">
                        <a:solidFill>
                          <a:srgbClr val="FFC000"/>
                        </a:solidFill>
                      </a:ln>
                    </p:spPr>
                  </p:pic>
                </p:oleObj>
              </mc:Fallback>
            </mc:AlternateContent>
          </a:graphicData>
        </a:graphic>
      </p:graphicFrame>
      <p:pic>
        <p:nvPicPr>
          <p:cNvPr id="3" name="Google Shape;553;p57">
            <a:extLst>
              <a:ext uri="{FF2B5EF4-FFF2-40B4-BE49-F238E27FC236}">
                <a16:creationId xmlns:a16="http://schemas.microsoft.com/office/drawing/2014/main" id="{1CA815CC-01C0-4DCF-FE66-4C48EA0095B1}"/>
              </a:ext>
            </a:extLst>
          </p:cNvPr>
          <p:cNvPicPr preferRelativeResize="0"/>
          <p:nvPr/>
        </p:nvPicPr>
        <p:blipFill rotWithShape="1">
          <a:blip r:embed="rId5">
            <a:alphaModFix/>
          </a:blip>
          <a:srcRect/>
          <a:stretch/>
        </p:blipFill>
        <p:spPr>
          <a:xfrm>
            <a:off x="2258155" y="1037531"/>
            <a:ext cx="1842764" cy="552610"/>
          </a:xfrm>
          <a:prstGeom prst="rect">
            <a:avLst/>
          </a:prstGeom>
          <a:noFill/>
          <a:ln w="41275">
            <a:solidFill>
              <a:srgbClr val="FF0000"/>
            </a:solidFill>
          </a:ln>
        </p:spPr>
      </p:pic>
      <p:sp>
        <p:nvSpPr>
          <p:cNvPr id="4" name="TextBox 3">
            <a:extLst>
              <a:ext uri="{FF2B5EF4-FFF2-40B4-BE49-F238E27FC236}">
                <a16:creationId xmlns:a16="http://schemas.microsoft.com/office/drawing/2014/main" id="{43815470-1751-AC8A-8E03-A8090C31F627}"/>
              </a:ext>
            </a:extLst>
          </p:cNvPr>
          <p:cNvSpPr txBox="1"/>
          <p:nvPr/>
        </p:nvSpPr>
        <p:spPr>
          <a:xfrm>
            <a:off x="358489" y="3366147"/>
            <a:ext cx="1415276" cy="253916"/>
          </a:xfrm>
          <a:prstGeom prst="rect">
            <a:avLst/>
          </a:prstGeom>
          <a:noFill/>
        </p:spPr>
        <p:txBody>
          <a:bodyPr wrap="square" rtlCol="0">
            <a:spAutoFit/>
          </a:bodyPr>
          <a:lstStyle/>
          <a:p>
            <a:r>
              <a:rPr lang="en-GB" sz="1050" dirty="0"/>
              <a:t>Population counts</a:t>
            </a:r>
          </a:p>
        </p:txBody>
      </p:sp>
      <p:sp>
        <p:nvSpPr>
          <p:cNvPr id="6" name="TextBox 5">
            <a:extLst>
              <a:ext uri="{FF2B5EF4-FFF2-40B4-BE49-F238E27FC236}">
                <a16:creationId xmlns:a16="http://schemas.microsoft.com/office/drawing/2014/main" id="{4334025D-4CCB-09E6-48BF-E7143DA94039}"/>
              </a:ext>
            </a:extLst>
          </p:cNvPr>
          <p:cNvSpPr txBox="1"/>
          <p:nvPr/>
        </p:nvSpPr>
        <p:spPr>
          <a:xfrm>
            <a:off x="2675514" y="3410783"/>
            <a:ext cx="1790471" cy="415498"/>
          </a:xfrm>
          <a:prstGeom prst="rect">
            <a:avLst/>
          </a:prstGeom>
          <a:noFill/>
        </p:spPr>
        <p:txBody>
          <a:bodyPr wrap="square" rtlCol="0">
            <a:spAutoFit/>
          </a:bodyPr>
          <a:lstStyle/>
          <a:p>
            <a:r>
              <a:rPr lang="en-GB" sz="1050" dirty="0"/>
              <a:t>Integrated geospatial covariates</a:t>
            </a:r>
          </a:p>
        </p:txBody>
      </p:sp>
      <p:sp>
        <p:nvSpPr>
          <p:cNvPr id="7" name="TextBox 6">
            <a:extLst>
              <a:ext uri="{FF2B5EF4-FFF2-40B4-BE49-F238E27FC236}">
                <a16:creationId xmlns:a16="http://schemas.microsoft.com/office/drawing/2014/main" id="{3111CC1C-B114-B959-1A5B-6C189EC86D2D}"/>
              </a:ext>
            </a:extLst>
          </p:cNvPr>
          <p:cNvSpPr txBox="1"/>
          <p:nvPr/>
        </p:nvSpPr>
        <p:spPr>
          <a:xfrm>
            <a:off x="4572001" y="539956"/>
            <a:ext cx="1415276" cy="253916"/>
          </a:xfrm>
          <a:prstGeom prst="rect">
            <a:avLst/>
          </a:prstGeom>
          <a:noFill/>
        </p:spPr>
        <p:txBody>
          <a:bodyPr wrap="square" rtlCol="0">
            <a:spAutoFit/>
          </a:bodyPr>
          <a:lstStyle/>
          <a:p>
            <a:r>
              <a:rPr lang="en-GB" sz="1050" dirty="0"/>
              <a:t>Settlement data</a:t>
            </a:r>
          </a:p>
        </p:txBody>
      </p:sp>
      <p:sp>
        <p:nvSpPr>
          <p:cNvPr id="8" name="TextBox 7">
            <a:extLst>
              <a:ext uri="{FF2B5EF4-FFF2-40B4-BE49-F238E27FC236}">
                <a16:creationId xmlns:a16="http://schemas.microsoft.com/office/drawing/2014/main" id="{AA2DE5CB-A790-5757-CB00-0B71A5C05A52}"/>
              </a:ext>
            </a:extLst>
          </p:cNvPr>
          <p:cNvSpPr txBox="1"/>
          <p:nvPr/>
        </p:nvSpPr>
        <p:spPr>
          <a:xfrm>
            <a:off x="4781074" y="3366147"/>
            <a:ext cx="1588112" cy="577081"/>
          </a:xfrm>
          <a:prstGeom prst="rect">
            <a:avLst/>
          </a:prstGeom>
          <a:noFill/>
        </p:spPr>
        <p:txBody>
          <a:bodyPr wrap="square" rtlCol="0">
            <a:spAutoFit/>
          </a:bodyPr>
          <a:lstStyle/>
          <a:p>
            <a:r>
              <a:rPr lang="en-GB" sz="1050" dirty="0"/>
              <a:t>Regression-type Bayesian statistical modelling</a:t>
            </a:r>
          </a:p>
        </p:txBody>
      </p:sp>
      <p:sp>
        <p:nvSpPr>
          <p:cNvPr id="9" name="TextBox 8">
            <a:extLst>
              <a:ext uri="{FF2B5EF4-FFF2-40B4-BE49-F238E27FC236}">
                <a16:creationId xmlns:a16="http://schemas.microsoft.com/office/drawing/2014/main" id="{91228FD2-7D44-7B88-DA51-B4CD3516BCB6}"/>
              </a:ext>
            </a:extLst>
          </p:cNvPr>
          <p:cNvSpPr txBox="1"/>
          <p:nvPr/>
        </p:nvSpPr>
        <p:spPr>
          <a:xfrm>
            <a:off x="6550842" y="3366147"/>
            <a:ext cx="1415276" cy="415498"/>
          </a:xfrm>
          <a:prstGeom prst="rect">
            <a:avLst/>
          </a:prstGeom>
          <a:noFill/>
        </p:spPr>
        <p:txBody>
          <a:bodyPr wrap="square" rtlCol="0">
            <a:spAutoFit/>
          </a:bodyPr>
          <a:lstStyle/>
          <a:p>
            <a:r>
              <a:rPr lang="en-GB" sz="1050" dirty="0"/>
              <a:t>Predicted population counts</a:t>
            </a:r>
          </a:p>
        </p:txBody>
      </p:sp>
      <p:cxnSp>
        <p:nvCxnSpPr>
          <p:cNvPr id="11" name="Straight Arrow Connector 10">
            <a:extLst>
              <a:ext uri="{FF2B5EF4-FFF2-40B4-BE49-F238E27FC236}">
                <a16:creationId xmlns:a16="http://schemas.microsoft.com/office/drawing/2014/main" id="{B4818111-6A91-8EC6-31D2-47D7E066F346}"/>
              </a:ext>
            </a:extLst>
          </p:cNvPr>
          <p:cNvCxnSpPr>
            <a:stCxn id="3" idx="0"/>
            <a:endCxn id="7" idx="1"/>
          </p:cNvCxnSpPr>
          <p:nvPr/>
        </p:nvCxnSpPr>
        <p:spPr>
          <a:xfrm flipV="1">
            <a:off x="3179537" y="666914"/>
            <a:ext cx="1392464" cy="370617"/>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8438BAB-F527-1ECF-1EB0-13AC97BF22DB}"/>
              </a:ext>
            </a:extLst>
          </p:cNvPr>
          <p:cNvCxnSpPr>
            <a:cxnSpLocks/>
          </p:cNvCxnSpPr>
          <p:nvPr/>
        </p:nvCxnSpPr>
        <p:spPr>
          <a:xfrm flipH="1">
            <a:off x="704036" y="2722768"/>
            <a:ext cx="362090" cy="707093"/>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13C54E-F3C7-DB19-2455-7FA8E421B45A}"/>
              </a:ext>
            </a:extLst>
          </p:cNvPr>
          <p:cNvCxnSpPr>
            <a:cxnSpLocks/>
          </p:cNvCxnSpPr>
          <p:nvPr/>
        </p:nvCxnSpPr>
        <p:spPr>
          <a:xfrm>
            <a:off x="3229994" y="2590400"/>
            <a:ext cx="96945" cy="914247"/>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DE88977-BCE5-C648-C91B-50C228974272}"/>
              </a:ext>
            </a:extLst>
          </p:cNvPr>
          <p:cNvCxnSpPr>
            <a:cxnSpLocks/>
          </p:cNvCxnSpPr>
          <p:nvPr/>
        </p:nvCxnSpPr>
        <p:spPr>
          <a:xfrm>
            <a:off x="5401144" y="2852637"/>
            <a:ext cx="0" cy="577225"/>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01F3E28-E619-DE14-F099-B71F1941672A}"/>
              </a:ext>
            </a:extLst>
          </p:cNvPr>
          <p:cNvCxnSpPr>
            <a:cxnSpLocks/>
          </p:cNvCxnSpPr>
          <p:nvPr/>
        </p:nvCxnSpPr>
        <p:spPr>
          <a:xfrm>
            <a:off x="7091325" y="2622981"/>
            <a:ext cx="0" cy="743167"/>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35303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5125">
        <p159:morph option="byObject"/>
      </p:transition>
    </mc:Choice>
    <mc:Fallback xmlns="">
      <p:transition spd="slow" advTm="225125">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reeform: Shape 233">
            <a:extLst>
              <a:ext uri="{FF2B5EF4-FFF2-40B4-BE49-F238E27FC236}">
                <a16:creationId xmlns:a16="http://schemas.microsoft.com/office/drawing/2014/main" id="{F0236A09-BF01-4BC4-9846-C19AF775E8F3}"/>
              </a:ext>
            </a:extLst>
          </p:cNvPr>
          <p:cNvSpPr>
            <a:spLocks/>
          </p:cNvSpPr>
          <p:nvPr/>
        </p:nvSpPr>
        <p:spPr bwMode="auto">
          <a:xfrm rot="4539401">
            <a:off x="6924879" y="3004353"/>
            <a:ext cx="1866875" cy="2243707"/>
          </a:xfrm>
          <a:custGeom>
            <a:avLst/>
            <a:gdLst>
              <a:gd name="connsiteX0" fmla="*/ 59990 w 2489167"/>
              <a:gd name="connsiteY0" fmla="*/ 404469 h 2991609"/>
              <a:gd name="connsiteX1" fmla="*/ 535033 w 2489167"/>
              <a:gd name="connsiteY1" fmla="*/ 0 h 2991609"/>
              <a:gd name="connsiteX2" fmla="*/ 1062382 w 2489167"/>
              <a:gd name="connsiteY2" fmla="*/ 262573 h 2991609"/>
              <a:gd name="connsiteX3" fmla="*/ 1113587 w 2489167"/>
              <a:gd name="connsiteY3" fmla="*/ 330110 h 2991609"/>
              <a:gd name="connsiteX4" fmla="*/ 1116457 w 2489167"/>
              <a:gd name="connsiteY4" fmla="*/ 329933 h 2991609"/>
              <a:gd name="connsiteX5" fmla="*/ 2405939 w 2489167"/>
              <a:gd name="connsiteY5" fmla="*/ 1308969 h 2991609"/>
              <a:gd name="connsiteX6" fmla="*/ 1517787 w 2489167"/>
              <a:gd name="connsiteY6" fmla="*/ 2937534 h 2991609"/>
              <a:gd name="connsiteX7" fmla="*/ 128565 w 2489167"/>
              <a:gd name="connsiteY7" fmla="*/ 2086508 h 2991609"/>
              <a:gd name="connsiteX8" fmla="*/ 152175 w 2489167"/>
              <a:gd name="connsiteY8" fmla="*/ 1395353 h 2991609"/>
              <a:gd name="connsiteX9" fmla="*/ 170021 w 2489167"/>
              <a:gd name="connsiteY9" fmla="*/ 1303432 h 2991609"/>
              <a:gd name="connsiteX10" fmla="*/ 147812 w 2489167"/>
              <a:gd name="connsiteY10" fmla="*/ 1283255 h 2991609"/>
              <a:gd name="connsiteX11" fmla="*/ 5137 w 2489167"/>
              <a:gd name="connsiteY11" fmla="*/ 942211 h 2991609"/>
              <a:gd name="connsiteX12" fmla="*/ 59990 w 2489167"/>
              <a:gd name="connsiteY12" fmla="*/ 404469 h 29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9167" h="2991609">
                <a:moveTo>
                  <a:pt x="59990" y="404469"/>
                </a:moveTo>
                <a:cubicBezTo>
                  <a:pt x="199709" y="9298"/>
                  <a:pt x="535033" y="0"/>
                  <a:pt x="535033" y="0"/>
                </a:cubicBezTo>
                <a:cubicBezTo>
                  <a:pt x="777053" y="0"/>
                  <a:pt x="949970" y="131287"/>
                  <a:pt x="1062382" y="262573"/>
                </a:cubicBezTo>
                <a:lnTo>
                  <a:pt x="1113587" y="330110"/>
                </a:lnTo>
                <a:lnTo>
                  <a:pt x="1116457" y="329933"/>
                </a:lnTo>
                <a:cubicBezTo>
                  <a:pt x="2018857" y="329933"/>
                  <a:pt x="2405939" y="1308969"/>
                  <a:pt x="2405939" y="1308969"/>
                </a:cubicBezTo>
                <a:cubicBezTo>
                  <a:pt x="2826268" y="2496612"/>
                  <a:pt x="1517787" y="2937534"/>
                  <a:pt x="1517787" y="2937534"/>
                </a:cubicBezTo>
                <a:cubicBezTo>
                  <a:pt x="173685" y="3252817"/>
                  <a:pt x="128565" y="2086508"/>
                  <a:pt x="128565" y="2086508"/>
                </a:cubicBezTo>
                <a:cubicBezTo>
                  <a:pt x="109271" y="1816859"/>
                  <a:pt x="120124" y="1588589"/>
                  <a:pt x="152175" y="1395353"/>
                </a:cubicBezTo>
                <a:lnTo>
                  <a:pt x="170021" y="1303432"/>
                </a:lnTo>
                <a:lnTo>
                  <a:pt x="147812" y="1283255"/>
                </a:lnTo>
                <a:cubicBezTo>
                  <a:pt x="12795" y="1140154"/>
                  <a:pt x="5137" y="942211"/>
                  <a:pt x="5137" y="942211"/>
                </a:cubicBezTo>
                <a:cubicBezTo>
                  <a:pt x="-11422" y="710790"/>
                  <a:pt x="13417" y="536193"/>
                  <a:pt x="59990" y="404469"/>
                </a:cubicBezTo>
                <a:close/>
              </a:path>
            </a:pathLst>
          </a:custGeom>
          <a:pattFill prst="pct5">
            <a:fgClr>
              <a:schemeClr val="bg1">
                <a:lumMod val="65000"/>
              </a:schemeClr>
            </a:fgClr>
            <a:bgClr>
              <a:schemeClr val="bg1"/>
            </a:bgClr>
          </a:pattFill>
          <a:ln>
            <a:noFill/>
          </a:ln>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baseline="30000" dirty="0">
              <a:solidFill>
                <a:prstClr val="black"/>
              </a:solidFill>
              <a:latin typeface="Calibri" panose="020F0502020204030204"/>
              <a:ea typeface="+mn-ea"/>
              <a:cs typeface="+mn-cs"/>
            </a:endParaRPr>
          </a:p>
        </p:txBody>
      </p:sp>
      <p:grpSp>
        <p:nvGrpSpPr>
          <p:cNvPr id="42" name="Group 41">
            <a:extLst>
              <a:ext uri="{FF2B5EF4-FFF2-40B4-BE49-F238E27FC236}">
                <a16:creationId xmlns:a16="http://schemas.microsoft.com/office/drawing/2014/main" id="{44241014-6E80-48D3-969C-57BF2D8C7402}"/>
              </a:ext>
            </a:extLst>
          </p:cNvPr>
          <p:cNvGrpSpPr/>
          <p:nvPr/>
        </p:nvGrpSpPr>
        <p:grpSpPr>
          <a:xfrm>
            <a:off x="4154735" y="-319699"/>
            <a:ext cx="880250" cy="438422"/>
            <a:chOff x="1595914" y="-11092"/>
            <a:chExt cx="1173666" cy="584563"/>
          </a:xfrm>
        </p:grpSpPr>
        <p:sp>
          <p:nvSpPr>
            <p:cNvPr id="43" name="Freeform: Shape 42">
              <a:extLst>
                <a:ext uri="{FF2B5EF4-FFF2-40B4-BE49-F238E27FC236}">
                  <a16:creationId xmlns:a16="http://schemas.microsoft.com/office/drawing/2014/main" id="{F56C5781-7EAE-4380-9449-5B32F9E69C41}"/>
                </a:ext>
              </a:extLst>
            </p:cNvPr>
            <p:cNvSpPr>
              <a:spLocks noChangeArrowheads="1"/>
            </p:cNvSpPr>
            <p:nvPr/>
          </p:nvSpPr>
          <p:spPr bwMode="auto">
            <a:xfrm>
              <a:off x="1595914" y="-11092"/>
              <a:ext cx="1173666" cy="584563"/>
            </a:xfrm>
            <a:custGeom>
              <a:avLst/>
              <a:gdLst>
                <a:gd name="connsiteX0" fmla="*/ 0 w 1173666"/>
                <a:gd name="connsiteY0" fmla="*/ 0 h 584563"/>
                <a:gd name="connsiteX1" fmla="*/ 1173666 w 1173666"/>
                <a:gd name="connsiteY1" fmla="*/ 0 h 584563"/>
                <a:gd name="connsiteX2" fmla="*/ 1161870 w 1173666"/>
                <a:gd name="connsiteY2" fmla="*/ 116792 h 584563"/>
                <a:gd name="connsiteX3" fmla="*/ 586833 w 1173666"/>
                <a:gd name="connsiteY3" fmla="*/ 584563 h 584563"/>
                <a:gd name="connsiteX4" fmla="*/ 11796 w 1173666"/>
                <a:gd name="connsiteY4" fmla="*/ 116792 h 58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6" h="584563">
                  <a:moveTo>
                    <a:pt x="0" y="0"/>
                  </a:moveTo>
                  <a:lnTo>
                    <a:pt x="1173666" y="0"/>
                  </a:lnTo>
                  <a:lnTo>
                    <a:pt x="1161870" y="116792"/>
                  </a:lnTo>
                  <a:cubicBezTo>
                    <a:pt x="1107138" y="383748"/>
                    <a:pt x="870482" y="584563"/>
                    <a:pt x="586833" y="584563"/>
                  </a:cubicBezTo>
                  <a:cubicBezTo>
                    <a:pt x="303184" y="584563"/>
                    <a:pt x="66528" y="383748"/>
                    <a:pt x="11796" y="116792"/>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4" name="Freeform: Shape 43">
              <a:extLst>
                <a:ext uri="{FF2B5EF4-FFF2-40B4-BE49-F238E27FC236}">
                  <a16:creationId xmlns:a16="http://schemas.microsoft.com/office/drawing/2014/main" id="{5BEA43B0-A543-48A0-96DF-EA4CC85786B0}"/>
                </a:ext>
              </a:extLst>
            </p:cNvPr>
            <p:cNvSpPr>
              <a:spLocks noChangeArrowheads="1"/>
            </p:cNvSpPr>
            <p:nvPr/>
          </p:nvSpPr>
          <p:spPr bwMode="auto">
            <a:xfrm>
              <a:off x="1665047" y="-3155"/>
              <a:ext cx="1036900" cy="507658"/>
            </a:xfrm>
            <a:custGeom>
              <a:avLst/>
              <a:gdLst>
                <a:gd name="connsiteX0" fmla="*/ 0 w 1036900"/>
                <a:gd name="connsiteY0" fmla="*/ 0 h 507658"/>
                <a:gd name="connsiteX1" fmla="*/ 1036900 w 1036900"/>
                <a:gd name="connsiteY1" fmla="*/ 0 h 507658"/>
                <a:gd name="connsiteX2" fmla="*/ 1027391 w 1036900"/>
                <a:gd name="connsiteY2" fmla="*/ 94056 h 507658"/>
                <a:gd name="connsiteX3" fmla="*/ 518450 w 1036900"/>
                <a:gd name="connsiteY3" fmla="*/ 507658 h 507658"/>
                <a:gd name="connsiteX4" fmla="*/ 9509 w 1036900"/>
                <a:gd name="connsiteY4" fmla="*/ 94056 h 507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900" h="507658">
                  <a:moveTo>
                    <a:pt x="0" y="0"/>
                  </a:moveTo>
                  <a:lnTo>
                    <a:pt x="1036900" y="0"/>
                  </a:lnTo>
                  <a:lnTo>
                    <a:pt x="1027391" y="94056"/>
                  </a:lnTo>
                  <a:cubicBezTo>
                    <a:pt x="978950" y="330098"/>
                    <a:pt x="769495" y="507658"/>
                    <a:pt x="518450" y="507658"/>
                  </a:cubicBezTo>
                  <a:cubicBezTo>
                    <a:pt x="267405" y="507658"/>
                    <a:pt x="57950" y="330098"/>
                    <a:pt x="9509" y="94056"/>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5" name="Freeform: Shape 44">
              <a:extLst>
                <a:ext uri="{FF2B5EF4-FFF2-40B4-BE49-F238E27FC236}">
                  <a16:creationId xmlns:a16="http://schemas.microsoft.com/office/drawing/2014/main" id="{987B16B2-14E8-47E0-A6ED-77807F58EECA}"/>
                </a:ext>
              </a:extLst>
            </p:cNvPr>
            <p:cNvSpPr>
              <a:spLocks noChangeArrowheads="1"/>
            </p:cNvSpPr>
            <p:nvPr/>
          </p:nvSpPr>
          <p:spPr bwMode="auto">
            <a:xfrm>
              <a:off x="1732439" y="-3154"/>
              <a:ext cx="902116" cy="440941"/>
            </a:xfrm>
            <a:custGeom>
              <a:avLst/>
              <a:gdLst>
                <a:gd name="connsiteX0" fmla="*/ 0 w 902116"/>
                <a:gd name="connsiteY0" fmla="*/ 0 h 440941"/>
                <a:gd name="connsiteX1" fmla="*/ 902116 w 902116"/>
                <a:gd name="connsiteY1" fmla="*/ 0 h 440941"/>
                <a:gd name="connsiteX2" fmla="*/ 893903 w 902116"/>
                <a:gd name="connsiteY2" fmla="*/ 81209 h 440941"/>
                <a:gd name="connsiteX3" fmla="*/ 451058 w 902116"/>
                <a:gd name="connsiteY3" fmla="*/ 440941 h 440941"/>
                <a:gd name="connsiteX4" fmla="*/ 8214 w 902116"/>
                <a:gd name="connsiteY4" fmla="*/ 81209 h 440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16" h="440941">
                  <a:moveTo>
                    <a:pt x="0" y="0"/>
                  </a:moveTo>
                  <a:lnTo>
                    <a:pt x="902116" y="0"/>
                  </a:lnTo>
                  <a:lnTo>
                    <a:pt x="893903" y="81209"/>
                  </a:lnTo>
                  <a:cubicBezTo>
                    <a:pt x="851753" y="286508"/>
                    <a:pt x="669500" y="440941"/>
                    <a:pt x="451058" y="440941"/>
                  </a:cubicBezTo>
                  <a:cubicBezTo>
                    <a:pt x="232616" y="440941"/>
                    <a:pt x="50364" y="286508"/>
                    <a:pt x="8214" y="81209"/>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6" name="Freeform: Shape 45">
              <a:extLst>
                <a:ext uri="{FF2B5EF4-FFF2-40B4-BE49-F238E27FC236}">
                  <a16:creationId xmlns:a16="http://schemas.microsoft.com/office/drawing/2014/main" id="{4AFC785C-94EE-4B20-91F2-4FC81EC811E4}"/>
                </a:ext>
              </a:extLst>
            </p:cNvPr>
            <p:cNvSpPr>
              <a:spLocks noChangeArrowheads="1"/>
            </p:cNvSpPr>
            <p:nvPr/>
          </p:nvSpPr>
          <p:spPr bwMode="auto">
            <a:xfrm>
              <a:off x="1799185" y="-2845"/>
              <a:ext cx="767122" cy="373915"/>
            </a:xfrm>
            <a:custGeom>
              <a:avLst/>
              <a:gdLst>
                <a:gd name="connsiteX0" fmla="*/ 0 w 767122"/>
                <a:gd name="connsiteY0" fmla="*/ 0 h 373915"/>
                <a:gd name="connsiteX1" fmla="*/ 767122 w 767122"/>
                <a:gd name="connsiteY1" fmla="*/ 0 h 373915"/>
                <a:gd name="connsiteX2" fmla="*/ 760309 w 767122"/>
                <a:gd name="connsiteY2" fmla="*/ 67455 h 373915"/>
                <a:gd name="connsiteX3" fmla="*/ 383561 w 767122"/>
                <a:gd name="connsiteY3" fmla="*/ 373915 h 373915"/>
                <a:gd name="connsiteX4" fmla="*/ 6813 w 767122"/>
                <a:gd name="connsiteY4" fmla="*/ 67455 h 37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122" h="373915">
                  <a:moveTo>
                    <a:pt x="0" y="0"/>
                  </a:moveTo>
                  <a:lnTo>
                    <a:pt x="767122" y="0"/>
                  </a:lnTo>
                  <a:lnTo>
                    <a:pt x="760309" y="67455"/>
                  </a:lnTo>
                  <a:cubicBezTo>
                    <a:pt x="724450" y="242352"/>
                    <a:pt x="569400" y="373915"/>
                    <a:pt x="383561" y="373915"/>
                  </a:cubicBezTo>
                  <a:cubicBezTo>
                    <a:pt x="197722" y="373915"/>
                    <a:pt x="42672" y="242352"/>
                    <a:pt x="6813" y="6745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7" name="Freeform: Shape 46">
              <a:extLst>
                <a:ext uri="{FF2B5EF4-FFF2-40B4-BE49-F238E27FC236}">
                  <a16:creationId xmlns:a16="http://schemas.microsoft.com/office/drawing/2014/main" id="{D9B800D0-5219-463C-A748-26E226B9C805}"/>
                </a:ext>
              </a:extLst>
            </p:cNvPr>
            <p:cNvSpPr>
              <a:spLocks noChangeArrowheads="1"/>
            </p:cNvSpPr>
            <p:nvPr/>
          </p:nvSpPr>
          <p:spPr bwMode="auto">
            <a:xfrm>
              <a:off x="1867412" y="-9783"/>
              <a:ext cx="632170" cy="314135"/>
            </a:xfrm>
            <a:custGeom>
              <a:avLst/>
              <a:gdLst>
                <a:gd name="connsiteX0" fmla="*/ 0 w 632170"/>
                <a:gd name="connsiteY0" fmla="*/ 0 h 314135"/>
                <a:gd name="connsiteX1" fmla="*/ 632170 w 632170"/>
                <a:gd name="connsiteY1" fmla="*/ 0 h 314135"/>
                <a:gd name="connsiteX2" fmla="*/ 626003 w 632170"/>
                <a:gd name="connsiteY2" fmla="*/ 61245 h 314135"/>
                <a:gd name="connsiteX3" fmla="*/ 316085 w 632170"/>
                <a:gd name="connsiteY3" fmla="*/ 314135 h 314135"/>
                <a:gd name="connsiteX4" fmla="*/ 6167 w 632170"/>
                <a:gd name="connsiteY4" fmla="*/ 61245 h 31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170" h="314135">
                  <a:moveTo>
                    <a:pt x="0" y="0"/>
                  </a:moveTo>
                  <a:lnTo>
                    <a:pt x="632170" y="0"/>
                  </a:lnTo>
                  <a:lnTo>
                    <a:pt x="626003" y="61245"/>
                  </a:lnTo>
                  <a:cubicBezTo>
                    <a:pt x="596505" y="205569"/>
                    <a:pt x="468959" y="314135"/>
                    <a:pt x="316085" y="314135"/>
                  </a:cubicBezTo>
                  <a:cubicBezTo>
                    <a:pt x="163211" y="314135"/>
                    <a:pt x="35665" y="205569"/>
                    <a:pt x="6167" y="6124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8" name="Freeform: Shape 47">
              <a:extLst>
                <a:ext uri="{FF2B5EF4-FFF2-40B4-BE49-F238E27FC236}">
                  <a16:creationId xmlns:a16="http://schemas.microsoft.com/office/drawing/2014/main" id="{36D7DE4E-982D-4FF8-9303-6F26881B0BB2}"/>
                </a:ext>
              </a:extLst>
            </p:cNvPr>
            <p:cNvSpPr>
              <a:spLocks noChangeArrowheads="1"/>
            </p:cNvSpPr>
            <p:nvPr/>
          </p:nvSpPr>
          <p:spPr bwMode="auto">
            <a:xfrm>
              <a:off x="1935962" y="-3155"/>
              <a:ext cx="495070" cy="238541"/>
            </a:xfrm>
            <a:custGeom>
              <a:avLst/>
              <a:gdLst>
                <a:gd name="connsiteX0" fmla="*/ 0 w 495070"/>
                <a:gd name="connsiteY0" fmla="*/ 0 h 238541"/>
                <a:gd name="connsiteX1" fmla="*/ 495070 w 495070"/>
                <a:gd name="connsiteY1" fmla="*/ 0 h 238541"/>
                <a:gd name="connsiteX2" fmla="*/ 477546 w 495070"/>
                <a:gd name="connsiteY2" fmla="*/ 86538 h 238541"/>
                <a:gd name="connsiteX3" fmla="*/ 247535 w 495070"/>
                <a:gd name="connsiteY3" fmla="*/ 238541 h 238541"/>
                <a:gd name="connsiteX4" fmla="*/ 17524 w 495070"/>
                <a:gd name="connsiteY4" fmla="*/ 86538 h 23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70" h="238541">
                  <a:moveTo>
                    <a:pt x="0" y="0"/>
                  </a:moveTo>
                  <a:lnTo>
                    <a:pt x="495070" y="0"/>
                  </a:lnTo>
                  <a:lnTo>
                    <a:pt x="477546" y="86538"/>
                  </a:lnTo>
                  <a:cubicBezTo>
                    <a:pt x="439651" y="175864"/>
                    <a:pt x="350935" y="238541"/>
                    <a:pt x="247535" y="238541"/>
                  </a:cubicBezTo>
                  <a:cubicBezTo>
                    <a:pt x="144136" y="238541"/>
                    <a:pt x="55420" y="175864"/>
                    <a:pt x="17524" y="86538"/>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9" name="Freeform: Shape 48">
              <a:extLst>
                <a:ext uri="{FF2B5EF4-FFF2-40B4-BE49-F238E27FC236}">
                  <a16:creationId xmlns:a16="http://schemas.microsoft.com/office/drawing/2014/main" id="{4169C7CF-9F52-4F0C-B135-F150C3546EC4}"/>
                </a:ext>
              </a:extLst>
            </p:cNvPr>
            <p:cNvSpPr>
              <a:spLocks noChangeArrowheads="1"/>
            </p:cNvSpPr>
            <p:nvPr/>
          </p:nvSpPr>
          <p:spPr bwMode="auto">
            <a:xfrm>
              <a:off x="2003273" y="-3156"/>
              <a:ext cx="358951" cy="171824"/>
            </a:xfrm>
            <a:custGeom>
              <a:avLst/>
              <a:gdLst>
                <a:gd name="connsiteX0" fmla="*/ 0 w 358951"/>
                <a:gd name="connsiteY0" fmla="*/ 0 h 171824"/>
                <a:gd name="connsiteX1" fmla="*/ 358951 w 358951"/>
                <a:gd name="connsiteY1" fmla="*/ 0 h 171824"/>
                <a:gd name="connsiteX2" fmla="*/ 346630 w 358951"/>
                <a:gd name="connsiteY2" fmla="*/ 61027 h 171824"/>
                <a:gd name="connsiteX3" fmla="*/ 179475 w 358951"/>
                <a:gd name="connsiteY3" fmla="*/ 171824 h 171824"/>
                <a:gd name="connsiteX4" fmla="*/ 12320 w 358951"/>
                <a:gd name="connsiteY4" fmla="*/ 61027 h 1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1" h="171824">
                  <a:moveTo>
                    <a:pt x="0" y="0"/>
                  </a:moveTo>
                  <a:lnTo>
                    <a:pt x="358951" y="0"/>
                  </a:lnTo>
                  <a:lnTo>
                    <a:pt x="346630" y="61027"/>
                  </a:lnTo>
                  <a:cubicBezTo>
                    <a:pt x="319090" y="126138"/>
                    <a:pt x="254618" y="171824"/>
                    <a:pt x="179475" y="171824"/>
                  </a:cubicBezTo>
                  <a:cubicBezTo>
                    <a:pt x="104332" y="171824"/>
                    <a:pt x="39860" y="126138"/>
                    <a:pt x="12320" y="6102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0" name="Freeform: Shape 49">
              <a:extLst>
                <a:ext uri="{FF2B5EF4-FFF2-40B4-BE49-F238E27FC236}">
                  <a16:creationId xmlns:a16="http://schemas.microsoft.com/office/drawing/2014/main" id="{A4455C20-83A7-450A-B9FF-EE465D95BF8E}"/>
                </a:ext>
              </a:extLst>
            </p:cNvPr>
            <p:cNvSpPr>
              <a:spLocks noChangeArrowheads="1"/>
            </p:cNvSpPr>
            <p:nvPr/>
          </p:nvSpPr>
          <p:spPr bwMode="auto">
            <a:xfrm>
              <a:off x="2069919" y="-3157"/>
              <a:ext cx="225656" cy="105109"/>
            </a:xfrm>
            <a:custGeom>
              <a:avLst/>
              <a:gdLst>
                <a:gd name="connsiteX0" fmla="*/ 0 w 225656"/>
                <a:gd name="connsiteY0" fmla="*/ 0 h 105109"/>
                <a:gd name="connsiteX1" fmla="*/ 225656 w 225656"/>
                <a:gd name="connsiteY1" fmla="*/ 0 h 105109"/>
                <a:gd name="connsiteX2" fmla="*/ 218509 w 225656"/>
                <a:gd name="connsiteY2" fmla="*/ 35287 h 105109"/>
                <a:gd name="connsiteX3" fmla="*/ 112828 w 225656"/>
                <a:gd name="connsiteY3" fmla="*/ 105109 h 105109"/>
                <a:gd name="connsiteX4" fmla="*/ 7147 w 225656"/>
                <a:gd name="connsiteY4" fmla="*/ 35287 h 10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56" h="105109">
                  <a:moveTo>
                    <a:pt x="0" y="0"/>
                  </a:moveTo>
                  <a:lnTo>
                    <a:pt x="225656" y="0"/>
                  </a:lnTo>
                  <a:lnTo>
                    <a:pt x="218509" y="35287"/>
                  </a:lnTo>
                  <a:cubicBezTo>
                    <a:pt x="201098" y="76319"/>
                    <a:pt x="160336" y="105109"/>
                    <a:pt x="112828" y="105109"/>
                  </a:cubicBezTo>
                  <a:cubicBezTo>
                    <a:pt x="65320" y="105109"/>
                    <a:pt x="24559" y="76319"/>
                    <a:pt x="7147" y="3528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1" name="Freeform: Shape 50">
              <a:extLst>
                <a:ext uri="{FF2B5EF4-FFF2-40B4-BE49-F238E27FC236}">
                  <a16:creationId xmlns:a16="http://schemas.microsoft.com/office/drawing/2014/main" id="{390852B4-A0FD-4D81-9672-A3038D219CD7}"/>
                </a:ext>
              </a:extLst>
            </p:cNvPr>
            <p:cNvSpPr>
              <a:spLocks noChangeArrowheads="1"/>
            </p:cNvSpPr>
            <p:nvPr/>
          </p:nvSpPr>
          <p:spPr bwMode="auto">
            <a:xfrm>
              <a:off x="2140775" y="-3157"/>
              <a:ext cx="86197" cy="38393"/>
            </a:xfrm>
            <a:custGeom>
              <a:avLst/>
              <a:gdLst>
                <a:gd name="connsiteX0" fmla="*/ 0 w 86197"/>
                <a:gd name="connsiteY0" fmla="*/ 0 h 38393"/>
                <a:gd name="connsiteX1" fmla="*/ 86197 w 86197"/>
                <a:gd name="connsiteY1" fmla="*/ 0 h 38393"/>
                <a:gd name="connsiteX2" fmla="*/ 76228 w 86197"/>
                <a:gd name="connsiteY2" fmla="*/ 24451 h 38393"/>
                <a:gd name="connsiteX3" fmla="*/ 43098 w 86197"/>
                <a:gd name="connsiteY3" fmla="*/ 38393 h 38393"/>
                <a:gd name="connsiteX4" fmla="*/ 9968 w 86197"/>
                <a:gd name="connsiteY4" fmla="*/ 24451 h 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97" h="38393">
                  <a:moveTo>
                    <a:pt x="0" y="0"/>
                  </a:moveTo>
                  <a:lnTo>
                    <a:pt x="86197" y="0"/>
                  </a:lnTo>
                  <a:lnTo>
                    <a:pt x="76228" y="24451"/>
                  </a:lnTo>
                  <a:cubicBezTo>
                    <a:pt x="67749" y="33065"/>
                    <a:pt x="56036" y="38393"/>
                    <a:pt x="43098" y="38393"/>
                  </a:cubicBezTo>
                  <a:cubicBezTo>
                    <a:pt x="30160" y="38393"/>
                    <a:pt x="18447" y="33065"/>
                    <a:pt x="9968" y="24451"/>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grpSp>
      <p:grpSp>
        <p:nvGrpSpPr>
          <p:cNvPr id="237" name="Group 236">
            <a:extLst>
              <a:ext uri="{FF2B5EF4-FFF2-40B4-BE49-F238E27FC236}">
                <a16:creationId xmlns:a16="http://schemas.microsoft.com/office/drawing/2014/main" id="{723082FC-56DB-43A1-9A57-2E4360142289}"/>
              </a:ext>
            </a:extLst>
          </p:cNvPr>
          <p:cNvGrpSpPr/>
          <p:nvPr/>
        </p:nvGrpSpPr>
        <p:grpSpPr>
          <a:xfrm>
            <a:off x="8230436" y="-33078"/>
            <a:ext cx="880443" cy="878757"/>
            <a:chOff x="9254099" y="3796931"/>
            <a:chExt cx="941974" cy="940170"/>
          </a:xfrm>
        </p:grpSpPr>
        <p:sp>
          <p:nvSpPr>
            <p:cNvPr id="238" name="Oval 46">
              <a:extLst>
                <a:ext uri="{FF2B5EF4-FFF2-40B4-BE49-F238E27FC236}">
                  <a16:creationId xmlns:a16="http://schemas.microsoft.com/office/drawing/2014/main" id="{AE99D03B-99C2-4EE6-BEB4-ABCBB50ED149}"/>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39" name="Oval 47">
              <a:extLst>
                <a:ext uri="{FF2B5EF4-FFF2-40B4-BE49-F238E27FC236}">
                  <a16:creationId xmlns:a16="http://schemas.microsoft.com/office/drawing/2014/main" id="{6CB57090-E4C6-42E2-9581-AE610B0F9D1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0" name="Oval 48">
              <a:extLst>
                <a:ext uri="{FF2B5EF4-FFF2-40B4-BE49-F238E27FC236}">
                  <a16:creationId xmlns:a16="http://schemas.microsoft.com/office/drawing/2014/main" id="{85715D7E-5DD2-4F6A-9B89-D5D43FD0AEC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1" name="Oval 49">
              <a:extLst>
                <a:ext uri="{FF2B5EF4-FFF2-40B4-BE49-F238E27FC236}">
                  <a16:creationId xmlns:a16="http://schemas.microsoft.com/office/drawing/2014/main" id="{CE52B61E-D6AB-4BAD-B22E-46B318C21B72}"/>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2" name="Oval 50">
              <a:extLst>
                <a:ext uri="{FF2B5EF4-FFF2-40B4-BE49-F238E27FC236}">
                  <a16:creationId xmlns:a16="http://schemas.microsoft.com/office/drawing/2014/main" id="{5D98BDC1-6F18-4F5E-9709-C0335E730C7D}"/>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3" name="Oval 51">
              <a:extLst>
                <a:ext uri="{FF2B5EF4-FFF2-40B4-BE49-F238E27FC236}">
                  <a16:creationId xmlns:a16="http://schemas.microsoft.com/office/drawing/2014/main" id="{1D698E71-8630-4264-954E-724E7F595CE8}"/>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4" name="Oval 52">
              <a:extLst>
                <a:ext uri="{FF2B5EF4-FFF2-40B4-BE49-F238E27FC236}">
                  <a16:creationId xmlns:a16="http://schemas.microsoft.com/office/drawing/2014/main" id="{15F14297-FA46-4368-B50D-4C620569AA7E}"/>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5" name="Oval 53">
              <a:extLst>
                <a:ext uri="{FF2B5EF4-FFF2-40B4-BE49-F238E27FC236}">
                  <a16:creationId xmlns:a16="http://schemas.microsoft.com/office/drawing/2014/main" id="{F6BC9CFD-D309-45C1-A578-D5271D6B1536}"/>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6" name="Oval 54">
              <a:extLst>
                <a:ext uri="{FF2B5EF4-FFF2-40B4-BE49-F238E27FC236}">
                  <a16:creationId xmlns:a16="http://schemas.microsoft.com/office/drawing/2014/main" id="{955C4459-2D0A-4E59-926E-2625C602B9A6}"/>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12" name="Freeform 12">
            <a:extLst>
              <a:ext uri="{FF2B5EF4-FFF2-40B4-BE49-F238E27FC236}">
                <a16:creationId xmlns:a16="http://schemas.microsoft.com/office/drawing/2014/main" id="{7E208582-FE9A-4106-A8E2-5E14939D5789}"/>
              </a:ext>
            </a:extLst>
          </p:cNvPr>
          <p:cNvSpPr>
            <a:spLocks/>
          </p:cNvSpPr>
          <p:nvPr/>
        </p:nvSpPr>
        <p:spPr bwMode="auto">
          <a:xfrm rot="1687266">
            <a:off x="198070" y="944932"/>
            <a:ext cx="41225" cy="42158"/>
          </a:xfrm>
          <a:custGeom>
            <a:avLst/>
            <a:gdLst>
              <a:gd name="T0" fmla="*/ 51 w 54"/>
              <a:gd name="T1" fmla="*/ 23 h 53"/>
              <a:gd name="T2" fmla="*/ 31 w 54"/>
              <a:gd name="T3" fmla="*/ 51 h 53"/>
              <a:gd name="T4" fmla="*/ 3 w 54"/>
              <a:gd name="T5" fmla="*/ 30 h 53"/>
              <a:gd name="T6" fmla="*/ 23 w 54"/>
              <a:gd name="T7" fmla="*/ 2 h 53"/>
              <a:gd name="T8" fmla="*/ 51 w 54"/>
              <a:gd name="T9" fmla="*/ 23 h 53"/>
            </a:gdLst>
            <a:ahLst/>
            <a:cxnLst>
              <a:cxn ang="0">
                <a:pos x="T0" y="T1"/>
              </a:cxn>
              <a:cxn ang="0">
                <a:pos x="T2" y="T3"/>
              </a:cxn>
              <a:cxn ang="0">
                <a:pos x="T4" y="T5"/>
              </a:cxn>
              <a:cxn ang="0">
                <a:pos x="T6" y="T7"/>
              </a:cxn>
              <a:cxn ang="0">
                <a:pos x="T8" y="T9"/>
              </a:cxn>
            </a:cxnLst>
            <a:rect l="0" t="0" r="r" b="b"/>
            <a:pathLst>
              <a:path w="54" h="53">
                <a:moveTo>
                  <a:pt x="51" y="23"/>
                </a:moveTo>
                <a:cubicBezTo>
                  <a:pt x="54" y="36"/>
                  <a:pt x="44" y="49"/>
                  <a:pt x="31" y="51"/>
                </a:cubicBezTo>
                <a:cubicBezTo>
                  <a:pt x="17" y="53"/>
                  <a:pt x="5" y="44"/>
                  <a:pt x="3" y="30"/>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18" name="Freeform 18">
            <a:extLst>
              <a:ext uri="{FF2B5EF4-FFF2-40B4-BE49-F238E27FC236}">
                <a16:creationId xmlns:a16="http://schemas.microsoft.com/office/drawing/2014/main" id="{ED04F09C-1BF5-4509-9F9C-CE7389115B7E}"/>
              </a:ext>
            </a:extLst>
          </p:cNvPr>
          <p:cNvSpPr>
            <a:spLocks/>
          </p:cNvSpPr>
          <p:nvPr/>
        </p:nvSpPr>
        <p:spPr bwMode="auto">
          <a:xfrm rot="1687266">
            <a:off x="164969" y="1038986"/>
            <a:ext cx="40489" cy="41778"/>
          </a:xfrm>
          <a:custGeom>
            <a:avLst/>
            <a:gdLst>
              <a:gd name="T0" fmla="*/ 51 w 53"/>
              <a:gd name="T1" fmla="*/ 23 h 53"/>
              <a:gd name="T2" fmla="*/ 31 w 53"/>
              <a:gd name="T3" fmla="*/ 51 h 53"/>
              <a:gd name="T4" fmla="*/ 3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3" y="31"/>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 name="Freeform 24">
            <a:extLst>
              <a:ext uri="{FF2B5EF4-FFF2-40B4-BE49-F238E27FC236}">
                <a16:creationId xmlns:a16="http://schemas.microsoft.com/office/drawing/2014/main" id="{5672C6E6-0AC5-4761-8271-EA7327F4A1A5}"/>
              </a:ext>
            </a:extLst>
          </p:cNvPr>
          <p:cNvSpPr>
            <a:spLocks/>
          </p:cNvSpPr>
          <p:nvPr/>
        </p:nvSpPr>
        <p:spPr bwMode="auto">
          <a:xfrm rot="1687266">
            <a:off x="131702" y="1134033"/>
            <a:ext cx="40489" cy="41778"/>
          </a:xfrm>
          <a:custGeom>
            <a:avLst/>
            <a:gdLst>
              <a:gd name="T0" fmla="*/ 51 w 53"/>
              <a:gd name="T1" fmla="*/ 22 h 53"/>
              <a:gd name="T2" fmla="*/ 31 w 53"/>
              <a:gd name="T3" fmla="*/ 50 h 53"/>
              <a:gd name="T4" fmla="*/ 2 w 53"/>
              <a:gd name="T5" fmla="*/ 30 h 53"/>
              <a:gd name="T6" fmla="*/ 23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1" y="50"/>
                </a:cubicBezTo>
                <a:cubicBezTo>
                  <a:pt x="17" y="53"/>
                  <a:pt x="5" y="43"/>
                  <a:pt x="2" y="30"/>
                </a:cubicBezTo>
                <a:cubicBezTo>
                  <a:pt x="0" y="16"/>
                  <a:pt x="10" y="4"/>
                  <a:pt x="23" y="2"/>
                </a:cubicBezTo>
                <a:cubicBezTo>
                  <a:pt x="36" y="0"/>
                  <a:pt x="49"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5" name="Freeform 25">
            <a:extLst>
              <a:ext uri="{FF2B5EF4-FFF2-40B4-BE49-F238E27FC236}">
                <a16:creationId xmlns:a16="http://schemas.microsoft.com/office/drawing/2014/main" id="{98F0D0CF-430B-4E61-9096-2A53F07E1F68}"/>
              </a:ext>
            </a:extLst>
          </p:cNvPr>
          <p:cNvSpPr>
            <a:spLocks/>
          </p:cNvSpPr>
          <p:nvPr/>
        </p:nvSpPr>
        <p:spPr bwMode="auto">
          <a:xfrm rot="1687266">
            <a:off x="224273" y="1165418"/>
            <a:ext cx="40489" cy="41778"/>
          </a:xfrm>
          <a:custGeom>
            <a:avLst/>
            <a:gdLst>
              <a:gd name="T0" fmla="*/ 51 w 53"/>
              <a:gd name="T1" fmla="*/ 22 h 53"/>
              <a:gd name="T2" fmla="*/ 30 w 53"/>
              <a:gd name="T3" fmla="*/ 51 h 53"/>
              <a:gd name="T4" fmla="*/ 2 w 53"/>
              <a:gd name="T5" fmla="*/ 30 h 53"/>
              <a:gd name="T6" fmla="*/ 22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0" y="51"/>
                </a:cubicBezTo>
                <a:cubicBezTo>
                  <a:pt x="17" y="53"/>
                  <a:pt x="4" y="44"/>
                  <a:pt x="2" y="30"/>
                </a:cubicBezTo>
                <a:cubicBezTo>
                  <a:pt x="0" y="17"/>
                  <a:pt x="9" y="4"/>
                  <a:pt x="22" y="2"/>
                </a:cubicBezTo>
                <a:cubicBezTo>
                  <a:pt x="36" y="0"/>
                  <a:pt x="48"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0" name="Freeform 30">
            <a:extLst>
              <a:ext uri="{FF2B5EF4-FFF2-40B4-BE49-F238E27FC236}">
                <a16:creationId xmlns:a16="http://schemas.microsoft.com/office/drawing/2014/main" id="{5A46016D-3FB7-46F7-994C-869AC377E39F}"/>
              </a:ext>
            </a:extLst>
          </p:cNvPr>
          <p:cNvSpPr>
            <a:spLocks/>
          </p:cNvSpPr>
          <p:nvPr/>
        </p:nvSpPr>
        <p:spPr bwMode="auto">
          <a:xfrm rot="1687266">
            <a:off x="98536" y="1227966"/>
            <a:ext cx="40856" cy="42158"/>
          </a:xfrm>
          <a:custGeom>
            <a:avLst/>
            <a:gdLst>
              <a:gd name="T0" fmla="*/ 51 w 53"/>
              <a:gd name="T1" fmla="*/ 23 h 53"/>
              <a:gd name="T2" fmla="*/ 31 w 53"/>
              <a:gd name="T3" fmla="*/ 51 h 53"/>
              <a:gd name="T4" fmla="*/ 2 w 53"/>
              <a:gd name="T5" fmla="*/ 30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2" y="30"/>
                </a:cubicBezTo>
                <a:cubicBezTo>
                  <a:pt x="0" y="17"/>
                  <a:pt x="9" y="4"/>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1" name="Freeform 31">
            <a:extLst>
              <a:ext uri="{FF2B5EF4-FFF2-40B4-BE49-F238E27FC236}">
                <a16:creationId xmlns:a16="http://schemas.microsoft.com/office/drawing/2014/main" id="{59C2ECF9-5858-449A-9C65-CE2EE9F465DB}"/>
              </a:ext>
            </a:extLst>
          </p:cNvPr>
          <p:cNvSpPr>
            <a:spLocks/>
          </p:cNvSpPr>
          <p:nvPr/>
        </p:nvSpPr>
        <p:spPr bwMode="auto">
          <a:xfrm rot="1687266">
            <a:off x="191017" y="1259709"/>
            <a:ext cx="40856" cy="41778"/>
          </a:xfrm>
          <a:custGeom>
            <a:avLst/>
            <a:gdLst>
              <a:gd name="T0" fmla="*/ 50 w 53"/>
              <a:gd name="T1" fmla="*/ 23 h 53"/>
              <a:gd name="T2" fmla="*/ 30 w 53"/>
              <a:gd name="T3" fmla="*/ 51 h 53"/>
              <a:gd name="T4" fmla="*/ 2 w 53"/>
              <a:gd name="T5" fmla="*/ 30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7" y="53"/>
                  <a:pt x="4" y="44"/>
                  <a:pt x="2" y="30"/>
                </a:cubicBezTo>
                <a:cubicBezTo>
                  <a:pt x="0" y="17"/>
                  <a:pt x="9" y="4"/>
                  <a:pt x="22" y="2"/>
                </a:cubicBezTo>
                <a:cubicBezTo>
                  <a:pt x="36" y="0"/>
                  <a:pt x="48" y="9"/>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6" name="Freeform 36">
            <a:extLst>
              <a:ext uri="{FF2B5EF4-FFF2-40B4-BE49-F238E27FC236}">
                <a16:creationId xmlns:a16="http://schemas.microsoft.com/office/drawing/2014/main" id="{ED639593-D4FA-4BB9-A55D-05B29F22E215}"/>
              </a:ext>
            </a:extLst>
          </p:cNvPr>
          <p:cNvSpPr>
            <a:spLocks/>
          </p:cNvSpPr>
          <p:nvPr/>
        </p:nvSpPr>
        <p:spPr bwMode="auto">
          <a:xfrm rot="1687266">
            <a:off x="65738" y="1322280"/>
            <a:ext cx="40489" cy="41778"/>
          </a:xfrm>
          <a:custGeom>
            <a:avLst/>
            <a:gdLst>
              <a:gd name="T0" fmla="*/ 51 w 53"/>
              <a:gd name="T1" fmla="*/ 23 h 53"/>
              <a:gd name="T2" fmla="*/ 31 w 53"/>
              <a:gd name="T3" fmla="*/ 51 h 53"/>
              <a:gd name="T4" fmla="*/ 2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4" y="44"/>
                  <a:pt x="2" y="31"/>
                </a:cubicBezTo>
                <a:cubicBezTo>
                  <a:pt x="0" y="17"/>
                  <a:pt x="9" y="5"/>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7" name="Freeform 37">
            <a:extLst>
              <a:ext uri="{FF2B5EF4-FFF2-40B4-BE49-F238E27FC236}">
                <a16:creationId xmlns:a16="http://schemas.microsoft.com/office/drawing/2014/main" id="{240E82B4-B97F-40FE-8AB9-FC6016F5FE7E}"/>
              </a:ext>
            </a:extLst>
          </p:cNvPr>
          <p:cNvSpPr>
            <a:spLocks/>
          </p:cNvSpPr>
          <p:nvPr/>
        </p:nvSpPr>
        <p:spPr bwMode="auto">
          <a:xfrm rot="1687266">
            <a:off x="158130" y="1354001"/>
            <a:ext cx="40489" cy="41778"/>
          </a:xfrm>
          <a:custGeom>
            <a:avLst/>
            <a:gdLst>
              <a:gd name="T0" fmla="*/ 50 w 53"/>
              <a:gd name="T1" fmla="*/ 23 h 53"/>
              <a:gd name="T2" fmla="*/ 30 w 53"/>
              <a:gd name="T3" fmla="*/ 51 h 53"/>
              <a:gd name="T4" fmla="*/ 2 w 53"/>
              <a:gd name="T5" fmla="*/ 31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6" y="53"/>
                  <a:pt x="4" y="44"/>
                  <a:pt x="2" y="31"/>
                </a:cubicBezTo>
                <a:cubicBezTo>
                  <a:pt x="0" y="17"/>
                  <a:pt x="9" y="5"/>
                  <a:pt x="22" y="2"/>
                </a:cubicBezTo>
                <a:cubicBezTo>
                  <a:pt x="36" y="0"/>
                  <a:pt x="48" y="10"/>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4" name="Oval 343">
            <a:extLst>
              <a:ext uri="{FF2B5EF4-FFF2-40B4-BE49-F238E27FC236}">
                <a16:creationId xmlns:a16="http://schemas.microsoft.com/office/drawing/2014/main" id="{31C2EE1B-E43D-4E09-BB8D-4E251C3AB993}"/>
              </a:ext>
            </a:extLst>
          </p:cNvPr>
          <p:cNvSpPr/>
          <p:nvPr/>
        </p:nvSpPr>
        <p:spPr>
          <a:xfrm>
            <a:off x="8223214" y="59441"/>
            <a:ext cx="105817" cy="109187"/>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sp>
        <p:nvSpPr>
          <p:cNvPr id="343" name="Oval 342">
            <a:extLst>
              <a:ext uri="{FF2B5EF4-FFF2-40B4-BE49-F238E27FC236}">
                <a16:creationId xmlns:a16="http://schemas.microsoft.com/office/drawing/2014/main" id="{2C6CDE47-1A07-4DAD-9CCF-3E79DCE033C4}"/>
              </a:ext>
            </a:extLst>
          </p:cNvPr>
          <p:cNvSpPr/>
          <p:nvPr/>
        </p:nvSpPr>
        <p:spPr>
          <a:xfrm>
            <a:off x="47767" y="3429861"/>
            <a:ext cx="206702" cy="213285"/>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grpSp>
        <p:nvGrpSpPr>
          <p:cNvPr id="339" name="Group 338">
            <a:extLst>
              <a:ext uri="{FF2B5EF4-FFF2-40B4-BE49-F238E27FC236}">
                <a16:creationId xmlns:a16="http://schemas.microsoft.com/office/drawing/2014/main" id="{E23B5FED-AA48-4FE8-84D5-7A3062BE11AF}"/>
              </a:ext>
            </a:extLst>
          </p:cNvPr>
          <p:cNvGrpSpPr/>
          <p:nvPr/>
        </p:nvGrpSpPr>
        <p:grpSpPr>
          <a:xfrm>
            <a:off x="76031" y="-33605"/>
            <a:ext cx="880443" cy="878757"/>
            <a:chOff x="9254099" y="3796931"/>
            <a:chExt cx="941974" cy="940170"/>
          </a:xfrm>
        </p:grpSpPr>
        <p:sp>
          <p:nvSpPr>
            <p:cNvPr id="340" name="Oval 46">
              <a:extLst>
                <a:ext uri="{FF2B5EF4-FFF2-40B4-BE49-F238E27FC236}">
                  <a16:creationId xmlns:a16="http://schemas.microsoft.com/office/drawing/2014/main" id="{C78AA93C-ED4F-4059-8C64-CA90A8230138}"/>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1" name="Oval 47">
              <a:extLst>
                <a:ext uri="{FF2B5EF4-FFF2-40B4-BE49-F238E27FC236}">
                  <a16:creationId xmlns:a16="http://schemas.microsoft.com/office/drawing/2014/main" id="{42F43A3C-2173-4874-BFCC-0E451309A08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2" name="Oval 48">
              <a:extLst>
                <a:ext uri="{FF2B5EF4-FFF2-40B4-BE49-F238E27FC236}">
                  <a16:creationId xmlns:a16="http://schemas.microsoft.com/office/drawing/2014/main" id="{CFD33A74-DAC4-4D84-BAB4-6C403785407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6" name="Oval 49">
              <a:extLst>
                <a:ext uri="{FF2B5EF4-FFF2-40B4-BE49-F238E27FC236}">
                  <a16:creationId xmlns:a16="http://schemas.microsoft.com/office/drawing/2014/main" id="{04C73CCB-96A6-4BA1-B608-1300E2EFE81B}"/>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7" name="Oval 50">
              <a:extLst>
                <a:ext uri="{FF2B5EF4-FFF2-40B4-BE49-F238E27FC236}">
                  <a16:creationId xmlns:a16="http://schemas.microsoft.com/office/drawing/2014/main" id="{9E567F26-6101-4E8D-BCC4-27D50A01D44B}"/>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8" name="Oval 51">
              <a:extLst>
                <a:ext uri="{FF2B5EF4-FFF2-40B4-BE49-F238E27FC236}">
                  <a16:creationId xmlns:a16="http://schemas.microsoft.com/office/drawing/2014/main" id="{E5F66A3B-9419-4656-9C23-26E33410BC12}"/>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9" name="Oval 52">
              <a:extLst>
                <a:ext uri="{FF2B5EF4-FFF2-40B4-BE49-F238E27FC236}">
                  <a16:creationId xmlns:a16="http://schemas.microsoft.com/office/drawing/2014/main" id="{C18279B7-6212-4920-BA4A-1DC792A772F9}"/>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0" name="Oval 53">
              <a:extLst>
                <a:ext uri="{FF2B5EF4-FFF2-40B4-BE49-F238E27FC236}">
                  <a16:creationId xmlns:a16="http://schemas.microsoft.com/office/drawing/2014/main" id="{BE7DC73C-FE9F-4547-AA20-D7D1C14B09A2}"/>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1" name="Oval 54">
              <a:extLst>
                <a:ext uri="{FF2B5EF4-FFF2-40B4-BE49-F238E27FC236}">
                  <a16:creationId xmlns:a16="http://schemas.microsoft.com/office/drawing/2014/main" id="{2EFF08CB-77F1-4AD0-A56B-38EF60DD2A91}"/>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76" name="TextBox 75">
            <a:extLst>
              <a:ext uri="{FF2B5EF4-FFF2-40B4-BE49-F238E27FC236}">
                <a16:creationId xmlns:a16="http://schemas.microsoft.com/office/drawing/2014/main" id="{035267E3-94E6-143A-EF7F-88635BC5EBAA}"/>
              </a:ext>
            </a:extLst>
          </p:cNvPr>
          <p:cNvSpPr txBox="1"/>
          <p:nvPr/>
        </p:nvSpPr>
        <p:spPr>
          <a:xfrm>
            <a:off x="753567" y="151812"/>
            <a:ext cx="4851943" cy="715581"/>
          </a:xfrm>
          <a:prstGeom prst="rect">
            <a:avLst/>
          </a:prstGeom>
          <a:noFill/>
        </p:spPr>
        <p:txBody>
          <a:bodyPr wrap="square" rtlCol="0">
            <a:spAutoFit/>
          </a:bodyPr>
          <a:lstStyle/>
          <a:p>
            <a:pPr defTabSz="685800">
              <a:buClrTx/>
              <a:defRPr/>
            </a:pPr>
            <a:r>
              <a:rPr lang="en-GB" sz="4050" kern="1200" dirty="0">
                <a:solidFill>
                  <a:prstClr val="white">
                    <a:lumMod val="50000"/>
                  </a:prstClr>
                </a:solidFill>
                <a:latin typeface="Calibri" panose="020F0502020204030204"/>
                <a:ea typeface="+mn-ea"/>
                <a:cs typeface="+mn-cs"/>
              </a:rPr>
              <a:t>Bottom-up model </a:t>
            </a:r>
          </a:p>
        </p:txBody>
      </p:sp>
      <p:graphicFrame>
        <p:nvGraphicFramePr>
          <p:cNvPr id="5" name="Object 4">
            <a:extLst>
              <a:ext uri="{FF2B5EF4-FFF2-40B4-BE49-F238E27FC236}">
                <a16:creationId xmlns:a16="http://schemas.microsoft.com/office/drawing/2014/main" id="{DD401370-D522-02C9-9AFD-1B3187FEF212}"/>
              </a:ext>
            </a:extLst>
          </p:cNvPr>
          <p:cNvGraphicFramePr>
            <a:graphicFrameLocks noChangeAspect="1"/>
          </p:cNvGraphicFramePr>
          <p:nvPr/>
        </p:nvGraphicFramePr>
        <p:xfrm>
          <a:off x="430233" y="954927"/>
          <a:ext cx="7387828" cy="1956667"/>
        </p:xfrm>
        <a:graphic>
          <a:graphicData uri="http://schemas.openxmlformats.org/presentationml/2006/ole">
            <mc:AlternateContent xmlns:mc="http://schemas.openxmlformats.org/markup-compatibility/2006">
              <mc:Choice xmlns:v="urn:schemas-microsoft-com:vml" Requires="v">
                <p:oleObj name="Bitmap Image" r:id="rId3" imgW="8854560" imgH="2034720" progId="PBrush">
                  <p:embed/>
                </p:oleObj>
              </mc:Choice>
              <mc:Fallback>
                <p:oleObj name="Bitmap Image" r:id="rId3" imgW="8854560" imgH="2034720" progId="PBrush">
                  <p:embed/>
                  <p:pic>
                    <p:nvPicPr>
                      <p:cNvPr id="5" name="Object 4">
                        <a:extLst>
                          <a:ext uri="{FF2B5EF4-FFF2-40B4-BE49-F238E27FC236}">
                            <a16:creationId xmlns:a16="http://schemas.microsoft.com/office/drawing/2014/main" id="{DD401370-D522-02C9-9AFD-1B3187FEF212}"/>
                          </a:ext>
                        </a:extLst>
                      </p:cNvPr>
                      <p:cNvPicPr/>
                      <p:nvPr/>
                    </p:nvPicPr>
                    <p:blipFill>
                      <a:blip r:embed="rId4"/>
                      <a:stretch>
                        <a:fillRect/>
                      </a:stretch>
                    </p:blipFill>
                    <p:spPr>
                      <a:xfrm>
                        <a:off x="430233" y="954927"/>
                        <a:ext cx="7387828" cy="1956667"/>
                      </a:xfrm>
                      <a:prstGeom prst="rect">
                        <a:avLst/>
                      </a:prstGeom>
                      <a:ln w="34925">
                        <a:solidFill>
                          <a:srgbClr val="FFC000"/>
                        </a:solidFill>
                      </a:ln>
                    </p:spPr>
                  </p:pic>
                </p:oleObj>
              </mc:Fallback>
            </mc:AlternateContent>
          </a:graphicData>
        </a:graphic>
      </p:graphicFrame>
      <p:pic>
        <p:nvPicPr>
          <p:cNvPr id="3" name="Google Shape;553;p57">
            <a:extLst>
              <a:ext uri="{FF2B5EF4-FFF2-40B4-BE49-F238E27FC236}">
                <a16:creationId xmlns:a16="http://schemas.microsoft.com/office/drawing/2014/main" id="{1CA815CC-01C0-4DCF-FE66-4C48EA0095B1}"/>
              </a:ext>
            </a:extLst>
          </p:cNvPr>
          <p:cNvPicPr preferRelativeResize="0"/>
          <p:nvPr/>
        </p:nvPicPr>
        <p:blipFill rotWithShape="1">
          <a:blip r:embed="rId5">
            <a:alphaModFix/>
          </a:blip>
          <a:srcRect/>
          <a:stretch/>
        </p:blipFill>
        <p:spPr>
          <a:xfrm>
            <a:off x="2258155" y="1037531"/>
            <a:ext cx="1842764" cy="552610"/>
          </a:xfrm>
          <a:prstGeom prst="rect">
            <a:avLst/>
          </a:prstGeom>
          <a:noFill/>
          <a:ln w="41275">
            <a:solidFill>
              <a:srgbClr val="FF0000"/>
            </a:solidFill>
          </a:ln>
        </p:spPr>
      </p:pic>
      <p:sp>
        <p:nvSpPr>
          <p:cNvPr id="4" name="TextBox 3">
            <a:extLst>
              <a:ext uri="{FF2B5EF4-FFF2-40B4-BE49-F238E27FC236}">
                <a16:creationId xmlns:a16="http://schemas.microsoft.com/office/drawing/2014/main" id="{43815470-1751-AC8A-8E03-A8090C31F627}"/>
              </a:ext>
            </a:extLst>
          </p:cNvPr>
          <p:cNvSpPr txBox="1"/>
          <p:nvPr/>
        </p:nvSpPr>
        <p:spPr>
          <a:xfrm>
            <a:off x="358488" y="3366147"/>
            <a:ext cx="1732460" cy="1131079"/>
          </a:xfrm>
          <a:prstGeom prst="rect">
            <a:avLst/>
          </a:prstGeom>
          <a:noFill/>
        </p:spPr>
        <p:txBody>
          <a:bodyPr wrap="square" rtlCol="0">
            <a:spAutoFit/>
          </a:bodyPr>
          <a:lstStyle/>
          <a:p>
            <a:pPr marL="214313" indent="-214313" defTabSz="685800">
              <a:buClrTx/>
              <a:buFont typeface="Courier New" panose="02070309020205020404" pitchFamily="49" charset="0"/>
              <a:buChar char="o"/>
              <a:defRPr/>
            </a:pPr>
            <a:r>
              <a:rPr lang="en-GB" sz="1350" kern="1200" dirty="0">
                <a:solidFill>
                  <a:prstClr val="black"/>
                </a:solidFill>
                <a:latin typeface="Calibri" panose="020F0502020204030204"/>
                <a:ea typeface="+mn-ea"/>
                <a:cs typeface="+mn-cs"/>
              </a:rPr>
              <a:t>Household surveys</a:t>
            </a:r>
          </a:p>
          <a:p>
            <a:pPr marL="214313" indent="-214313" defTabSz="685800">
              <a:buClrTx/>
              <a:buFont typeface="Courier New" panose="02070309020205020404" pitchFamily="49" charset="0"/>
              <a:buChar char="o"/>
              <a:defRPr/>
            </a:pPr>
            <a:r>
              <a:rPr lang="en-GB" sz="1350" kern="1200" dirty="0">
                <a:solidFill>
                  <a:prstClr val="black"/>
                </a:solidFill>
                <a:latin typeface="Calibri" panose="020F0502020204030204"/>
                <a:ea typeface="+mn-ea"/>
                <a:cs typeface="+mn-cs"/>
              </a:rPr>
              <a:t>Administrative data</a:t>
            </a:r>
          </a:p>
          <a:p>
            <a:pPr marL="214313" indent="-214313" defTabSz="685800">
              <a:buClrTx/>
              <a:buFont typeface="Courier New" panose="02070309020205020404" pitchFamily="49" charset="0"/>
              <a:buChar char="o"/>
              <a:defRPr/>
            </a:pPr>
            <a:r>
              <a:rPr lang="en-GB" sz="1350" kern="1200" dirty="0" err="1">
                <a:solidFill>
                  <a:prstClr val="black"/>
                </a:solidFill>
                <a:latin typeface="Calibri" panose="020F0502020204030204"/>
                <a:ea typeface="+mn-ea"/>
                <a:cs typeface="+mn-cs"/>
              </a:rPr>
              <a:t>Microcensus</a:t>
            </a:r>
            <a:endParaRPr lang="en-GB" sz="1350" kern="1200" dirty="0">
              <a:solidFill>
                <a:prstClr val="black"/>
              </a:solidFill>
              <a:latin typeface="Calibri" panose="020F0502020204030204"/>
              <a:ea typeface="+mn-ea"/>
              <a:cs typeface="+mn-cs"/>
            </a:endParaRPr>
          </a:p>
          <a:p>
            <a:pPr marL="214313" indent="-214313" defTabSz="685800">
              <a:buClrTx/>
              <a:buFont typeface="Courier New" panose="02070309020205020404" pitchFamily="49" charset="0"/>
              <a:buChar char="o"/>
              <a:defRPr/>
            </a:pPr>
            <a:r>
              <a:rPr lang="en-GB" sz="1350" kern="1200" dirty="0">
                <a:solidFill>
                  <a:prstClr val="black"/>
                </a:solidFill>
                <a:latin typeface="Calibri" panose="020F0502020204030204"/>
                <a:ea typeface="+mn-ea"/>
                <a:cs typeface="+mn-cs"/>
              </a:rPr>
              <a:t>Census</a:t>
            </a:r>
          </a:p>
        </p:txBody>
      </p:sp>
      <p:sp>
        <p:nvSpPr>
          <p:cNvPr id="6" name="TextBox 5">
            <a:extLst>
              <a:ext uri="{FF2B5EF4-FFF2-40B4-BE49-F238E27FC236}">
                <a16:creationId xmlns:a16="http://schemas.microsoft.com/office/drawing/2014/main" id="{4334025D-4CCB-09E6-48BF-E7143DA94039}"/>
              </a:ext>
            </a:extLst>
          </p:cNvPr>
          <p:cNvSpPr txBox="1"/>
          <p:nvPr/>
        </p:nvSpPr>
        <p:spPr>
          <a:xfrm>
            <a:off x="2605186" y="3167624"/>
            <a:ext cx="1868156" cy="1546577"/>
          </a:xfrm>
          <a:prstGeom prst="rect">
            <a:avLst/>
          </a:prstGeom>
          <a:noFill/>
        </p:spPr>
        <p:txBody>
          <a:bodyPr wrap="square" rtlCol="0">
            <a:spAutoFit/>
          </a:bodyPr>
          <a:lstStyle/>
          <a:p>
            <a:pPr marL="257175" indent="-257175" defTabSz="685800">
              <a:buClrTx/>
              <a:buFontTx/>
              <a:buAutoNum type="arabicParenR"/>
              <a:defRPr/>
            </a:pPr>
            <a:r>
              <a:rPr lang="en-GB" sz="1350" kern="1200" dirty="0">
                <a:solidFill>
                  <a:prstClr val="black"/>
                </a:solidFill>
                <a:latin typeface="Calibri" panose="020F0502020204030204"/>
                <a:ea typeface="+mn-ea"/>
                <a:cs typeface="+mn-cs"/>
              </a:rPr>
              <a:t>Distance from market</a:t>
            </a:r>
          </a:p>
          <a:p>
            <a:pPr marL="257175" indent="-257175" defTabSz="685800">
              <a:buClrTx/>
              <a:buFontTx/>
              <a:buAutoNum type="arabicParenR"/>
              <a:defRPr/>
            </a:pPr>
            <a:r>
              <a:rPr lang="en-GB" sz="1350" kern="1200" dirty="0">
                <a:solidFill>
                  <a:prstClr val="black"/>
                </a:solidFill>
                <a:latin typeface="Calibri" panose="020F0502020204030204"/>
                <a:ea typeface="+mn-ea"/>
                <a:cs typeface="+mn-cs"/>
              </a:rPr>
              <a:t>Distance from health facilities</a:t>
            </a:r>
          </a:p>
          <a:p>
            <a:pPr marL="257175" indent="-257175" defTabSz="685800">
              <a:buClrTx/>
              <a:buFontTx/>
              <a:buAutoNum type="arabicParenR"/>
              <a:defRPr/>
            </a:pPr>
            <a:r>
              <a:rPr lang="en-GB" sz="1350" kern="1200" dirty="0">
                <a:solidFill>
                  <a:prstClr val="black"/>
                </a:solidFill>
                <a:latin typeface="Calibri" panose="020F0502020204030204"/>
                <a:ea typeface="+mn-ea"/>
                <a:cs typeface="+mn-cs"/>
              </a:rPr>
              <a:t>Night time lights</a:t>
            </a:r>
          </a:p>
          <a:p>
            <a:pPr marL="257175" indent="-257175" defTabSz="685800">
              <a:buClrTx/>
              <a:buFontTx/>
              <a:buAutoNum type="arabicParenR"/>
              <a:defRPr/>
            </a:pPr>
            <a:r>
              <a:rPr lang="en-GB" sz="1350" kern="1200" dirty="0">
                <a:solidFill>
                  <a:prstClr val="black"/>
                </a:solidFill>
                <a:latin typeface="Calibri" panose="020F0502020204030204"/>
                <a:ea typeface="+mn-ea"/>
                <a:cs typeface="+mn-cs"/>
              </a:rPr>
              <a:t>Topography</a:t>
            </a:r>
          </a:p>
          <a:p>
            <a:pPr marL="257175" indent="-257175" defTabSz="685800">
              <a:buClrTx/>
              <a:buFontTx/>
              <a:buAutoNum type="arabicParenR"/>
              <a:defRPr/>
            </a:pPr>
            <a:r>
              <a:rPr lang="en-GB" sz="1350" kern="1200" dirty="0">
                <a:solidFill>
                  <a:prstClr val="black"/>
                </a:solidFill>
                <a:latin typeface="Calibri" panose="020F0502020204030204"/>
                <a:ea typeface="+mn-ea"/>
                <a:cs typeface="+mn-cs"/>
              </a:rPr>
              <a:t>+ many more</a:t>
            </a:r>
          </a:p>
        </p:txBody>
      </p:sp>
      <p:sp>
        <p:nvSpPr>
          <p:cNvPr id="7" name="TextBox 6">
            <a:extLst>
              <a:ext uri="{FF2B5EF4-FFF2-40B4-BE49-F238E27FC236}">
                <a16:creationId xmlns:a16="http://schemas.microsoft.com/office/drawing/2014/main" id="{3111CC1C-B114-B959-1A5B-6C189EC86D2D}"/>
              </a:ext>
            </a:extLst>
          </p:cNvPr>
          <p:cNvSpPr txBox="1"/>
          <p:nvPr/>
        </p:nvSpPr>
        <p:spPr>
          <a:xfrm>
            <a:off x="4572001" y="539956"/>
            <a:ext cx="2724368" cy="507831"/>
          </a:xfrm>
          <a:prstGeom prst="rect">
            <a:avLst/>
          </a:prstGeom>
          <a:noFill/>
        </p:spPr>
        <p:txBody>
          <a:bodyPr wrap="square" rtlCol="0">
            <a:spAutoFit/>
          </a:bodyPr>
          <a:lstStyle/>
          <a:p>
            <a:pPr defTabSz="685800">
              <a:buClrTx/>
              <a:defRPr/>
            </a:pPr>
            <a:r>
              <a:rPr lang="en-GB" sz="1350" kern="1200" dirty="0">
                <a:solidFill>
                  <a:prstClr val="black"/>
                </a:solidFill>
                <a:latin typeface="Calibri" panose="020F0502020204030204"/>
                <a:ea typeface="+mn-ea"/>
                <a:cs typeface="+mn-cs"/>
              </a:rPr>
              <a:t>Building footprint (Building count, Building area, building height, etc)</a:t>
            </a:r>
          </a:p>
        </p:txBody>
      </p:sp>
      <p:sp>
        <p:nvSpPr>
          <p:cNvPr id="8" name="TextBox 7">
            <a:extLst>
              <a:ext uri="{FF2B5EF4-FFF2-40B4-BE49-F238E27FC236}">
                <a16:creationId xmlns:a16="http://schemas.microsoft.com/office/drawing/2014/main" id="{AA2DE5CB-A790-5757-CB00-0B71A5C05A52}"/>
              </a:ext>
            </a:extLst>
          </p:cNvPr>
          <p:cNvSpPr txBox="1"/>
          <p:nvPr/>
        </p:nvSpPr>
        <p:spPr>
          <a:xfrm>
            <a:off x="4781074" y="3454728"/>
            <a:ext cx="1682956" cy="507831"/>
          </a:xfrm>
          <a:prstGeom prst="rect">
            <a:avLst/>
          </a:prstGeom>
          <a:noFill/>
          <a:ln w="28575">
            <a:solidFill>
              <a:srgbClr val="0070C0"/>
            </a:solidFill>
          </a:ln>
        </p:spPr>
        <p:txBody>
          <a:bodyPr wrap="square" rtlCol="0">
            <a:spAutoFit/>
          </a:bodyPr>
          <a:lstStyle/>
          <a:p>
            <a:pPr defTabSz="685800">
              <a:buClrTx/>
              <a:defRPr/>
            </a:pPr>
            <a:r>
              <a:rPr lang="en-GB" sz="1350" kern="1200" dirty="0">
                <a:solidFill>
                  <a:prstClr val="black"/>
                </a:solidFill>
                <a:latin typeface="Calibri" panose="020F0502020204030204"/>
                <a:ea typeface="+mn-ea"/>
                <a:cs typeface="+mn-cs"/>
              </a:rPr>
              <a:t>Population density = covariates + Error</a:t>
            </a:r>
          </a:p>
        </p:txBody>
      </p:sp>
      <p:sp>
        <p:nvSpPr>
          <p:cNvPr id="9" name="TextBox 8">
            <a:extLst>
              <a:ext uri="{FF2B5EF4-FFF2-40B4-BE49-F238E27FC236}">
                <a16:creationId xmlns:a16="http://schemas.microsoft.com/office/drawing/2014/main" id="{91228FD2-7D44-7B88-DA51-B4CD3516BCB6}"/>
              </a:ext>
            </a:extLst>
          </p:cNvPr>
          <p:cNvSpPr txBox="1"/>
          <p:nvPr/>
        </p:nvSpPr>
        <p:spPr>
          <a:xfrm>
            <a:off x="6503962" y="3339658"/>
            <a:ext cx="1980037" cy="507831"/>
          </a:xfrm>
          <a:prstGeom prst="rect">
            <a:avLst/>
          </a:prstGeom>
          <a:noFill/>
        </p:spPr>
        <p:txBody>
          <a:bodyPr wrap="square" rtlCol="0">
            <a:spAutoFit/>
          </a:bodyPr>
          <a:lstStyle/>
          <a:p>
            <a:pPr defTabSz="685800">
              <a:buClrTx/>
              <a:defRPr/>
            </a:pPr>
            <a:r>
              <a:rPr lang="en-GB" sz="1350" kern="1200" dirty="0">
                <a:solidFill>
                  <a:prstClr val="black"/>
                </a:solidFill>
                <a:latin typeface="Calibri" panose="020F0502020204030204"/>
                <a:ea typeface="+mn-ea"/>
                <a:cs typeface="+mn-cs"/>
              </a:rPr>
              <a:t>Predicted populations on 100m by 100m grid cells</a:t>
            </a:r>
          </a:p>
        </p:txBody>
      </p:sp>
      <p:cxnSp>
        <p:nvCxnSpPr>
          <p:cNvPr id="11" name="Straight Arrow Connector 10">
            <a:extLst>
              <a:ext uri="{FF2B5EF4-FFF2-40B4-BE49-F238E27FC236}">
                <a16:creationId xmlns:a16="http://schemas.microsoft.com/office/drawing/2014/main" id="{B4818111-6A91-8EC6-31D2-47D7E066F346}"/>
              </a:ext>
            </a:extLst>
          </p:cNvPr>
          <p:cNvCxnSpPr>
            <a:cxnSpLocks/>
            <a:stCxn id="3" idx="0"/>
            <a:endCxn id="7" idx="1"/>
          </p:cNvCxnSpPr>
          <p:nvPr/>
        </p:nvCxnSpPr>
        <p:spPr>
          <a:xfrm flipV="1">
            <a:off x="3179537" y="793872"/>
            <a:ext cx="1392464" cy="243659"/>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8438BAB-F527-1ECF-1EB0-13AC97BF22DB}"/>
              </a:ext>
            </a:extLst>
          </p:cNvPr>
          <p:cNvCxnSpPr>
            <a:cxnSpLocks/>
          </p:cNvCxnSpPr>
          <p:nvPr/>
        </p:nvCxnSpPr>
        <p:spPr>
          <a:xfrm flipH="1">
            <a:off x="704036" y="2722768"/>
            <a:ext cx="362090" cy="707093"/>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13C54E-F3C7-DB19-2455-7FA8E421B45A}"/>
              </a:ext>
            </a:extLst>
          </p:cNvPr>
          <p:cNvCxnSpPr>
            <a:cxnSpLocks/>
          </p:cNvCxnSpPr>
          <p:nvPr/>
        </p:nvCxnSpPr>
        <p:spPr>
          <a:xfrm>
            <a:off x="3229994" y="2590400"/>
            <a:ext cx="86034" cy="577225"/>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DE88977-BCE5-C648-C91B-50C228974272}"/>
              </a:ext>
            </a:extLst>
          </p:cNvPr>
          <p:cNvCxnSpPr>
            <a:cxnSpLocks/>
          </p:cNvCxnSpPr>
          <p:nvPr/>
        </p:nvCxnSpPr>
        <p:spPr>
          <a:xfrm>
            <a:off x="5401144" y="2852637"/>
            <a:ext cx="0" cy="577225"/>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01F3E28-E619-DE14-F099-B71F1941672A}"/>
              </a:ext>
            </a:extLst>
          </p:cNvPr>
          <p:cNvCxnSpPr>
            <a:cxnSpLocks/>
          </p:cNvCxnSpPr>
          <p:nvPr/>
        </p:nvCxnSpPr>
        <p:spPr>
          <a:xfrm>
            <a:off x="7091325" y="2622981"/>
            <a:ext cx="0" cy="743167"/>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23171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5125">
        <p159:morph option="byObject"/>
      </p:transition>
    </mc:Choice>
    <mc:Fallback xmlns="">
      <p:transition spd="slow" advTm="225125">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53"/>
          <p:cNvPicPr preferRelativeResize="0"/>
          <p:nvPr/>
        </p:nvPicPr>
        <p:blipFill>
          <a:blip r:embed="rId3"/>
          <a:stretch>
            <a:fillRect/>
          </a:stretch>
        </p:blipFill>
        <p:spPr>
          <a:xfrm>
            <a:off x="177794" y="743390"/>
            <a:ext cx="8839012" cy="3779972"/>
          </a:xfrm>
          <a:prstGeom prst="rect">
            <a:avLst/>
          </a:prstGeom>
          <a:noFill/>
        </p:spPr>
      </p:pic>
      <p:grpSp>
        <p:nvGrpSpPr>
          <p:cNvPr id="2" name="Group 1">
            <a:extLst>
              <a:ext uri="{FF2B5EF4-FFF2-40B4-BE49-F238E27FC236}">
                <a16:creationId xmlns:a16="http://schemas.microsoft.com/office/drawing/2014/main" id="{455D22B0-EE98-BFF5-C09A-473FBB89AA5B}"/>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A6B32201-A522-04CD-B312-68D78E97DA97}"/>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4322DF65-1ACD-D1C5-54A5-1D102AD188C2}"/>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F7112150-BCB1-849D-5686-A22E305AA27F}"/>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7F147E21-C6ED-DB26-CB20-F1B4D4CF362B}"/>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3F6DE3D7-FE0F-41FF-E769-B28E78941414}"/>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6932305B-802B-1B9E-2800-D7746258D44E}"/>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27BACF20-D942-AD42-CEE2-8A6A76F6D683}"/>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ABAADDE8-A296-5D8C-88D3-4B019FA1E39D}"/>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E6DB9E50-598D-2EBB-9FAC-61A8D5B7D2D6}"/>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42521327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reeform: Shape 233">
            <a:extLst>
              <a:ext uri="{FF2B5EF4-FFF2-40B4-BE49-F238E27FC236}">
                <a16:creationId xmlns:a16="http://schemas.microsoft.com/office/drawing/2014/main" id="{F0236A09-BF01-4BC4-9846-C19AF775E8F3}"/>
              </a:ext>
            </a:extLst>
          </p:cNvPr>
          <p:cNvSpPr>
            <a:spLocks/>
          </p:cNvSpPr>
          <p:nvPr/>
        </p:nvSpPr>
        <p:spPr bwMode="auto">
          <a:xfrm rot="4539401">
            <a:off x="6924879" y="3004353"/>
            <a:ext cx="1866875" cy="2243707"/>
          </a:xfrm>
          <a:custGeom>
            <a:avLst/>
            <a:gdLst>
              <a:gd name="connsiteX0" fmla="*/ 59990 w 2489167"/>
              <a:gd name="connsiteY0" fmla="*/ 404469 h 2991609"/>
              <a:gd name="connsiteX1" fmla="*/ 535033 w 2489167"/>
              <a:gd name="connsiteY1" fmla="*/ 0 h 2991609"/>
              <a:gd name="connsiteX2" fmla="*/ 1062382 w 2489167"/>
              <a:gd name="connsiteY2" fmla="*/ 262573 h 2991609"/>
              <a:gd name="connsiteX3" fmla="*/ 1113587 w 2489167"/>
              <a:gd name="connsiteY3" fmla="*/ 330110 h 2991609"/>
              <a:gd name="connsiteX4" fmla="*/ 1116457 w 2489167"/>
              <a:gd name="connsiteY4" fmla="*/ 329933 h 2991609"/>
              <a:gd name="connsiteX5" fmla="*/ 2405939 w 2489167"/>
              <a:gd name="connsiteY5" fmla="*/ 1308969 h 2991609"/>
              <a:gd name="connsiteX6" fmla="*/ 1517787 w 2489167"/>
              <a:gd name="connsiteY6" fmla="*/ 2937534 h 2991609"/>
              <a:gd name="connsiteX7" fmla="*/ 128565 w 2489167"/>
              <a:gd name="connsiteY7" fmla="*/ 2086508 h 2991609"/>
              <a:gd name="connsiteX8" fmla="*/ 152175 w 2489167"/>
              <a:gd name="connsiteY8" fmla="*/ 1395353 h 2991609"/>
              <a:gd name="connsiteX9" fmla="*/ 170021 w 2489167"/>
              <a:gd name="connsiteY9" fmla="*/ 1303432 h 2991609"/>
              <a:gd name="connsiteX10" fmla="*/ 147812 w 2489167"/>
              <a:gd name="connsiteY10" fmla="*/ 1283255 h 2991609"/>
              <a:gd name="connsiteX11" fmla="*/ 5137 w 2489167"/>
              <a:gd name="connsiteY11" fmla="*/ 942211 h 2991609"/>
              <a:gd name="connsiteX12" fmla="*/ 59990 w 2489167"/>
              <a:gd name="connsiteY12" fmla="*/ 404469 h 29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9167" h="2991609">
                <a:moveTo>
                  <a:pt x="59990" y="404469"/>
                </a:moveTo>
                <a:cubicBezTo>
                  <a:pt x="199709" y="9298"/>
                  <a:pt x="535033" y="0"/>
                  <a:pt x="535033" y="0"/>
                </a:cubicBezTo>
                <a:cubicBezTo>
                  <a:pt x="777053" y="0"/>
                  <a:pt x="949970" y="131287"/>
                  <a:pt x="1062382" y="262573"/>
                </a:cubicBezTo>
                <a:lnTo>
                  <a:pt x="1113587" y="330110"/>
                </a:lnTo>
                <a:lnTo>
                  <a:pt x="1116457" y="329933"/>
                </a:lnTo>
                <a:cubicBezTo>
                  <a:pt x="2018857" y="329933"/>
                  <a:pt x="2405939" y="1308969"/>
                  <a:pt x="2405939" y="1308969"/>
                </a:cubicBezTo>
                <a:cubicBezTo>
                  <a:pt x="2826268" y="2496612"/>
                  <a:pt x="1517787" y="2937534"/>
                  <a:pt x="1517787" y="2937534"/>
                </a:cubicBezTo>
                <a:cubicBezTo>
                  <a:pt x="173685" y="3252817"/>
                  <a:pt x="128565" y="2086508"/>
                  <a:pt x="128565" y="2086508"/>
                </a:cubicBezTo>
                <a:cubicBezTo>
                  <a:pt x="109271" y="1816859"/>
                  <a:pt x="120124" y="1588589"/>
                  <a:pt x="152175" y="1395353"/>
                </a:cubicBezTo>
                <a:lnTo>
                  <a:pt x="170021" y="1303432"/>
                </a:lnTo>
                <a:lnTo>
                  <a:pt x="147812" y="1283255"/>
                </a:lnTo>
                <a:cubicBezTo>
                  <a:pt x="12795" y="1140154"/>
                  <a:pt x="5137" y="942211"/>
                  <a:pt x="5137" y="942211"/>
                </a:cubicBezTo>
                <a:cubicBezTo>
                  <a:pt x="-11422" y="710790"/>
                  <a:pt x="13417" y="536193"/>
                  <a:pt x="59990" y="404469"/>
                </a:cubicBezTo>
                <a:close/>
              </a:path>
            </a:pathLst>
          </a:custGeom>
          <a:pattFill prst="pct5">
            <a:fgClr>
              <a:schemeClr val="bg1">
                <a:lumMod val="65000"/>
              </a:schemeClr>
            </a:fgClr>
            <a:bgClr>
              <a:schemeClr val="bg1"/>
            </a:bgClr>
          </a:pattFill>
          <a:ln>
            <a:noFill/>
          </a:ln>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baseline="30000" dirty="0">
              <a:solidFill>
                <a:prstClr val="black"/>
              </a:solidFill>
              <a:latin typeface="Calibri" panose="020F0502020204030204"/>
              <a:ea typeface="+mn-ea"/>
              <a:cs typeface="+mn-cs"/>
            </a:endParaRPr>
          </a:p>
        </p:txBody>
      </p:sp>
      <p:grpSp>
        <p:nvGrpSpPr>
          <p:cNvPr id="42" name="Group 41">
            <a:extLst>
              <a:ext uri="{FF2B5EF4-FFF2-40B4-BE49-F238E27FC236}">
                <a16:creationId xmlns:a16="http://schemas.microsoft.com/office/drawing/2014/main" id="{44241014-6E80-48D3-969C-57BF2D8C7402}"/>
              </a:ext>
            </a:extLst>
          </p:cNvPr>
          <p:cNvGrpSpPr/>
          <p:nvPr/>
        </p:nvGrpSpPr>
        <p:grpSpPr>
          <a:xfrm>
            <a:off x="4154735" y="-319699"/>
            <a:ext cx="880250" cy="438422"/>
            <a:chOff x="1595914" y="-11092"/>
            <a:chExt cx="1173666" cy="584563"/>
          </a:xfrm>
        </p:grpSpPr>
        <p:sp>
          <p:nvSpPr>
            <p:cNvPr id="43" name="Freeform: Shape 42">
              <a:extLst>
                <a:ext uri="{FF2B5EF4-FFF2-40B4-BE49-F238E27FC236}">
                  <a16:creationId xmlns:a16="http://schemas.microsoft.com/office/drawing/2014/main" id="{F56C5781-7EAE-4380-9449-5B32F9E69C41}"/>
                </a:ext>
              </a:extLst>
            </p:cNvPr>
            <p:cNvSpPr>
              <a:spLocks noChangeArrowheads="1"/>
            </p:cNvSpPr>
            <p:nvPr/>
          </p:nvSpPr>
          <p:spPr bwMode="auto">
            <a:xfrm>
              <a:off x="1595914" y="-11092"/>
              <a:ext cx="1173666" cy="584563"/>
            </a:xfrm>
            <a:custGeom>
              <a:avLst/>
              <a:gdLst>
                <a:gd name="connsiteX0" fmla="*/ 0 w 1173666"/>
                <a:gd name="connsiteY0" fmla="*/ 0 h 584563"/>
                <a:gd name="connsiteX1" fmla="*/ 1173666 w 1173666"/>
                <a:gd name="connsiteY1" fmla="*/ 0 h 584563"/>
                <a:gd name="connsiteX2" fmla="*/ 1161870 w 1173666"/>
                <a:gd name="connsiteY2" fmla="*/ 116792 h 584563"/>
                <a:gd name="connsiteX3" fmla="*/ 586833 w 1173666"/>
                <a:gd name="connsiteY3" fmla="*/ 584563 h 584563"/>
                <a:gd name="connsiteX4" fmla="*/ 11796 w 1173666"/>
                <a:gd name="connsiteY4" fmla="*/ 116792 h 58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6" h="584563">
                  <a:moveTo>
                    <a:pt x="0" y="0"/>
                  </a:moveTo>
                  <a:lnTo>
                    <a:pt x="1173666" y="0"/>
                  </a:lnTo>
                  <a:lnTo>
                    <a:pt x="1161870" y="116792"/>
                  </a:lnTo>
                  <a:cubicBezTo>
                    <a:pt x="1107138" y="383748"/>
                    <a:pt x="870482" y="584563"/>
                    <a:pt x="586833" y="584563"/>
                  </a:cubicBezTo>
                  <a:cubicBezTo>
                    <a:pt x="303184" y="584563"/>
                    <a:pt x="66528" y="383748"/>
                    <a:pt x="11796" y="116792"/>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4" name="Freeform: Shape 43">
              <a:extLst>
                <a:ext uri="{FF2B5EF4-FFF2-40B4-BE49-F238E27FC236}">
                  <a16:creationId xmlns:a16="http://schemas.microsoft.com/office/drawing/2014/main" id="{5BEA43B0-A543-48A0-96DF-EA4CC85786B0}"/>
                </a:ext>
              </a:extLst>
            </p:cNvPr>
            <p:cNvSpPr>
              <a:spLocks noChangeArrowheads="1"/>
            </p:cNvSpPr>
            <p:nvPr/>
          </p:nvSpPr>
          <p:spPr bwMode="auto">
            <a:xfrm>
              <a:off x="1665047" y="-3155"/>
              <a:ext cx="1036900" cy="507658"/>
            </a:xfrm>
            <a:custGeom>
              <a:avLst/>
              <a:gdLst>
                <a:gd name="connsiteX0" fmla="*/ 0 w 1036900"/>
                <a:gd name="connsiteY0" fmla="*/ 0 h 507658"/>
                <a:gd name="connsiteX1" fmla="*/ 1036900 w 1036900"/>
                <a:gd name="connsiteY1" fmla="*/ 0 h 507658"/>
                <a:gd name="connsiteX2" fmla="*/ 1027391 w 1036900"/>
                <a:gd name="connsiteY2" fmla="*/ 94056 h 507658"/>
                <a:gd name="connsiteX3" fmla="*/ 518450 w 1036900"/>
                <a:gd name="connsiteY3" fmla="*/ 507658 h 507658"/>
                <a:gd name="connsiteX4" fmla="*/ 9509 w 1036900"/>
                <a:gd name="connsiteY4" fmla="*/ 94056 h 507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900" h="507658">
                  <a:moveTo>
                    <a:pt x="0" y="0"/>
                  </a:moveTo>
                  <a:lnTo>
                    <a:pt x="1036900" y="0"/>
                  </a:lnTo>
                  <a:lnTo>
                    <a:pt x="1027391" y="94056"/>
                  </a:lnTo>
                  <a:cubicBezTo>
                    <a:pt x="978950" y="330098"/>
                    <a:pt x="769495" y="507658"/>
                    <a:pt x="518450" y="507658"/>
                  </a:cubicBezTo>
                  <a:cubicBezTo>
                    <a:pt x="267405" y="507658"/>
                    <a:pt x="57950" y="330098"/>
                    <a:pt x="9509" y="94056"/>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5" name="Freeform: Shape 44">
              <a:extLst>
                <a:ext uri="{FF2B5EF4-FFF2-40B4-BE49-F238E27FC236}">
                  <a16:creationId xmlns:a16="http://schemas.microsoft.com/office/drawing/2014/main" id="{987B16B2-14E8-47E0-A6ED-77807F58EECA}"/>
                </a:ext>
              </a:extLst>
            </p:cNvPr>
            <p:cNvSpPr>
              <a:spLocks noChangeArrowheads="1"/>
            </p:cNvSpPr>
            <p:nvPr/>
          </p:nvSpPr>
          <p:spPr bwMode="auto">
            <a:xfrm>
              <a:off x="1732439" y="-3154"/>
              <a:ext cx="902116" cy="440941"/>
            </a:xfrm>
            <a:custGeom>
              <a:avLst/>
              <a:gdLst>
                <a:gd name="connsiteX0" fmla="*/ 0 w 902116"/>
                <a:gd name="connsiteY0" fmla="*/ 0 h 440941"/>
                <a:gd name="connsiteX1" fmla="*/ 902116 w 902116"/>
                <a:gd name="connsiteY1" fmla="*/ 0 h 440941"/>
                <a:gd name="connsiteX2" fmla="*/ 893903 w 902116"/>
                <a:gd name="connsiteY2" fmla="*/ 81209 h 440941"/>
                <a:gd name="connsiteX3" fmla="*/ 451058 w 902116"/>
                <a:gd name="connsiteY3" fmla="*/ 440941 h 440941"/>
                <a:gd name="connsiteX4" fmla="*/ 8214 w 902116"/>
                <a:gd name="connsiteY4" fmla="*/ 81209 h 440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16" h="440941">
                  <a:moveTo>
                    <a:pt x="0" y="0"/>
                  </a:moveTo>
                  <a:lnTo>
                    <a:pt x="902116" y="0"/>
                  </a:lnTo>
                  <a:lnTo>
                    <a:pt x="893903" y="81209"/>
                  </a:lnTo>
                  <a:cubicBezTo>
                    <a:pt x="851753" y="286508"/>
                    <a:pt x="669500" y="440941"/>
                    <a:pt x="451058" y="440941"/>
                  </a:cubicBezTo>
                  <a:cubicBezTo>
                    <a:pt x="232616" y="440941"/>
                    <a:pt x="50364" y="286508"/>
                    <a:pt x="8214" y="81209"/>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6" name="Freeform: Shape 45">
              <a:extLst>
                <a:ext uri="{FF2B5EF4-FFF2-40B4-BE49-F238E27FC236}">
                  <a16:creationId xmlns:a16="http://schemas.microsoft.com/office/drawing/2014/main" id="{4AFC785C-94EE-4B20-91F2-4FC81EC811E4}"/>
                </a:ext>
              </a:extLst>
            </p:cNvPr>
            <p:cNvSpPr>
              <a:spLocks noChangeArrowheads="1"/>
            </p:cNvSpPr>
            <p:nvPr/>
          </p:nvSpPr>
          <p:spPr bwMode="auto">
            <a:xfrm>
              <a:off x="1799185" y="-2845"/>
              <a:ext cx="767122" cy="373915"/>
            </a:xfrm>
            <a:custGeom>
              <a:avLst/>
              <a:gdLst>
                <a:gd name="connsiteX0" fmla="*/ 0 w 767122"/>
                <a:gd name="connsiteY0" fmla="*/ 0 h 373915"/>
                <a:gd name="connsiteX1" fmla="*/ 767122 w 767122"/>
                <a:gd name="connsiteY1" fmla="*/ 0 h 373915"/>
                <a:gd name="connsiteX2" fmla="*/ 760309 w 767122"/>
                <a:gd name="connsiteY2" fmla="*/ 67455 h 373915"/>
                <a:gd name="connsiteX3" fmla="*/ 383561 w 767122"/>
                <a:gd name="connsiteY3" fmla="*/ 373915 h 373915"/>
                <a:gd name="connsiteX4" fmla="*/ 6813 w 767122"/>
                <a:gd name="connsiteY4" fmla="*/ 67455 h 37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122" h="373915">
                  <a:moveTo>
                    <a:pt x="0" y="0"/>
                  </a:moveTo>
                  <a:lnTo>
                    <a:pt x="767122" y="0"/>
                  </a:lnTo>
                  <a:lnTo>
                    <a:pt x="760309" y="67455"/>
                  </a:lnTo>
                  <a:cubicBezTo>
                    <a:pt x="724450" y="242352"/>
                    <a:pt x="569400" y="373915"/>
                    <a:pt x="383561" y="373915"/>
                  </a:cubicBezTo>
                  <a:cubicBezTo>
                    <a:pt x="197722" y="373915"/>
                    <a:pt x="42672" y="242352"/>
                    <a:pt x="6813" y="6745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7" name="Freeform: Shape 46">
              <a:extLst>
                <a:ext uri="{FF2B5EF4-FFF2-40B4-BE49-F238E27FC236}">
                  <a16:creationId xmlns:a16="http://schemas.microsoft.com/office/drawing/2014/main" id="{D9B800D0-5219-463C-A748-26E226B9C805}"/>
                </a:ext>
              </a:extLst>
            </p:cNvPr>
            <p:cNvSpPr>
              <a:spLocks noChangeArrowheads="1"/>
            </p:cNvSpPr>
            <p:nvPr/>
          </p:nvSpPr>
          <p:spPr bwMode="auto">
            <a:xfrm>
              <a:off x="1867412" y="-9783"/>
              <a:ext cx="632170" cy="314135"/>
            </a:xfrm>
            <a:custGeom>
              <a:avLst/>
              <a:gdLst>
                <a:gd name="connsiteX0" fmla="*/ 0 w 632170"/>
                <a:gd name="connsiteY0" fmla="*/ 0 h 314135"/>
                <a:gd name="connsiteX1" fmla="*/ 632170 w 632170"/>
                <a:gd name="connsiteY1" fmla="*/ 0 h 314135"/>
                <a:gd name="connsiteX2" fmla="*/ 626003 w 632170"/>
                <a:gd name="connsiteY2" fmla="*/ 61245 h 314135"/>
                <a:gd name="connsiteX3" fmla="*/ 316085 w 632170"/>
                <a:gd name="connsiteY3" fmla="*/ 314135 h 314135"/>
                <a:gd name="connsiteX4" fmla="*/ 6167 w 632170"/>
                <a:gd name="connsiteY4" fmla="*/ 61245 h 31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170" h="314135">
                  <a:moveTo>
                    <a:pt x="0" y="0"/>
                  </a:moveTo>
                  <a:lnTo>
                    <a:pt x="632170" y="0"/>
                  </a:lnTo>
                  <a:lnTo>
                    <a:pt x="626003" y="61245"/>
                  </a:lnTo>
                  <a:cubicBezTo>
                    <a:pt x="596505" y="205569"/>
                    <a:pt x="468959" y="314135"/>
                    <a:pt x="316085" y="314135"/>
                  </a:cubicBezTo>
                  <a:cubicBezTo>
                    <a:pt x="163211" y="314135"/>
                    <a:pt x="35665" y="205569"/>
                    <a:pt x="6167" y="6124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8" name="Freeform: Shape 47">
              <a:extLst>
                <a:ext uri="{FF2B5EF4-FFF2-40B4-BE49-F238E27FC236}">
                  <a16:creationId xmlns:a16="http://schemas.microsoft.com/office/drawing/2014/main" id="{36D7DE4E-982D-4FF8-9303-6F26881B0BB2}"/>
                </a:ext>
              </a:extLst>
            </p:cNvPr>
            <p:cNvSpPr>
              <a:spLocks noChangeArrowheads="1"/>
            </p:cNvSpPr>
            <p:nvPr/>
          </p:nvSpPr>
          <p:spPr bwMode="auto">
            <a:xfrm>
              <a:off x="1935962" y="-3155"/>
              <a:ext cx="495070" cy="238541"/>
            </a:xfrm>
            <a:custGeom>
              <a:avLst/>
              <a:gdLst>
                <a:gd name="connsiteX0" fmla="*/ 0 w 495070"/>
                <a:gd name="connsiteY0" fmla="*/ 0 h 238541"/>
                <a:gd name="connsiteX1" fmla="*/ 495070 w 495070"/>
                <a:gd name="connsiteY1" fmla="*/ 0 h 238541"/>
                <a:gd name="connsiteX2" fmla="*/ 477546 w 495070"/>
                <a:gd name="connsiteY2" fmla="*/ 86538 h 238541"/>
                <a:gd name="connsiteX3" fmla="*/ 247535 w 495070"/>
                <a:gd name="connsiteY3" fmla="*/ 238541 h 238541"/>
                <a:gd name="connsiteX4" fmla="*/ 17524 w 495070"/>
                <a:gd name="connsiteY4" fmla="*/ 86538 h 23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70" h="238541">
                  <a:moveTo>
                    <a:pt x="0" y="0"/>
                  </a:moveTo>
                  <a:lnTo>
                    <a:pt x="495070" y="0"/>
                  </a:lnTo>
                  <a:lnTo>
                    <a:pt x="477546" y="86538"/>
                  </a:lnTo>
                  <a:cubicBezTo>
                    <a:pt x="439651" y="175864"/>
                    <a:pt x="350935" y="238541"/>
                    <a:pt x="247535" y="238541"/>
                  </a:cubicBezTo>
                  <a:cubicBezTo>
                    <a:pt x="144136" y="238541"/>
                    <a:pt x="55420" y="175864"/>
                    <a:pt x="17524" y="86538"/>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9" name="Freeform: Shape 48">
              <a:extLst>
                <a:ext uri="{FF2B5EF4-FFF2-40B4-BE49-F238E27FC236}">
                  <a16:creationId xmlns:a16="http://schemas.microsoft.com/office/drawing/2014/main" id="{4169C7CF-9F52-4F0C-B135-F150C3546EC4}"/>
                </a:ext>
              </a:extLst>
            </p:cNvPr>
            <p:cNvSpPr>
              <a:spLocks noChangeArrowheads="1"/>
            </p:cNvSpPr>
            <p:nvPr/>
          </p:nvSpPr>
          <p:spPr bwMode="auto">
            <a:xfrm>
              <a:off x="2003273" y="-3156"/>
              <a:ext cx="358951" cy="171824"/>
            </a:xfrm>
            <a:custGeom>
              <a:avLst/>
              <a:gdLst>
                <a:gd name="connsiteX0" fmla="*/ 0 w 358951"/>
                <a:gd name="connsiteY0" fmla="*/ 0 h 171824"/>
                <a:gd name="connsiteX1" fmla="*/ 358951 w 358951"/>
                <a:gd name="connsiteY1" fmla="*/ 0 h 171824"/>
                <a:gd name="connsiteX2" fmla="*/ 346630 w 358951"/>
                <a:gd name="connsiteY2" fmla="*/ 61027 h 171824"/>
                <a:gd name="connsiteX3" fmla="*/ 179475 w 358951"/>
                <a:gd name="connsiteY3" fmla="*/ 171824 h 171824"/>
                <a:gd name="connsiteX4" fmla="*/ 12320 w 358951"/>
                <a:gd name="connsiteY4" fmla="*/ 61027 h 1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1" h="171824">
                  <a:moveTo>
                    <a:pt x="0" y="0"/>
                  </a:moveTo>
                  <a:lnTo>
                    <a:pt x="358951" y="0"/>
                  </a:lnTo>
                  <a:lnTo>
                    <a:pt x="346630" y="61027"/>
                  </a:lnTo>
                  <a:cubicBezTo>
                    <a:pt x="319090" y="126138"/>
                    <a:pt x="254618" y="171824"/>
                    <a:pt x="179475" y="171824"/>
                  </a:cubicBezTo>
                  <a:cubicBezTo>
                    <a:pt x="104332" y="171824"/>
                    <a:pt x="39860" y="126138"/>
                    <a:pt x="12320" y="6102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0" name="Freeform: Shape 49">
              <a:extLst>
                <a:ext uri="{FF2B5EF4-FFF2-40B4-BE49-F238E27FC236}">
                  <a16:creationId xmlns:a16="http://schemas.microsoft.com/office/drawing/2014/main" id="{A4455C20-83A7-450A-B9FF-EE465D95BF8E}"/>
                </a:ext>
              </a:extLst>
            </p:cNvPr>
            <p:cNvSpPr>
              <a:spLocks noChangeArrowheads="1"/>
            </p:cNvSpPr>
            <p:nvPr/>
          </p:nvSpPr>
          <p:spPr bwMode="auto">
            <a:xfrm>
              <a:off x="2069919" y="-3157"/>
              <a:ext cx="225656" cy="105109"/>
            </a:xfrm>
            <a:custGeom>
              <a:avLst/>
              <a:gdLst>
                <a:gd name="connsiteX0" fmla="*/ 0 w 225656"/>
                <a:gd name="connsiteY0" fmla="*/ 0 h 105109"/>
                <a:gd name="connsiteX1" fmla="*/ 225656 w 225656"/>
                <a:gd name="connsiteY1" fmla="*/ 0 h 105109"/>
                <a:gd name="connsiteX2" fmla="*/ 218509 w 225656"/>
                <a:gd name="connsiteY2" fmla="*/ 35287 h 105109"/>
                <a:gd name="connsiteX3" fmla="*/ 112828 w 225656"/>
                <a:gd name="connsiteY3" fmla="*/ 105109 h 105109"/>
                <a:gd name="connsiteX4" fmla="*/ 7147 w 225656"/>
                <a:gd name="connsiteY4" fmla="*/ 35287 h 10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56" h="105109">
                  <a:moveTo>
                    <a:pt x="0" y="0"/>
                  </a:moveTo>
                  <a:lnTo>
                    <a:pt x="225656" y="0"/>
                  </a:lnTo>
                  <a:lnTo>
                    <a:pt x="218509" y="35287"/>
                  </a:lnTo>
                  <a:cubicBezTo>
                    <a:pt x="201098" y="76319"/>
                    <a:pt x="160336" y="105109"/>
                    <a:pt x="112828" y="105109"/>
                  </a:cubicBezTo>
                  <a:cubicBezTo>
                    <a:pt x="65320" y="105109"/>
                    <a:pt x="24559" y="76319"/>
                    <a:pt x="7147" y="3528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1" name="Freeform: Shape 50">
              <a:extLst>
                <a:ext uri="{FF2B5EF4-FFF2-40B4-BE49-F238E27FC236}">
                  <a16:creationId xmlns:a16="http://schemas.microsoft.com/office/drawing/2014/main" id="{390852B4-A0FD-4D81-9672-A3038D219CD7}"/>
                </a:ext>
              </a:extLst>
            </p:cNvPr>
            <p:cNvSpPr>
              <a:spLocks noChangeArrowheads="1"/>
            </p:cNvSpPr>
            <p:nvPr/>
          </p:nvSpPr>
          <p:spPr bwMode="auto">
            <a:xfrm>
              <a:off x="2140775" y="-3157"/>
              <a:ext cx="86197" cy="38393"/>
            </a:xfrm>
            <a:custGeom>
              <a:avLst/>
              <a:gdLst>
                <a:gd name="connsiteX0" fmla="*/ 0 w 86197"/>
                <a:gd name="connsiteY0" fmla="*/ 0 h 38393"/>
                <a:gd name="connsiteX1" fmla="*/ 86197 w 86197"/>
                <a:gd name="connsiteY1" fmla="*/ 0 h 38393"/>
                <a:gd name="connsiteX2" fmla="*/ 76228 w 86197"/>
                <a:gd name="connsiteY2" fmla="*/ 24451 h 38393"/>
                <a:gd name="connsiteX3" fmla="*/ 43098 w 86197"/>
                <a:gd name="connsiteY3" fmla="*/ 38393 h 38393"/>
                <a:gd name="connsiteX4" fmla="*/ 9968 w 86197"/>
                <a:gd name="connsiteY4" fmla="*/ 24451 h 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97" h="38393">
                  <a:moveTo>
                    <a:pt x="0" y="0"/>
                  </a:moveTo>
                  <a:lnTo>
                    <a:pt x="86197" y="0"/>
                  </a:lnTo>
                  <a:lnTo>
                    <a:pt x="76228" y="24451"/>
                  </a:lnTo>
                  <a:cubicBezTo>
                    <a:pt x="67749" y="33065"/>
                    <a:pt x="56036" y="38393"/>
                    <a:pt x="43098" y="38393"/>
                  </a:cubicBezTo>
                  <a:cubicBezTo>
                    <a:pt x="30160" y="38393"/>
                    <a:pt x="18447" y="33065"/>
                    <a:pt x="9968" y="24451"/>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grpSp>
      <p:grpSp>
        <p:nvGrpSpPr>
          <p:cNvPr id="237" name="Group 236">
            <a:extLst>
              <a:ext uri="{FF2B5EF4-FFF2-40B4-BE49-F238E27FC236}">
                <a16:creationId xmlns:a16="http://schemas.microsoft.com/office/drawing/2014/main" id="{723082FC-56DB-43A1-9A57-2E4360142289}"/>
              </a:ext>
            </a:extLst>
          </p:cNvPr>
          <p:cNvGrpSpPr/>
          <p:nvPr/>
        </p:nvGrpSpPr>
        <p:grpSpPr>
          <a:xfrm>
            <a:off x="8230436" y="-33078"/>
            <a:ext cx="880443" cy="878757"/>
            <a:chOff x="9254099" y="3796931"/>
            <a:chExt cx="941974" cy="940170"/>
          </a:xfrm>
        </p:grpSpPr>
        <p:sp>
          <p:nvSpPr>
            <p:cNvPr id="238" name="Oval 46">
              <a:extLst>
                <a:ext uri="{FF2B5EF4-FFF2-40B4-BE49-F238E27FC236}">
                  <a16:creationId xmlns:a16="http://schemas.microsoft.com/office/drawing/2014/main" id="{AE99D03B-99C2-4EE6-BEB4-ABCBB50ED149}"/>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39" name="Oval 47">
              <a:extLst>
                <a:ext uri="{FF2B5EF4-FFF2-40B4-BE49-F238E27FC236}">
                  <a16:creationId xmlns:a16="http://schemas.microsoft.com/office/drawing/2014/main" id="{6CB57090-E4C6-42E2-9581-AE610B0F9D1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0" name="Oval 48">
              <a:extLst>
                <a:ext uri="{FF2B5EF4-FFF2-40B4-BE49-F238E27FC236}">
                  <a16:creationId xmlns:a16="http://schemas.microsoft.com/office/drawing/2014/main" id="{85715D7E-5DD2-4F6A-9B89-D5D43FD0AEC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1" name="Oval 49">
              <a:extLst>
                <a:ext uri="{FF2B5EF4-FFF2-40B4-BE49-F238E27FC236}">
                  <a16:creationId xmlns:a16="http://schemas.microsoft.com/office/drawing/2014/main" id="{CE52B61E-D6AB-4BAD-B22E-46B318C21B72}"/>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2" name="Oval 50">
              <a:extLst>
                <a:ext uri="{FF2B5EF4-FFF2-40B4-BE49-F238E27FC236}">
                  <a16:creationId xmlns:a16="http://schemas.microsoft.com/office/drawing/2014/main" id="{5D98BDC1-6F18-4F5E-9709-C0335E730C7D}"/>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3" name="Oval 51">
              <a:extLst>
                <a:ext uri="{FF2B5EF4-FFF2-40B4-BE49-F238E27FC236}">
                  <a16:creationId xmlns:a16="http://schemas.microsoft.com/office/drawing/2014/main" id="{1D698E71-8630-4264-954E-724E7F595CE8}"/>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4" name="Oval 52">
              <a:extLst>
                <a:ext uri="{FF2B5EF4-FFF2-40B4-BE49-F238E27FC236}">
                  <a16:creationId xmlns:a16="http://schemas.microsoft.com/office/drawing/2014/main" id="{15F14297-FA46-4368-B50D-4C620569AA7E}"/>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5" name="Oval 53">
              <a:extLst>
                <a:ext uri="{FF2B5EF4-FFF2-40B4-BE49-F238E27FC236}">
                  <a16:creationId xmlns:a16="http://schemas.microsoft.com/office/drawing/2014/main" id="{F6BC9CFD-D309-45C1-A578-D5271D6B1536}"/>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6" name="Oval 54">
              <a:extLst>
                <a:ext uri="{FF2B5EF4-FFF2-40B4-BE49-F238E27FC236}">
                  <a16:creationId xmlns:a16="http://schemas.microsoft.com/office/drawing/2014/main" id="{955C4459-2D0A-4E59-926E-2625C602B9A6}"/>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12" name="Freeform 12">
            <a:extLst>
              <a:ext uri="{FF2B5EF4-FFF2-40B4-BE49-F238E27FC236}">
                <a16:creationId xmlns:a16="http://schemas.microsoft.com/office/drawing/2014/main" id="{7E208582-FE9A-4106-A8E2-5E14939D5789}"/>
              </a:ext>
            </a:extLst>
          </p:cNvPr>
          <p:cNvSpPr>
            <a:spLocks/>
          </p:cNvSpPr>
          <p:nvPr/>
        </p:nvSpPr>
        <p:spPr bwMode="auto">
          <a:xfrm rot="1687266">
            <a:off x="198070" y="944932"/>
            <a:ext cx="41225" cy="42158"/>
          </a:xfrm>
          <a:custGeom>
            <a:avLst/>
            <a:gdLst>
              <a:gd name="T0" fmla="*/ 51 w 54"/>
              <a:gd name="T1" fmla="*/ 23 h 53"/>
              <a:gd name="T2" fmla="*/ 31 w 54"/>
              <a:gd name="T3" fmla="*/ 51 h 53"/>
              <a:gd name="T4" fmla="*/ 3 w 54"/>
              <a:gd name="T5" fmla="*/ 30 h 53"/>
              <a:gd name="T6" fmla="*/ 23 w 54"/>
              <a:gd name="T7" fmla="*/ 2 h 53"/>
              <a:gd name="T8" fmla="*/ 51 w 54"/>
              <a:gd name="T9" fmla="*/ 23 h 53"/>
            </a:gdLst>
            <a:ahLst/>
            <a:cxnLst>
              <a:cxn ang="0">
                <a:pos x="T0" y="T1"/>
              </a:cxn>
              <a:cxn ang="0">
                <a:pos x="T2" y="T3"/>
              </a:cxn>
              <a:cxn ang="0">
                <a:pos x="T4" y="T5"/>
              </a:cxn>
              <a:cxn ang="0">
                <a:pos x="T6" y="T7"/>
              </a:cxn>
              <a:cxn ang="0">
                <a:pos x="T8" y="T9"/>
              </a:cxn>
            </a:cxnLst>
            <a:rect l="0" t="0" r="r" b="b"/>
            <a:pathLst>
              <a:path w="54" h="53">
                <a:moveTo>
                  <a:pt x="51" y="23"/>
                </a:moveTo>
                <a:cubicBezTo>
                  <a:pt x="54" y="36"/>
                  <a:pt x="44" y="49"/>
                  <a:pt x="31" y="51"/>
                </a:cubicBezTo>
                <a:cubicBezTo>
                  <a:pt x="17" y="53"/>
                  <a:pt x="5" y="44"/>
                  <a:pt x="3" y="30"/>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18" name="Freeform 18">
            <a:extLst>
              <a:ext uri="{FF2B5EF4-FFF2-40B4-BE49-F238E27FC236}">
                <a16:creationId xmlns:a16="http://schemas.microsoft.com/office/drawing/2014/main" id="{ED04F09C-1BF5-4509-9F9C-CE7389115B7E}"/>
              </a:ext>
            </a:extLst>
          </p:cNvPr>
          <p:cNvSpPr>
            <a:spLocks/>
          </p:cNvSpPr>
          <p:nvPr/>
        </p:nvSpPr>
        <p:spPr bwMode="auto">
          <a:xfrm rot="1687266">
            <a:off x="164969" y="1038986"/>
            <a:ext cx="40489" cy="41778"/>
          </a:xfrm>
          <a:custGeom>
            <a:avLst/>
            <a:gdLst>
              <a:gd name="T0" fmla="*/ 51 w 53"/>
              <a:gd name="T1" fmla="*/ 23 h 53"/>
              <a:gd name="T2" fmla="*/ 31 w 53"/>
              <a:gd name="T3" fmla="*/ 51 h 53"/>
              <a:gd name="T4" fmla="*/ 3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3" y="31"/>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 name="Freeform 24">
            <a:extLst>
              <a:ext uri="{FF2B5EF4-FFF2-40B4-BE49-F238E27FC236}">
                <a16:creationId xmlns:a16="http://schemas.microsoft.com/office/drawing/2014/main" id="{5672C6E6-0AC5-4761-8271-EA7327F4A1A5}"/>
              </a:ext>
            </a:extLst>
          </p:cNvPr>
          <p:cNvSpPr>
            <a:spLocks/>
          </p:cNvSpPr>
          <p:nvPr/>
        </p:nvSpPr>
        <p:spPr bwMode="auto">
          <a:xfrm rot="1687266">
            <a:off x="131702" y="1134033"/>
            <a:ext cx="40489" cy="41778"/>
          </a:xfrm>
          <a:custGeom>
            <a:avLst/>
            <a:gdLst>
              <a:gd name="T0" fmla="*/ 51 w 53"/>
              <a:gd name="T1" fmla="*/ 22 h 53"/>
              <a:gd name="T2" fmla="*/ 31 w 53"/>
              <a:gd name="T3" fmla="*/ 50 h 53"/>
              <a:gd name="T4" fmla="*/ 2 w 53"/>
              <a:gd name="T5" fmla="*/ 30 h 53"/>
              <a:gd name="T6" fmla="*/ 23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1" y="50"/>
                </a:cubicBezTo>
                <a:cubicBezTo>
                  <a:pt x="17" y="53"/>
                  <a:pt x="5" y="43"/>
                  <a:pt x="2" y="30"/>
                </a:cubicBezTo>
                <a:cubicBezTo>
                  <a:pt x="0" y="16"/>
                  <a:pt x="10" y="4"/>
                  <a:pt x="23" y="2"/>
                </a:cubicBezTo>
                <a:cubicBezTo>
                  <a:pt x="36" y="0"/>
                  <a:pt x="49"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5" name="Freeform 25">
            <a:extLst>
              <a:ext uri="{FF2B5EF4-FFF2-40B4-BE49-F238E27FC236}">
                <a16:creationId xmlns:a16="http://schemas.microsoft.com/office/drawing/2014/main" id="{98F0D0CF-430B-4E61-9096-2A53F07E1F68}"/>
              </a:ext>
            </a:extLst>
          </p:cNvPr>
          <p:cNvSpPr>
            <a:spLocks/>
          </p:cNvSpPr>
          <p:nvPr/>
        </p:nvSpPr>
        <p:spPr bwMode="auto">
          <a:xfrm rot="1687266">
            <a:off x="224273" y="1165418"/>
            <a:ext cx="40489" cy="41778"/>
          </a:xfrm>
          <a:custGeom>
            <a:avLst/>
            <a:gdLst>
              <a:gd name="T0" fmla="*/ 51 w 53"/>
              <a:gd name="T1" fmla="*/ 22 h 53"/>
              <a:gd name="T2" fmla="*/ 30 w 53"/>
              <a:gd name="T3" fmla="*/ 51 h 53"/>
              <a:gd name="T4" fmla="*/ 2 w 53"/>
              <a:gd name="T5" fmla="*/ 30 h 53"/>
              <a:gd name="T6" fmla="*/ 22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0" y="51"/>
                </a:cubicBezTo>
                <a:cubicBezTo>
                  <a:pt x="17" y="53"/>
                  <a:pt x="4" y="44"/>
                  <a:pt x="2" y="30"/>
                </a:cubicBezTo>
                <a:cubicBezTo>
                  <a:pt x="0" y="17"/>
                  <a:pt x="9" y="4"/>
                  <a:pt x="22" y="2"/>
                </a:cubicBezTo>
                <a:cubicBezTo>
                  <a:pt x="36" y="0"/>
                  <a:pt x="48"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0" name="Freeform 30">
            <a:extLst>
              <a:ext uri="{FF2B5EF4-FFF2-40B4-BE49-F238E27FC236}">
                <a16:creationId xmlns:a16="http://schemas.microsoft.com/office/drawing/2014/main" id="{5A46016D-3FB7-46F7-994C-869AC377E39F}"/>
              </a:ext>
            </a:extLst>
          </p:cNvPr>
          <p:cNvSpPr>
            <a:spLocks/>
          </p:cNvSpPr>
          <p:nvPr/>
        </p:nvSpPr>
        <p:spPr bwMode="auto">
          <a:xfrm rot="1687266">
            <a:off x="98536" y="1227966"/>
            <a:ext cx="40856" cy="42158"/>
          </a:xfrm>
          <a:custGeom>
            <a:avLst/>
            <a:gdLst>
              <a:gd name="T0" fmla="*/ 51 w 53"/>
              <a:gd name="T1" fmla="*/ 23 h 53"/>
              <a:gd name="T2" fmla="*/ 31 w 53"/>
              <a:gd name="T3" fmla="*/ 51 h 53"/>
              <a:gd name="T4" fmla="*/ 2 w 53"/>
              <a:gd name="T5" fmla="*/ 30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2" y="30"/>
                </a:cubicBezTo>
                <a:cubicBezTo>
                  <a:pt x="0" y="17"/>
                  <a:pt x="9" y="4"/>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1" name="Freeform 31">
            <a:extLst>
              <a:ext uri="{FF2B5EF4-FFF2-40B4-BE49-F238E27FC236}">
                <a16:creationId xmlns:a16="http://schemas.microsoft.com/office/drawing/2014/main" id="{59C2ECF9-5858-449A-9C65-CE2EE9F465DB}"/>
              </a:ext>
            </a:extLst>
          </p:cNvPr>
          <p:cNvSpPr>
            <a:spLocks/>
          </p:cNvSpPr>
          <p:nvPr/>
        </p:nvSpPr>
        <p:spPr bwMode="auto">
          <a:xfrm rot="1687266">
            <a:off x="191017" y="1259709"/>
            <a:ext cx="40856" cy="41778"/>
          </a:xfrm>
          <a:custGeom>
            <a:avLst/>
            <a:gdLst>
              <a:gd name="T0" fmla="*/ 50 w 53"/>
              <a:gd name="T1" fmla="*/ 23 h 53"/>
              <a:gd name="T2" fmla="*/ 30 w 53"/>
              <a:gd name="T3" fmla="*/ 51 h 53"/>
              <a:gd name="T4" fmla="*/ 2 w 53"/>
              <a:gd name="T5" fmla="*/ 30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7" y="53"/>
                  <a:pt x="4" y="44"/>
                  <a:pt x="2" y="30"/>
                </a:cubicBezTo>
                <a:cubicBezTo>
                  <a:pt x="0" y="17"/>
                  <a:pt x="9" y="4"/>
                  <a:pt x="22" y="2"/>
                </a:cubicBezTo>
                <a:cubicBezTo>
                  <a:pt x="36" y="0"/>
                  <a:pt x="48" y="9"/>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6" name="Freeform 36">
            <a:extLst>
              <a:ext uri="{FF2B5EF4-FFF2-40B4-BE49-F238E27FC236}">
                <a16:creationId xmlns:a16="http://schemas.microsoft.com/office/drawing/2014/main" id="{ED639593-D4FA-4BB9-A55D-05B29F22E215}"/>
              </a:ext>
            </a:extLst>
          </p:cNvPr>
          <p:cNvSpPr>
            <a:spLocks/>
          </p:cNvSpPr>
          <p:nvPr/>
        </p:nvSpPr>
        <p:spPr bwMode="auto">
          <a:xfrm rot="1687266">
            <a:off x="65738" y="1322280"/>
            <a:ext cx="40489" cy="41778"/>
          </a:xfrm>
          <a:custGeom>
            <a:avLst/>
            <a:gdLst>
              <a:gd name="T0" fmla="*/ 51 w 53"/>
              <a:gd name="T1" fmla="*/ 23 h 53"/>
              <a:gd name="T2" fmla="*/ 31 w 53"/>
              <a:gd name="T3" fmla="*/ 51 h 53"/>
              <a:gd name="T4" fmla="*/ 2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4" y="44"/>
                  <a:pt x="2" y="31"/>
                </a:cubicBezTo>
                <a:cubicBezTo>
                  <a:pt x="0" y="17"/>
                  <a:pt x="9" y="5"/>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7" name="Freeform 37">
            <a:extLst>
              <a:ext uri="{FF2B5EF4-FFF2-40B4-BE49-F238E27FC236}">
                <a16:creationId xmlns:a16="http://schemas.microsoft.com/office/drawing/2014/main" id="{240E82B4-B97F-40FE-8AB9-FC6016F5FE7E}"/>
              </a:ext>
            </a:extLst>
          </p:cNvPr>
          <p:cNvSpPr>
            <a:spLocks/>
          </p:cNvSpPr>
          <p:nvPr/>
        </p:nvSpPr>
        <p:spPr bwMode="auto">
          <a:xfrm rot="1687266">
            <a:off x="158130" y="1354001"/>
            <a:ext cx="40489" cy="41778"/>
          </a:xfrm>
          <a:custGeom>
            <a:avLst/>
            <a:gdLst>
              <a:gd name="T0" fmla="*/ 50 w 53"/>
              <a:gd name="T1" fmla="*/ 23 h 53"/>
              <a:gd name="T2" fmla="*/ 30 w 53"/>
              <a:gd name="T3" fmla="*/ 51 h 53"/>
              <a:gd name="T4" fmla="*/ 2 w 53"/>
              <a:gd name="T5" fmla="*/ 31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6" y="53"/>
                  <a:pt x="4" y="44"/>
                  <a:pt x="2" y="31"/>
                </a:cubicBezTo>
                <a:cubicBezTo>
                  <a:pt x="0" y="17"/>
                  <a:pt x="9" y="5"/>
                  <a:pt x="22" y="2"/>
                </a:cubicBezTo>
                <a:cubicBezTo>
                  <a:pt x="36" y="0"/>
                  <a:pt x="48" y="10"/>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4" name="Oval 343">
            <a:extLst>
              <a:ext uri="{FF2B5EF4-FFF2-40B4-BE49-F238E27FC236}">
                <a16:creationId xmlns:a16="http://schemas.microsoft.com/office/drawing/2014/main" id="{31C2EE1B-E43D-4E09-BB8D-4E251C3AB993}"/>
              </a:ext>
            </a:extLst>
          </p:cNvPr>
          <p:cNvSpPr/>
          <p:nvPr/>
        </p:nvSpPr>
        <p:spPr>
          <a:xfrm>
            <a:off x="8223214" y="59441"/>
            <a:ext cx="105817" cy="109187"/>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sp>
        <p:nvSpPr>
          <p:cNvPr id="343" name="Oval 342">
            <a:extLst>
              <a:ext uri="{FF2B5EF4-FFF2-40B4-BE49-F238E27FC236}">
                <a16:creationId xmlns:a16="http://schemas.microsoft.com/office/drawing/2014/main" id="{2C6CDE47-1A07-4DAD-9CCF-3E79DCE033C4}"/>
              </a:ext>
            </a:extLst>
          </p:cNvPr>
          <p:cNvSpPr/>
          <p:nvPr/>
        </p:nvSpPr>
        <p:spPr>
          <a:xfrm>
            <a:off x="47767" y="3429861"/>
            <a:ext cx="206702" cy="213285"/>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grpSp>
        <p:nvGrpSpPr>
          <p:cNvPr id="339" name="Group 338">
            <a:extLst>
              <a:ext uri="{FF2B5EF4-FFF2-40B4-BE49-F238E27FC236}">
                <a16:creationId xmlns:a16="http://schemas.microsoft.com/office/drawing/2014/main" id="{E23B5FED-AA48-4FE8-84D5-7A3062BE11AF}"/>
              </a:ext>
            </a:extLst>
          </p:cNvPr>
          <p:cNvGrpSpPr/>
          <p:nvPr/>
        </p:nvGrpSpPr>
        <p:grpSpPr>
          <a:xfrm>
            <a:off x="76031" y="-33605"/>
            <a:ext cx="880443" cy="878757"/>
            <a:chOff x="9254099" y="3796931"/>
            <a:chExt cx="941974" cy="940170"/>
          </a:xfrm>
        </p:grpSpPr>
        <p:sp>
          <p:nvSpPr>
            <p:cNvPr id="340" name="Oval 46">
              <a:extLst>
                <a:ext uri="{FF2B5EF4-FFF2-40B4-BE49-F238E27FC236}">
                  <a16:creationId xmlns:a16="http://schemas.microsoft.com/office/drawing/2014/main" id="{C78AA93C-ED4F-4059-8C64-CA90A8230138}"/>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1" name="Oval 47">
              <a:extLst>
                <a:ext uri="{FF2B5EF4-FFF2-40B4-BE49-F238E27FC236}">
                  <a16:creationId xmlns:a16="http://schemas.microsoft.com/office/drawing/2014/main" id="{42F43A3C-2173-4874-BFCC-0E451309A08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2" name="Oval 48">
              <a:extLst>
                <a:ext uri="{FF2B5EF4-FFF2-40B4-BE49-F238E27FC236}">
                  <a16:creationId xmlns:a16="http://schemas.microsoft.com/office/drawing/2014/main" id="{CFD33A74-DAC4-4D84-BAB4-6C403785407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6" name="Oval 49">
              <a:extLst>
                <a:ext uri="{FF2B5EF4-FFF2-40B4-BE49-F238E27FC236}">
                  <a16:creationId xmlns:a16="http://schemas.microsoft.com/office/drawing/2014/main" id="{04C73CCB-96A6-4BA1-B608-1300E2EFE81B}"/>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7" name="Oval 50">
              <a:extLst>
                <a:ext uri="{FF2B5EF4-FFF2-40B4-BE49-F238E27FC236}">
                  <a16:creationId xmlns:a16="http://schemas.microsoft.com/office/drawing/2014/main" id="{9E567F26-6101-4E8D-BCC4-27D50A01D44B}"/>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8" name="Oval 51">
              <a:extLst>
                <a:ext uri="{FF2B5EF4-FFF2-40B4-BE49-F238E27FC236}">
                  <a16:creationId xmlns:a16="http://schemas.microsoft.com/office/drawing/2014/main" id="{E5F66A3B-9419-4656-9C23-26E33410BC12}"/>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9" name="Oval 52">
              <a:extLst>
                <a:ext uri="{FF2B5EF4-FFF2-40B4-BE49-F238E27FC236}">
                  <a16:creationId xmlns:a16="http://schemas.microsoft.com/office/drawing/2014/main" id="{C18279B7-6212-4920-BA4A-1DC792A772F9}"/>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0" name="Oval 53">
              <a:extLst>
                <a:ext uri="{FF2B5EF4-FFF2-40B4-BE49-F238E27FC236}">
                  <a16:creationId xmlns:a16="http://schemas.microsoft.com/office/drawing/2014/main" id="{BE7DC73C-FE9F-4547-AA20-D7D1C14B09A2}"/>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1" name="Oval 54">
              <a:extLst>
                <a:ext uri="{FF2B5EF4-FFF2-40B4-BE49-F238E27FC236}">
                  <a16:creationId xmlns:a16="http://schemas.microsoft.com/office/drawing/2014/main" id="{2EFF08CB-77F1-4AD0-A56B-38EF60DD2A91}"/>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76" name="TextBox 75">
            <a:extLst>
              <a:ext uri="{FF2B5EF4-FFF2-40B4-BE49-F238E27FC236}">
                <a16:creationId xmlns:a16="http://schemas.microsoft.com/office/drawing/2014/main" id="{035267E3-94E6-143A-EF7F-88635BC5EBAA}"/>
              </a:ext>
            </a:extLst>
          </p:cNvPr>
          <p:cNvSpPr txBox="1"/>
          <p:nvPr/>
        </p:nvSpPr>
        <p:spPr>
          <a:xfrm>
            <a:off x="753567" y="151812"/>
            <a:ext cx="4851943" cy="715581"/>
          </a:xfrm>
          <a:prstGeom prst="rect">
            <a:avLst/>
          </a:prstGeom>
          <a:noFill/>
        </p:spPr>
        <p:txBody>
          <a:bodyPr wrap="square" rtlCol="0">
            <a:spAutoFit/>
          </a:bodyPr>
          <a:lstStyle/>
          <a:p>
            <a:pPr defTabSz="685800">
              <a:buClrTx/>
              <a:defRPr/>
            </a:pPr>
            <a:r>
              <a:rPr lang="en-GB" sz="4050" kern="1200" dirty="0">
                <a:solidFill>
                  <a:prstClr val="white">
                    <a:lumMod val="50000"/>
                  </a:prstClr>
                </a:solidFill>
                <a:latin typeface="Calibri" panose="020F0502020204030204"/>
                <a:ea typeface="+mn-ea"/>
                <a:cs typeface="+mn-cs"/>
              </a:rPr>
              <a:t>Bottom-up model </a:t>
            </a:r>
          </a:p>
        </p:txBody>
      </p:sp>
      <p:sp>
        <p:nvSpPr>
          <p:cNvPr id="20" name="TextBox 19">
            <a:extLst>
              <a:ext uri="{FF2B5EF4-FFF2-40B4-BE49-F238E27FC236}">
                <a16:creationId xmlns:a16="http://schemas.microsoft.com/office/drawing/2014/main" id="{ADE1511F-ADD9-5667-DC01-34745D393A2B}"/>
              </a:ext>
            </a:extLst>
          </p:cNvPr>
          <p:cNvSpPr txBox="1"/>
          <p:nvPr/>
        </p:nvSpPr>
        <p:spPr>
          <a:xfrm>
            <a:off x="832303" y="1479315"/>
            <a:ext cx="7549933" cy="830997"/>
          </a:xfrm>
          <a:prstGeom prst="rect">
            <a:avLst/>
          </a:prstGeom>
          <a:noFill/>
          <a:ln w="31750">
            <a:solidFill>
              <a:srgbClr val="FF0000"/>
            </a:solidFill>
          </a:ln>
        </p:spPr>
        <p:txBody>
          <a:bodyPr wrap="square" rtlCol="0">
            <a:spAutoFit/>
          </a:bodyPr>
          <a:lstStyle/>
          <a:p>
            <a:r>
              <a:rPr lang="en-GB" sz="2400" b="1" dirty="0"/>
              <a:t>Q: </a:t>
            </a:r>
            <a:r>
              <a:rPr lang="en-GB" sz="2400" dirty="0"/>
              <a:t>Why is </a:t>
            </a:r>
            <a:r>
              <a:rPr lang="en-GB" sz="2400" dirty="0">
                <a:solidFill>
                  <a:srgbClr val="FF0000"/>
                </a:solidFill>
              </a:rPr>
              <a:t>population density </a:t>
            </a:r>
            <a:r>
              <a:rPr lang="en-GB" sz="2400" dirty="0"/>
              <a:t>preferred as the dependent variable instead of population count?</a:t>
            </a:r>
          </a:p>
        </p:txBody>
      </p:sp>
      <p:sp>
        <p:nvSpPr>
          <p:cNvPr id="23" name="TextBox 22">
            <a:extLst>
              <a:ext uri="{FF2B5EF4-FFF2-40B4-BE49-F238E27FC236}">
                <a16:creationId xmlns:a16="http://schemas.microsoft.com/office/drawing/2014/main" id="{0FA69C44-64B9-297C-92F6-FB66DC916C17}"/>
              </a:ext>
            </a:extLst>
          </p:cNvPr>
          <p:cNvSpPr txBox="1"/>
          <p:nvPr/>
        </p:nvSpPr>
        <p:spPr>
          <a:xfrm>
            <a:off x="832303" y="2531062"/>
            <a:ext cx="7549933" cy="1938992"/>
          </a:xfrm>
          <a:prstGeom prst="rect">
            <a:avLst/>
          </a:prstGeom>
          <a:noFill/>
          <a:ln w="31750">
            <a:solidFill>
              <a:schemeClr val="accent5">
                <a:lumMod val="75000"/>
              </a:schemeClr>
            </a:solidFill>
          </a:ln>
        </p:spPr>
        <p:txBody>
          <a:bodyPr wrap="square" rtlCol="0">
            <a:spAutoFit/>
          </a:bodyPr>
          <a:lstStyle/>
          <a:p>
            <a:r>
              <a:rPr lang="en-GB" sz="2400" b="1" dirty="0"/>
              <a:t>A:</a:t>
            </a:r>
          </a:p>
          <a:p>
            <a:pPr marL="342900" indent="-342900">
              <a:buFont typeface="Wingdings" panose="05000000000000000000" pitchFamily="2" charset="2"/>
              <a:buChar char="q"/>
            </a:pPr>
            <a:r>
              <a:rPr lang="en-GB" sz="2400" dirty="0"/>
              <a:t>Transformed population density often shows better relationship between with the scaled covariates</a:t>
            </a:r>
          </a:p>
          <a:p>
            <a:pPr marL="342900" indent="-342900">
              <a:buFont typeface="Wingdings" panose="05000000000000000000" pitchFamily="2" charset="2"/>
              <a:buChar char="q"/>
            </a:pPr>
            <a:r>
              <a:rPr lang="en-GB" sz="2400" dirty="0"/>
              <a:t>Corrects for </a:t>
            </a:r>
            <a:r>
              <a:rPr lang="en-GB" sz="2400" dirty="0">
                <a:solidFill>
                  <a:srgbClr val="00B0F0"/>
                </a:solidFill>
              </a:rPr>
              <a:t>overdispersion</a:t>
            </a:r>
            <a:r>
              <a:rPr lang="en-GB" sz="2400" dirty="0"/>
              <a:t> within the population count data</a:t>
            </a:r>
          </a:p>
        </p:txBody>
      </p:sp>
    </p:spTree>
    <p:custDataLst>
      <p:tags r:id="rId1"/>
    </p:custDataLst>
    <p:extLst>
      <p:ext uri="{BB962C8B-B14F-4D97-AF65-F5344CB8AC3E}">
        <p14:creationId xmlns:p14="http://schemas.microsoft.com/office/powerpoint/2010/main" val="72463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5125">
        <p159:morph option="byObject"/>
      </p:transition>
    </mc:Choice>
    <mc:Fallback xmlns="">
      <p:transition spd="slow" advTm="225125">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reeform: Shape 233">
            <a:extLst>
              <a:ext uri="{FF2B5EF4-FFF2-40B4-BE49-F238E27FC236}">
                <a16:creationId xmlns:a16="http://schemas.microsoft.com/office/drawing/2014/main" id="{F0236A09-BF01-4BC4-9846-C19AF775E8F3}"/>
              </a:ext>
            </a:extLst>
          </p:cNvPr>
          <p:cNvSpPr>
            <a:spLocks/>
          </p:cNvSpPr>
          <p:nvPr/>
        </p:nvSpPr>
        <p:spPr bwMode="auto">
          <a:xfrm rot="4539401">
            <a:off x="6924879" y="3004353"/>
            <a:ext cx="1866875" cy="2243707"/>
          </a:xfrm>
          <a:custGeom>
            <a:avLst/>
            <a:gdLst>
              <a:gd name="connsiteX0" fmla="*/ 59990 w 2489167"/>
              <a:gd name="connsiteY0" fmla="*/ 404469 h 2991609"/>
              <a:gd name="connsiteX1" fmla="*/ 535033 w 2489167"/>
              <a:gd name="connsiteY1" fmla="*/ 0 h 2991609"/>
              <a:gd name="connsiteX2" fmla="*/ 1062382 w 2489167"/>
              <a:gd name="connsiteY2" fmla="*/ 262573 h 2991609"/>
              <a:gd name="connsiteX3" fmla="*/ 1113587 w 2489167"/>
              <a:gd name="connsiteY3" fmla="*/ 330110 h 2991609"/>
              <a:gd name="connsiteX4" fmla="*/ 1116457 w 2489167"/>
              <a:gd name="connsiteY4" fmla="*/ 329933 h 2991609"/>
              <a:gd name="connsiteX5" fmla="*/ 2405939 w 2489167"/>
              <a:gd name="connsiteY5" fmla="*/ 1308969 h 2991609"/>
              <a:gd name="connsiteX6" fmla="*/ 1517787 w 2489167"/>
              <a:gd name="connsiteY6" fmla="*/ 2937534 h 2991609"/>
              <a:gd name="connsiteX7" fmla="*/ 128565 w 2489167"/>
              <a:gd name="connsiteY7" fmla="*/ 2086508 h 2991609"/>
              <a:gd name="connsiteX8" fmla="*/ 152175 w 2489167"/>
              <a:gd name="connsiteY8" fmla="*/ 1395353 h 2991609"/>
              <a:gd name="connsiteX9" fmla="*/ 170021 w 2489167"/>
              <a:gd name="connsiteY9" fmla="*/ 1303432 h 2991609"/>
              <a:gd name="connsiteX10" fmla="*/ 147812 w 2489167"/>
              <a:gd name="connsiteY10" fmla="*/ 1283255 h 2991609"/>
              <a:gd name="connsiteX11" fmla="*/ 5137 w 2489167"/>
              <a:gd name="connsiteY11" fmla="*/ 942211 h 2991609"/>
              <a:gd name="connsiteX12" fmla="*/ 59990 w 2489167"/>
              <a:gd name="connsiteY12" fmla="*/ 404469 h 29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9167" h="2991609">
                <a:moveTo>
                  <a:pt x="59990" y="404469"/>
                </a:moveTo>
                <a:cubicBezTo>
                  <a:pt x="199709" y="9298"/>
                  <a:pt x="535033" y="0"/>
                  <a:pt x="535033" y="0"/>
                </a:cubicBezTo>
                <a:cubicBezTo>
                  <a:pt x="777053" y="0"/>
                  <a:pt x="949970" y="131287"/>
                  <a:pt x="1062382" y="262573"/>
                </a:cubicBezTo>
                <a:lnTo>
                  <a:pt x="1113587" y="330110"/>
                </a:lnTo>
                <a:lnTo>
                  <a:pt x="1116457" y="329933"/>
                </a:lnTo>
                <a:cubicBezTo>
                  <a:pt x="2018857" y="329933"/>
                  <a:pt x="2405939" y="1308969"/>
                  <a:pt x="2405939" y="1308969"/>
                </a:cubicBezTo>
                <a:cubicBezTo>
                  <a:pt x="2826268" y="2496612"/>
                  <a:pt x="1517787" y="2937534"/>
                  <a:pt x="1517787" y="2937534"/>
                </a:cubicBezTo>
                <a:cubicBezTo>
                  <a:pt x="173685" y="3252817"/>
                  <a:pt x="128565" y="2086508"/>
                  <a:pt x="128565" y="2086508"/>
                </a:cubicBezTo>
                <a:cubicBezTo>
                  <a:pt x="109271" y="1816859"/>
                  <a:pt x="120124" y="1588589"/>
                  <a:pt x="152175" y="1395353"/>
                </a:cubicBezTo>
                <a:lnTo>
                  <a:pt x="170021" y="1303432"/>
                </a:lnTo>
                <a:lnTo>
                  <a:pt x="147812" y="1283255"/>
                </a:lnTo>
                <a:cubicBezTo>
                  <a:pt x="12795" y="1140154"/>
                  <a:pt x="5137" y="942211"/>
                  <a:pt x="5137" y="942211"/>
                </a:cubicBezTo>
                <a:cubicBezTo>
                  <a:pt x="-11422" y="710790"/>
                  <a:pt x="13417" y="536193"/>
                  <a:pt x="59990" y="404469"/>
                </a:cubicBezTo>
                <a:close/>
              </a:path>
            </a:pathLst>
          </a:custGeom>
          <a:pattFill prst="pct5">
            <a:fgClr>
              <a:schemeClr val="bg1">
                <a:lumMod val="65000"/>
              </a:schemeClr>
            </a:fgClr>
            <a:bgClr>
              <a:schemeClr val="bg1"/>
            </a:bgClr>
          </a:pattFill>
          <a:ln>
            <a:noFill/>
          </a:ln>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baseline="30000" dirty="0">
              <a:solidFill>
                <a:prstClr val="black"/>
              </a:solidFill>
              <a:latin typeface="Calibri" panose="020F0502020204030204"/>
              <a:ea typeface="+mn-ea"/>
              <a:cs typeface="+mn-cs"/>
            </a:endParaRPr>
          </a:p>
        </p:txBody>
      </p:sp>
      <p:grpSp>
        <p:nvGrpSpPr>
          <p:cNvPr id="42" name="Group 41">
            <a:extLst>
              <a:ext uri="{FF2B5EF4-FFF2-40B4-BE49-F238E27FC236}">
                <a16:creationId xmlns:a16="http://schemas.microsoft.com/office/drawing/2014/main" id="{44241014-6E80-48D3-969C-57BF2D8C7402}"/>
              </a:ext>
            </a:extLst>
          </p:cNvPr>
          <p:cNvGrpSpPr/>
          <p:nvPr/>
        </p:nvGrpSpPr>
        <p:grpSpPr>
          <a:xfrm>
            <a:off x="4154735" y="-319699"/>
            <a:ext cx="880250" cy="438422"/>
            <a:chOff x="1595914" y="-11092"/>
            <a:chExt cx="1173666" cy="584563"/>
          </a:xfrm>
        </p:grpSpPr>
        <p:sp>
          <p:nvSpPr>
            <p:cNvPr id="43" name="Freeform: Shape 42">
              <a:extLst>
                <a:ext uri="{FF2B5EF4-FFF2-40B4-BE49-F238E27FC236}">
                  <a16:creationId xmlns:a16="http://schemas.microsoft.com/office/drawing/2014/main" id="{F56C5781-7EAE-4380-9449-5B32F9E69C41}"/>
                </a:ext>
              </a:extLst>
            </p:cNvPr>
            <p:cNvSpPr>
              <a:spLocks noChangeArrowheads="1"/>
            </p:cNvSpPr>
            <p:nvPr/>
          </p:nvSpPr>
          <p:spPr bwMode="auto">
            <a:xfrm>
              <a:off x="1595914" y="-11092"/>
              <a:ext cx="1173666" cy="584563"/>
            </a:xfrm>
            <a:custGeom>
              <a:avLst/>
              <a:gdLst>
                <a:gd name="connsiteX0" fmla="*/ 0 w 1173666"/>
                <a:gd name="connsiteY0" fmla="*/ 0 h 584563"/>
                <a:gd name="connsiteX1" fmla="*/ 1173666 w 1173666"/>
                <a:gd name="connsiteY1" fmla="*/ 0 h 584563"/>
                <a:gd name="connsiteX2" fmla="*/ 1161870 w 1173666"/>
                <a:gd name="connsiteY2" fmla="*/ 116792 h 584563"/>
                <a:gd name="connsiteX3" fmla="*/ 586833 w 1173666"/>
                <a:gd name="connsiteY3" fmla="*/ 584563 h 584563"/>
                <a:gd name="connsiteX4" fmla="*/ 11796 w 1173666"/>
                <a:gd name="connsiteY4" fmla="*/ 116792 h 58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6" h="584563">
                  <a:moveTo>
                    <a:pt x="0" y="0"/>
                  </a:moveTo>
                  <a:lnTo>
                    <a:pt x="1173666" y="0"/>
                  </a:lnTo>
                  <a:lnTo>
                    <a:pt x="1161870" y="116792"/>
                  </a:lnTo>
                  <a:cubicBezTo>
                    <a:pt x="1107138" y="383748"/>
                    <a:pt x="870482" y="584563"/>
                    <a:pt x="586833" y="584563"/>
                  </a:cubicBezTo>
                  <a:cubicBezTo>
                    <a:pt x="303184" y="584563"/>
                    <a:pt x="66528" y="383748"/>
                    <a:pt x="11796" y="116792"/>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4" name="Freeform: Shape 43">
              <a:extLst>
                <a:ext uri="{FF2B5EF4-FFF2-40B4-BE49-F238E27FC236}">
                  <a16:creationId xmlns:a16="http://schemas.microsoft.com/office/drawing/2014/main" id="{5BEA43B0-A543-48A0-96DF-EA4CC85786B0}"/>
                </a:ext>
              </a:extLst>
            </p:cNvPr>
            <p:cNvSpPr>
              <a:spLocks noChangeArrowheads="1"/>
            </p:cNvSpPr>
            <p:nvPr/>
          </p:nvSpPr>
          <p:spPr bwMode="auto">
            <a:xfrm>
              <a:off x="1665047" y="-3155"/>
              <a:ext cx="1036900" cy="507658"/>
            </a:xfrm>
            <a:custGeom>
              <a:avLst/>
              <a:gdLst>
                <a:gd name="connsiteX0" fmla="*/ 0 w 1036900"/>
                <a:gd name="connsiteY0" fmla="*/ 0 h 507658"/>
                <a:gd name="connsiteX1" fmla="*/ 1036900 w 1036900"/>
                <a:gd name="connsiteY1" fmla="*/ 0 h 507658"/>
                <a:gd name="connsiteX2" fmla="*/ 1027391 w 1036900"/>
                <a:gd name="connsiteY2" fmla="*/ 94056 h 507658"/>
                <a:gd name="connsiteX3" fmla="*/ 518450 w 1036900"/>
                <a:gd name="connsiteY3" fmla="*/ 507658 h 507658"/>
                <a:gd name="connsiteX4" fmla="*/ 9509 w 1036900"/>
                <a:gd name="connsiteY4" fmla="*/ 94056 h 507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900" h="507658">
                  <a:moveTo>
                    <a:pt x="0" y="0"/>
                  </a:moveTo>
                  <a:lnTo>
                    <a:pt x="1036900" y="0"/>
                  </a:lnTo>
                  <a:lnTo>
                    <a:pt x="1027391" y="94056"/>
                  </a:lnTo>
                  <a:cubicBezTo>
                    <a:pt x="978950" y="330098"/>
                    <a:pt x="769495" y="507658"/>
                    <a:pt x="518450" y="507658"/>
                  </a:cubicBezTo>
                  <a:cubicBezTo>
                    <a:pt x="267405" y="507658"/>
                    <a:pt x="57950" y="330098"/>
                    <a:pt x="9509" y="94056"/>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5" name="Freeform: Shape 44">
              <a:extLst>
                <a:ext uri="{FF2B5EF4-FFF2-40B4-BE49-F238E27FC236}">
                  <a16:creationId xmlns:a16="http://schemas.microsoft.com/office/drawing/2014/main" id="{987B16B2-14E8-47E0-A6ED-77807F58EECA}"/>
                </a:ext>
              </a:extLst>
            </p:cNvPr>
            <p:cNvSpPr>
              <a:spLocks noChangeArrowheads="1"/>
            </p:cNvSpPr>
            <p:nvPr/>
          </p:nvSpPr>
          <p:spPr bwMode="auto">
            <a:xfrm>
              <a:off x="1732439" y="-3154"/>
              <a:ext cx="902116" cy="440941"/>
            </a:xfrm>
            <a:custGeom>
              <a:avLst/>
              <a:gdLst>
                <a:gd name="connsiteX0" fmla="*/ 0 w 902116"/>
                <a:gd name="connsiteY0" fmla="*/ 0 h 440941"/>
                <a:gd name="connsiteX1" fmla="*/ 902116 w 902116"/>
                <a:gd name="connsiteY1" fmla="*/ 0 h 440941"/>
                <a:gd name="connsiteX2" fmla="*/ 893903 w 902116"/>
                <a:gd name="connsiteY2" fmla="*/ 81209 h 440941"/>
                <a:gd name="connsiteX3" fmla="*/ 451058 w 902116"/>
                <a:gd name="connsiteY3" fmla="*/ 440941 h 440941"/>
                <a:gd name="connsiteX4" fmla="*/ 8214 w 902116"/>
                <a:gd name="connsiteY4" fmla="*/ 81209 h 440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16" h="440941">
                  <a:moveTo>
                    <a:pt x="0" y="0"/>
                  </a:moveTo>
                  <a:lnTo>
                    <a:pt x="902116" y="0"/>
                  </a:lnTo>
                  <a:lnTo>
                    <a:pt x="893903" y="81209"/>
                  </a:lnTo>
                  <a:cubicBezTo>
                    <a:pt x="851753" y="286508"/>
                    <a:pt x="669500" y="440941"/>
                    <a:pt x="451058" y="440941"/>
                  </a:cubicBezTo>
                  <a:cubicBezTo>
                    <a:pt x="232616" y="440941"/>
                    <a:pt x="50364" y="286508"/>
                    <a:pt x="8214" y="81209"/>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6" name="Freeform: Shape 45">
              <a:extLst>
                <a:ext uri="{FF2B5EF4-FFF2-40B4-BE49-F238E27FC236}">
                  <a16:creationId xmlns:a16="http://schemas.microsoft.com/office/drawing/2014/main" id="{4AFC785C-94EE-4B20-91F2-4FC81EC811E4}"/>
                </a:ext>
              </a:extLst>
            </p:cNvPr>
            <p:cNvSpPr>
              <a:spLocks noChangeArrowheads="1"/>
            </p:cNvSpPr>
            <p:nvPr/>
          </p:nvSpPr>
          <p:spPr bwMode="auto">
            <a:xfrm>
              <a:off x="1799185" y="-2845"/>
              <a:ext cx="767122" cy="373915"/>
            </a:xfrm>
            <a:custGeom>
              <a:avLst/>
              <a:gdLst>
                <a:gd name="connsiteX0" fmla="*/ 0 w 767122"/>
                <a:gd name="connsiteY0" fmla="*/ 0 h 373915"/>
                <a:gd name="connsiteX1" fmla="*/ 767122 w 767122"/>
                <a:gd name="connsiteY1" fmla="*/ 0 h 373915"/>
                <a:gd name="connsiteX2" fmla="*/ 760309 w 767122"/>
                <a:gd name="connsiteY2" fmla="*/ 67455 h 373915"/>
                <a:gd name="connsiteX3" fmla="*/ 383561 w 767122"/>
                <a:gd name="connsiteY3" fmla="*/ 373915 h 373915"/>
                <a:gd name="connsiteX4" fmla="*/ 6813 w 767122"/>
                <a:gd name="connsiteY4" fmla="*/ 67455 h 37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122" h="373915">
                  <a:moveTo>
                    <a:pt x="0" y="0"/>
                  </a:moveTo>
                  <a:lnTo>
                    <a:pt x="767122" y="0"/>
                  </a:lnTo>
                  <a:lnTo>
                    <a:pt x="760309" y="67455"/>
                  </a:lnTo>
                  <a:cubicBezTo>
                    <a:pt x="724450" y="242352"/>
                    <a:pt x="569400" y="373915"/>
                    <a:pt x="383561" y="373915"/>
                  </a:cubicBezTo>
                  <a:cubicBezTo>
                    <a:pt x="197722" y="373915"/>
                    <a:pt x="42672" y="242352"/>
                    <a:pt x="6813" y="6745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7" name="Freeform: Shape 46">
              <a:extLst>
                <a:ext uri="{FF2B5EF4-FFF2-40B4-BE49-F238E27FC236}">
                  <a16:creationId xmlns:a16="http://schemas.microsoft.com/office/drawing/2014/main" id="{D9B800D0-5219-463C-A748-26E226B9C805}"/>
                </a:ext>
              </a:extLst>
            </p:cNvPr>
            <p:cNvSpPr>
              <a:spLocks noChangeArrowheads="1"/>
            </p:cNvSpPr>
            <p:nvPr/>
          </p:nvSpPr>
          <p:spPr bwMode="auto">
            <a:xfrm>
              <a:off x="1867412" y="-9783"/>
              <a:ext cx="632170" cy="314135"/>
            </a:xfrm>
            <a:custGeom>
              <a:avLst/>
              <a:gdLst>
                <a:gd name="connsiteX0" fmla="*/ 0 w 632170"/>
                <a:gd name="connsiteY0" fmla="*/ 0 h 314135"/>
                <a:gd name="connsiteX1" fmla="*/ 632170 w 632170"/>
                <a:gd name="connsiteY1" fmla="*/ 0 h 314135"/>
                <a:gd name="connsiteX2" fmla="*/ 626003 w 632170"/>
                <a:gd name="connsiteY2" fmla="*/ 61245 h 314135"/>
                <a:gd name="connsiteX3" fmla="*/ 316085 w 632170"/>
                <a:gd name="connsiteY3" fmla="*/ 314135 h 314135"/>
                <a:gd name="connsiteX4" fmla="*/ 6167 w 632170"/>
                <a:gd name="connsiteY4" fmla="*/ 61245 h 31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170" h="314135">
                  <a:moveTo>
                    <a:pt x="0" y="0"/>
                  </a:moveTo>
                  <a:lnTo>
                    <a:pt x="632170" y="0"/>
                  </a:lnTo>
                  <a:lnTo>
                    <a:pt x="626003" y="61245"/>
                  </a:lnTo>
                  <a:cubicBezTo>
                    <a:pt x="596505" y="205569"/>
                    <a:pt x="468959" y="314135"/>
                    <a:pt x="316085" y="314135"/>
                  </a:cubicBezTo>
                  <a:cubicBezTo>
                    <a:pt x="163211" y="314135"/>
                    <a:pt x="35665" y="205569"/>
                    <a:pt x="6167" y="6124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8" name="Freeform: Shape 47">
              <a:extLst>
                <a:ext uri="{FF2B5EF4-FFF2-40B4-BE49-F238E27FC236}">
                  <a16:creationId xmlns:a16="http://schemas.microsoft.com/office/drawing/2014/main" id="{36D7DE4E-982D-4FF8-9303-6F26881B0BB2}"/>
                </a:ext>
              </a:extLst>
            </p:cNvPr>
            <p:cNvSpPr>
              <a:spLocks noChangeArrowheads="1"/>
            </p:cNvSpPr>
            <p:nvPr/>
          </p:nvSpPr>
          <p:spPr bwMode="auto">
            <a:xfrm>
              <a:off x="1935962" y="-3155"/>
              <a:ext cx="495070" cy="238541"/>
            </a:xfrm>
            <a:custGeom>
              <a:avLst/>
              <a:gdLst>
                <a:gd name="connsiteX0" fmla="*/ 0 w 495070"/>
                <a:gd name="connsiteY0" fmla="*/ 0 h 238541"/>
                <a:gd name="connsiteX1" fmla="*/ 495070 w 495070"/>
                <a:gd name="connsiteY1" fmla="*/ 0 h 238541"/>
                <a:gd name="connsiteX2" fmla="*/ 477546 w 495070"/>
                <a:gd name="connsiteY2" fmla="*/ 86538 h 238541"/>
                <a:gd name="connsiteX3" fmla="*/ 247535 w 495070"/>
                <a:gd name="connsiteY3" fmla="*/ 238541 h 238541"/>
                <a:gd name="connsiteX4" fmla="*/ 17524 w 495070"/>
                <a:gd name="connsiteY4" fmla="*/ 86538 h 23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70" h="238541">
                  <a:moveTo>
                    <a:pt x="0" y="0"/>
                  </a:moveTo>
                  <a:lnTo>
                    <a:pt x="495070" y="0"/>
                  </a:lnTo>
                  <a:lnTo>
                    <a:pt x="477546" y="86538"/>
                  </a:lnTo>
                  <a:cubicBezTo>
                    <a:pt x="439651" y="175864"/>
                    <a:pt x="350935" y="238541"/>
                    <a:pt x="247535" y="238541"/>
                  </a:cubicBezTo>
                  <a:cubicBezTo>
                    <a:pt x="144136" y="238541"/>
                    <a:pt x="55420" y="175864"/>
                    <a:pt x="17524" y="86538"/>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9" name="Freeform: Shape 48">
              <a:extLst>
                <a:ext uri="{FF2B5EF4-FFF2-40B4-BE49-F238E27FC236}">
                  <a16:creationId xmlns:a16="http://schemas.microsoft.com/office/drawing/2014/main" id="{4169C7CF-9F52-4F0C-B135-F150C3546EC4}"/>
                </a:ext>
              </a:extLst>
            </p:cNvPr>
            <p:cNvSpPr>
              <a:spLocks noChangeArrowheads="1"/>
            </p:cNvSpPr>
            <p:nvPr/>
          </p:nvSpPr>
          <p:spPr bwMode="auto">
            <a:xfrm>
              <a:off x="2003273" y="-3156"/>
              <a:ext cx="358951" cy="171824"/>
            </a:xfrm>
            <a:custGeom>
              <a:avLst/>
              <a:gdLst>
                <a:gd name="connsiteX0" fmla="*/ 0 w 358951"/>
                <a:gd name="connsiteY0" fmla="*/ 0 h 171824"/>
                <a:gd name="connsiteX1" fmla="*/ 358951 w 358951"/>
                <a:gd name="connsiteY1" fmla="*/ 0 h 171824"/>
                <a:gd name="connsiteX2" fmla="*/ 346630 w 358951"/>
                <a:gd name="connsiteY2" fmla="*/ 61027 h 171824"/>
                <a:gd name="connsiteX3" fmla="*/ 179475 w 358951"/>
                <a:gd name="connsiteY3" fmla="*/ 171824 h 171824"/>
                <a:gd name="connsiteX4" fmla="*/ 12320 w 358951"/>
                <a:gd name="connsiteY4" fmla="*/ 61027 h 1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1" h="171824">
                  <a:moveTo>
                    <a:pt x="0" y="0"/>
                  </a:moveTo>
                  <a:lnTo>
                    <a:pt x="358951" y="0"/>
                  </a:lnTo>
                  <a:lnTo>
                    <a:pt x="346630" y="61027"/>
                  </a:lnTo>
                  <a:cubicBezTo>
                    <a:pt x="319090" y="126138"/>
                    <a:pt x="254618" y="171824"/>
                    <a:pt x="179475" y="171824"/>
                  </a:cubicBezTo>
                  <a:cubicBezTo>
                    <a:pt x="104332" y="171824"/>
                    <a:pt x="39860" y="126138"/>
                    <a:pt x="12320" y="6102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0" name="Freeform: Shape 49">
              <a:extLst>
                <a:ext uri="{FF2B5EF4-FFF2-40B4-BE49-F238E27FC236}">
                  <a16:creationId xmlns:a16="http://schemas.microsoft.com/office/drawing/2014/main" id="{A4455C20-83A7-450A-B9FF-EE465D95BF8E}"/>
                </a:ext>
              </a:extLst>
            </p:cNvPr>
            <p:cNvSpPr>
              <a:spLocks noChangeArrowheads="1"/>
            </p:cNvSpPr>
            <p:nvPr/>
          </p:nvSpPr>
          <p:spPr bwMode="auto">
            <a:xfrm>
              <a:off x="2069919" y="-3157"/>
              <a:ext cx="225656" cy="105109"/>
            </a:xfrm>
            <a:custGeom>
              <a:avLst/>
              <a:gdLst>
                <a:gd name="connsiteX0" fmla="*/ 0 w 225656"/>
                <a:gd name="connsiteY0" fmla="*/ 0 h 105109"/>
                <a:gd name="connsiteX1" fmla="*/ 225656 w 225656"/>
                <a:gd name="connsiteY1" fmla="*/ 0 h 105109"/>
                <a:gd name="connsiteX2" fmla="*/ 218509 w 225656"/>
                <a:gd name="connsiteY2" fmla="*/ 35287 h 105109"/>
                <a:gd name="connsiteX3" fmla="*/ 112828 w 225656"/>
                <a:gd name="connsiteY3" fmla="*/ 105109 h 105109"/>
                <a:gd name="connsiteX4" fmla="*/ 7147 w 225656"/>
                <a:gd name="connsiteY4" fmla="*/ 35287 h 10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56" h="105109">
                  <a:moveTo>
                    <a:pt x="0" y="0"/>
                  </a:moveTo>
                  <a:lnTo>
                    <a:pt x="225656" y="0"/>
                  </a:lnTo>
                  <a:lnTo>
                    <a:pt x="218509" y="35287"/>
                  </a:lnTo>
                  <a:cubicBezTo>
                    <a:pt x="201098" y="76319"/>
                    <a:pt x="160336" y="105109"/>
                    <a:pt x="112828" y="105109"/>
                  </a:cubicBezTo>
                  <a:cubicBezTo>
                    <a:pt x="65320" y="105109"/>
                    <a:pt x="24559" y="76319"/>
                    <a:pt x="7147" y="3528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1" name="Freeform: Shape 50">
              <a:extLst>
                <a:ext uri="{FF2B5EF4-FFF2-40B4-BE49-F238E27FC236}">
                  <a16:creationId xmlns:a16="http://schemas.microsoft.com/office/drawing/2014/main" id="{390852B4-A0FD-4D81-9672-A3038D219CD7}"/>
                </a:ext>
              </a:extLst>
            </p:cNvPr>
            <p:cNvSpPr>
              <a:spLocks noChangeArrowheads="1"/>
            </p:cNvSpPr>
            <p:nvPr/>
          </p:nvSpPr>
          <p:spPr bwMode="auto">
            <a:xfrm>
              <a:off x="2140775" y="-3157"/>
              <a:ext cx="86197" cy="38393"/>
            </a:xfrm>
            <a:custGeom>
              <a:avLst/>
              <a:gdLst>
                <a:gd name="connsiteX0" fmla="*/ 0 w 86197"/>
                <a:gd name="connsiteY0" fmla="*/ 0 h 38393"/>
                <a:gd name="connsiteX1" fmla="*/ 86197 w 86197"/>
                <a:gd name="connsiteY1" fmla="*/ 0 h 38393"/>
                <a:gd name="connsiteX2" fmla="*/ 76228 w 86197"/>
                <a:gd name="connsiteY2" fmla="*/ 24451 h 38393"/>
                <a:gd name="connsiteX3" fmla="*/ 43098 w 86197"/>
                <a:gd name="connsiteY3" fmla="*/ 38393 h 38393"/>
                <a:gd name="connsiteX4" fmla="*/ 9968 w 86197"/>
                <a:gd name="connsiteY4" fmla="*/ 24451 h 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97" h="38393">
                  <a:moveTo>
                    <a:pt x="0" y="0"/>
                  </a:moveTo>
                  <a:lnTo>
                    <a:pt x="86197" y="0"/>
                  </a:lnTo>
                  <a:lnTo>
                    <a:pt x="76228" y="24451"/>
                  </a:lnTo>
                  <a:cubicBezTo>
                    <a:pt x="67749" y="33065"/>
                    <a:pt x="56036" y="38393"/>
                    <a:pt x="43098" y="38393"/>
                  </a:cubicBezTo>
                  <a:cubicBezTo>
                    <a:pt x="30160" y="38393"/>
                    <a:pt x="18447" y="33065"/>
                    <a:pt x="9968" y="24451"/>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grpSp>
      <p:grpSp>
        <p:nvGrpSpPr>
          <p:cNvPr id="237" name="Group 236">
            <a:extLst>
              <a:ext uri="{FF2B5EF4-FFF2-40B4-BE49-F238E27FC236}">
                <a16:creationId xmlns:a16="http://schemas.microsoft.com/office/drawing/2014/main" id="{723082FC-56DB-43A1-9A57-2E4360142289}"/>
              </a:ext>
            </a:extLst>
          </p:cNvPr>
          <p:cNvGrpSpPr/>
          <p:nvPr/>
        </p:nvGrpSpPr>
        <p:grpSpPr>
          <a:xfrm>
            <a:off x="8230436" y="-33078"/>
            <a:ext cx="880443" cy="878757"/>
            <a:chOff x="9254099" y="3796931"/>
            <a:chExt cx="941974" cy="940170"/>
          </a:xfrm>
        </p:grpSpPr>
        <p:sp>
          <p:nvSpPr>
            <p:cNvPr id="238" name="Oval 46">
              <a:extLst>
                <a:ext uri="{FF2B5EF4-FFF2-40B4-BE49-F238E27FC236}">
                  <a16:creationId xmlns:a16="http://schemas.microsoft.com/office/drawing/2014/main" id="{AE99D03B-99C2-4EE6-BEB4-ABCBB50ED149}"/>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39" name="Oval 47">
              <a:extLst>
                <a:ext uri="{FF2B5EF4-FFF2-40B4-BE49-F238E27FC236}">
                  <a16:creationId xmlns:a16="http://schemas.microsoft.com/office/drawing/2014/main" id="{6CB57090-E4C6-42E2-9581-AE610B0F9D1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0" name="Oval 48">
              <a:extLst>
                <a:ext uri="{FF2B5EF4-FFF2-40B4-BE49-F238E27FC236}">
                  <a16:creationId xmlns:a16="http://schemas.microsoft.com/office/drawing/2014/main" id="{85715D7E-5DD2-4F6A-9B89-D5D43FD0AEC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1" name="Oval 49">
              <a:extLst>
                <a:ext uri="{FF2B5EF4-FFF2-40B4-BE49-F238E27FC236}">
                  <a16:creationId xmlns:a16="http://schemas.microsoft.com/office/drawing/2014/main" id="{CE52B61E-D6AB-4BAD-B22E-46B318C21B72}"/>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2" name="Oval 50">
              <a:extLst>
                <a:ext uri="{FF2B5EF4-FFF2-40B4-BE49-F238E27FC236}">
                  <a16:creationId xmlns:a16="http://schemas.microsoft.com/office/drawing/2014/main" id="{5D98BDC1-6F18-4F5E-9709-C0335E730C7D}"/>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3" name="Oval 51">
              <a:extLst>
                <a:ext uri="{FF2B5EF4-FFF2-40B4-BE49-F238E27FC236}">
                  <a16:creationId xmlns:a16="http://schemas.microsoft.com/office/drawing/2014/main" id="{1D698E71-8630-4264-954E-724E7F595CE8}"/>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4" name="Oval 52">
              <a:extLst>
                <a:ext uri="{FF2B5EF4-FFF2-40B4-BE49-F238E27FC236}">
                  <a16:creationId xmlns:a16="http://schemas.microsoft.com/office/drawing/2014/main" id="{15F14297-FA46-4368-B50D-4C620569AA7E}"/>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5" name="Oval 53">
              <a:extLst>
                <a:ext uri="{FF2B5EF4-FFF2-40B4-BE49-F238E27FC236}">
                  <a16:creationId xmlns:a16="http://schemas.microsoft.com/office/drawing/2014/main" id="{F6BC9CFD-D309-45C1-A578-D5271D6B1536}"/>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6" name="Oval 54">
              <a:extLst>
                <a:ext uri="{FF2B5EF4-FFF2-40B4-BE49-F238E27FC236}">
                  <a16:creationId xmlns:a16="http://schemas.microsoft.com/office/drawing/2014/main" id="{955C4459-2D0A-4E59-926E-2625C602B9A6}"/>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12" name="Freeform 12">
            <a:extLst>
              <a:ext uri="{FF2B5EF4-FFF2-40B4-BE49-F238E27FC236}">
                <a16:creationId xmlns:a16="http://schemas.microsoft.com/office/drawing/2014/main" id="{7E208582-FE9A-4106-A8E2-5E14939D5789}"/>
              </a:ext>
            </a:extLst>
          </p:cNvPr>
          <p:cNvSpPr>
            <a:spLocks/>
          </p:cNvSpPr>
          <p:nvPr/>
        </p:nvSpPr>
        <p:spPr bwMode="auto">
          <a:xfrm rot="1687266">
            <a:off x="198070" y="944932"/>
            <a:ext cx="41225" cy="42158"/>
          </a:xfrm>
          <a:custGeom>
            <a:avLst/>
            <a:gdLst>
              <a:gd name="T0" fmla="*/ 51 w 54"/>
              <a:gd name="T1" fmla="*/ 23 h 53"/>
              <a:gd name="T2" fmla="*/ 31 w 54"/>
              <a:gd name="T3" fmla="*/ 51 h 53"/>
              <a:gd name="T4" fmla="*/ 3 w 54"/>
              <a:gd name="T5" fmla="*/ 30 h 53"/>
              <a:gd name="T6" fmla="*/ 23 w 54"/>
              <a:gd name="T7" fmla="*/ 2 h 53"/>
              <a:gd name="T8" fmla="*/ 51 w 54"/>
              <a:gd name="T9" fmla="*/ 23 h 53"/>
            </a:gdLst>
            <a:ahLst/>
            <a:cxnLst>
              <a:cxn ang="0">
                <a:pos x="T0" y="T1"/>
              </a:cxn>
              <a:cxn ang="0">
                <a:pos x="T2" y="T3"/>
              </a:cxn>
              <a:cxn ang="0">
                <a:pos x="T4" y="T5"/>
              </a:cxn>
              <a:cxn ang="0">
                <a:pos x="T6" y="T7"/>
              </a:cxn>
              <a:cxn ang="0">
                <a:pos x="T8" y="T9"/>
              </a:cxn>
            </a:cxnLst>
            <a:rect l="0" t="0" r="r" b="b"/>
            <a:pathLst>
              <a:path w="54" h="53">
                <a:moveTo>
                  <a:pt x="51" y="23"/>
                </a:moveTo>
                <a:cubicBezTo>
                  <a:pt x="54" y="36"/>
                  <a:pt x="44" y="49"/>
                  <a:pt x="31" y="51"/>
                </a:cubicBezTo>
                <a:cubicBezTo>
                  <a:pt x="17" y="53"/>
                  <a:pt x="5" y="44"/>
                  <a:pt x="3" y="30"/>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18" name="Freeform 18">
            <a:extLst>
              <a:ext uri="{FF2B5EF4-FFF2-40B4-BE49-F238E27FC236}">
                <a16:creationId xmlns:a16="http://schemas.microsoft.com/office/drawing/2014/main" id="{ED04F09C-1BF5-4509-9F9C-CE7389115B7E}"/>
              </a:ext>
            </a:extLst>
          </p:cNvPr>
          <p:cNvSpPr>
            <a:spLocks/>
          </p:cNvSpPr>
          <p:nvPr/>
        </p:nvSpPr>
        <p:spPr bwMode="auto">
          <a:xfrm rot="1687266">
            <a:off x="164969" y="1038986"/>
            <a:ext cx="40489" cy="41778"/>
          </a:xfrm>
          <a:custGeom>
            <a:avLst/>
            <a:gdLst>
              <a:gd name="T0" fmla="*/ 51 w 53"/>
              <a:gd name="T1" fmla="*/ 23 h 53"/>
              <a:gd name="T2" fmla="*/ 31 w 53"/>
              <a:gd name="T3" fmla="*/ 51 h 53"/>
              <a:gd name="T4" fmla="*/ 3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3" y="31"/>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 name="Freeform 24">
            <a:extLst>
              <a:ext uri="{FF2B5EF4-FFF2-40B4-BE49-F238E27FC236}">
                <a16:creationId xmlns:a16="http://schemas.microsoft.com/office/drawing/2014/main" id="{5672C6E6-0AC5-4761-8271-EA7327F4A1A5}"/>
              </a:ext>
            </a:extLst>
          </p:cNvPr>
          <p:cNvSpPr>
            <a:spLocks/>
          </p:cNvSpPr>
          <p:nvPr/>
        </p:nvSpPr>
        <p:spPr bwMode="auto">
          <a:xfrm rot="1687266">
            <a:off x="131702" y="1134033"/>
            <a:ext cx="40489" cy="41778"/>
          </a:xfrm>
          <a:custGeom>
            <a:avLst/>
            <a:gdLst>
              <a:gd name="T0" fmla="*/ 51 w 53"/>
              <a:gd name="T1" fmla="*/ 22 h 53"/>
              <a:gd name="T2" fmla="*/ 31 w 53"/>
              <a:gd name="T3" fmla="*/ 50 h 53"/>
              <a:gd name="T4" fmla="*/ 2 w 53"/>
              <a:gd name="T5" fmla="*/ 30 h 53"/>
              <a:gd name="T6" fmla="*/ 23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1" y="50"/>
                </a:cubicBezTo>
                <a:cubicBezTo>
                  <a:pt x="17" y="53"/>
                  <a:pt x="5" y="43"/>
                  <a:pt x="2" y="30"/>
                </a:cubicBezTo>
                <a:cubicBezTo>
                  <a:pt x="0" y="16"/>
                  <a:pt x="10" y="4"/>
                  <a:pt x="23" y="2"/>
                </a:cubicBezTo>
                <a:cubicBezTo>
                  <a:pt x="36" y="0"/>
                  <a:pt x="49"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5" name="Freeform 25">
            <a:extLst>
              <a:ext uri="{FF2B5EF4-FFF2-40B4-BE49-F238E27FC236}">
                <a16:creationId xmlns:a16="http://schemas.microsoft.com/office/drawing/2014/main" id="{98F0D0CF-430B-4E61-9096-2A53F07E1F68}"/>
              </a:ext>
            </a:extLst>
          </p:cNvPr>
          <p:cNvSpPr>
            <a:spLocks/>
          </p:cNvSpPr>
          <p:nvPr/>
        </p:nvSpPr>
        <p:spPr bwMode="auto">
          <a:xfrm rot="1687266">
            <a:off x="224273" y="1165418"/>
            <a:ext cx="40489" cy="41778"/>
          </a:xfrm>
          <a:custGeom>
            <a:avLst/>
            <a:gdLst>
              <a:gd name="T0" fmla="*/ 51 w 53"/>
              <a:gd name="T1" fmla="*/ 22 h 53"/>
              <a:gd name="T2" fmla="*/ 30 w 53"/>
              <a:gd name="T3" fmla="*/ 51 h 53"/>
              <a:gd name="T4" fmla="*/ 2 w 53"/>
              <a:gd name="T5" fmla="*/ 30 h 53"/>
              <a:gd name="T6" fmla="*/ 22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0" y="51"/>
                </a:cubicBezTo>
                <a:cubicBezTo>
                  <a:pt x="17" y="53"/>
                  <a:pt x="4" y="44"/>
                  <a:pt x="2" y="30"/>
                </a:cubicBezTo>
                <a:cubicBezTo>
                  <a:pt x="0" y="17"/>
                  <a:pt x="9" y="4"/>
                  <a:pt x="22" y="2"/>
                </a:cubicBezTo>
                <a:cubicBezTo>
                  <a:pt x="36" y="0"/>
                  <a:pt x="48"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0" name="Freeform 30">
            <a:extLst>
              <a:ext uri="{FF2B5EF4-FFF2-40B4-BE49-F238E27FC236}">
                <a16:creationId xmlns:a16="http://schemas.microsoft.com/office/drawing/2014/main" id="{5A46016D-3FB7-46F7-994C-869AC377E39F}"/>
              </a:ext>
            </a:extLst>
          </p:cNvPr>
          <p:cNvSpPr>
            <a:spLocks/>
          </p:cNvSpPr>
          <p:nvPr/>
        </p:nvSpPr>
        <p:spPr bwMode="auto">
          <a:xfrm rot="1687266">
            <a:off x="98536" y="1227966"/>
            <a:ext cx="40856" cy="42158"/>
          </a:xfrm>
          <a:custGeom>
            <a:avLst/>
            <a:gdLst>
              <a:gd name="T0" fmla="*/ 51 w 53"/>
              <a:gd name="T1" fmla="*/ 23 h 53"/>
              <a:gd name="T2" fmla="*/ 31 w 53"/>
              <a:gd name="T3" fmla="*/ 51 h 53"/>
              <a:gd name="T4" fmla="*/ 2 w 53"/>
              <a:gd name="T5" fmla="*/ 30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2" y="30"/>
                </a:cubicBezTo>
                <a:cubicBezTo>
                  <a:pt x="0" y="17"/>
                  <a:pt x="9" y="4"/>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1" name="Freeform 31">
            <a:extLst>
              <a:ext uri="{FF2B5EF4-FFF2-40B4-BE49-F238E27FC236}">
                <a16:creationId xmlns:a16="http://schemas.microsoft.com/office/drawing/2014/main" id="{59C2ECF9-5858-449A-9C65-CE2EE9F465DB}"/>
              </a:ext>
            </a:extLst>
          </p:cNvPr>
          <p:cNvSpPr>
            <a:spLocks/>
          </p:cNvSpPr>
          <p:nvPr/>
        </p:nvSpPr>
        <p:spPr bwMode="auto">
          <a:xfrm rot="1687266">
            <a:off x="191017" y="1259709"/>
            <a:ext cx="40856" cy="41778"/>
          </a:xfrm>
          <a:custGeom>
            <a:avLst/>
            <a:gdLst>
              <a:gd name="T0" fmla="*/ 50 w 53"/>
              <a:gd name="T1" fmla="*/ 23 h 53"/>
              <a:gd name="T2" fmla="*/ 30 w 53"/>
              <a:gd name="T3" fmla="*/ 51 h 53"/>
              <a:gd name="T4" fmla="*/ 2 w 53"/>
              <a:gd name="T5" fmla="*/ 30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7" y="53"/>
                  <a:pt x="4" y="44"/>
                  <a:pt x="2" y="30"/>
                </a:cubicBezTo>
                <a:cubicBezTo>
                  <a:pt x="0" y="17"/>
                  <a:pt x="9" y="4"/>
                  <a:pt x="22" y="2"/>
                </a:cubicBezTo>
                <a:cubicBezTo>
                  <a:pt x="36" y="0"/>
                  <a:pt x="48" y="9"/>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6" name="Freeform 36">
            <a:extLst>
              <a:ext uri="{FF2B5EF4-FFF2-40B4-BE49-F238E27FC236}">
                <a16:creationId xmlns:a16="http://schemas.microsoft.com/office/drawing/2014/main" id="{ED639593-D4FA-4BB9-A55D-05B29F22E215}"/>
              </a:ext>
            </a:extLst>
          </p:cNvPr>
          <p:cNvSpPr>
            <a:spLocks/>
          </p:cNvSpPr>
          <p:nvPr/>
        </p:nvSpPr>
        <p:spPr bwMode="auto">
          <a:xfrm rot="1687266">
            <a:off x="65738" y="1322280"/>
            <a:ext cx="40489" cy="41778"/>
          </a:xfrm>
          <a:custGeom>
            <a:avLst/>
            <a:gdLst>
              <a:gd name="T0" fmla="*/ 51 w 53"/>
              <a:gd name="T1" fmla="*/ 23 h 53"/>
              <a:gd name="T2" fmla="*/ 31 w 53"/>
              <a:gd name="T3" fmla="*/ 51 h 53"/>
              <a:gd name="T4" fmla="*/ 2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4" y="44"/>
                  <a:pt x="2" y="31"/>
                </a:cubicBezTo>
                <a:cubicBezTo>
                  <a:pt x="0" y="17"/>
                  <a:pt x="9" y="5"/>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7" name="Freeform 37">
            <a:extLst>
              <a:ext uri="{FF2B5EF4-FFF2-40B4-BE49-F238E27FC236}">
                <a16:creationId xmlns:a16="http://schemas.microsoft.com/office/drawing/2014/main" id="{240E82B4-B97F-40FE-8AB9-FC6016F5FE7E}"/>
              </a:ext>
            </a:extLst>
          </p:cNvPr>
          <p:cNvSpPr>
            <a:spLocks/>
          </p:cNvSpPr>
          <p:nvPr/>
        </p:nvSpPr>
        <p:spPr bwMode="auto">
          <a:xfrm rot="1687266">
            <a:off x="158130" y="1354001"/>
            <a:ext cx="40489" cy="41778"/>
          </a:xfrm>
          <a:custGeom>
            <a:avLst/>
            <a:gdLst>
              <a:gd name="T0" fmla="*/ 50 w 53"/>
              <a:gd name="T1" fmla="*/ 23 h 53"/>
              <a:gd name="T2" fmla="*/ 30 w 53"/>
              <a:gd name="T3" fmla="*/ 51 h 53"/>
              <a:gd name="T4" fmla="*/ 2 w 53"/>
              <a:gd name="T5" fmla="*/ 31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6" y="53"/>
                  <a:pt x="4" y="44"/>
                  <a:pt x="2" y="31"/>
                </a:cubicBezTo>
                <a:cubicBezTo>
                  <a:pt x="0" y="17"/>
                  <a:pt x="9" y="5"/>
                  <a:pt x="22" y="2"/>
                </a:cubicBezTo>
                <a:cubicBezTo>
                  <a:pt x="36" y="0"/>
                  <a:pt x="48" y="10"/>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4" name="Oval 343">
            <a:extLst>
              <a:ext uri="{FF2B5EF4-FFF2-40B4-BE49-F238E27FC236}">
                <a16:creationId xmlns:a16="http://schemas.microsoft.com/office/drawing/2014/main" id="{31C2EE1B-E43D-4E09-BB8D-4E251C3AB993}"/>
              </a:ext>
            </a:extLst>
          </p:cNvPr>
          <p:cNvSpPr/>
          <p:nvPr/>
        </p:nvSpPr>
        <p:spPr>
          <a:xfrm>
            <a:off x="8223214" y="59441"/>
            <a:ext cx="105817" cy="109187"/>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sp>
        <p:nvSpPr>
          <p:cNvPr id="343" name="Oval 342">
            <a:extLst>
              <a:ext uri="{FF2B5EF4-FFF2-40B4-BE49-F238E27FC236}">
                <a16:creationId xmlns:a16="http://schemas.microsoft.com/office/drawing/2014/main" id="{2C6CDE47-1A07-4DAD-9CCF-3E79DCE033C4}"/>
              </a:ext>
            </a:extLst>
          </p:cNvPr>
          <p:cNvSpPr/>
          <p:nvPr/>
        </p:nvSpPr>
        <p:spPr>
          <a:xfrm>
            <a:off x="47767" y="3429861"/>
            <a:ext cx="206702" cy="213285"/>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grpSp>
        <p:nvGrpSpPr>
          <p:cNvPr id="339" name="Group 338">
            <a:extLst>
              <a:ext uri="{FF2B5EF4-FFF2-40B4-BE49-F238E27FC236}">
                <a16:creationId xmlns:a16="http://schemas.microsoft.com/office/drawing/2014/main" id="{E23B5FED-AA48-4FE8-84D5-7A3062BE11AF}"/>
              </a:ext>
            </a:extLst>
          </p:cNvPr>
          <p:cNvGrpSpPr/>
          <p:nvPr/>
        </p:nvGrpSpPr>
        <p:grpSpPr>
          <a:xfrm>
            <a:off x="76031" y="-33605"/>
            <a:ext cx="880443" cy="878757"/>
            <a:chOff x="9254099" y="3796931"/>
            <a:chExt cx="941974" cy="940170"/>
          </a:xfrm>
        </p:grpSpPr>
        <p:sp>
          <p:nvSpPr>
            <p:cNvPr id="340" name="Oval 46">
              <a:extLst>
                <a:ext uri="{FF2B5EF4-FFF2-40B4-BE49-F238E27FC236}">
                  <a16:creationId xmlns:a16="http://schemas.microsoft.com/office/drawing/2014/main" id="{C78AA93C-ED4F-4059-8C64-CA90A8230138}"/>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1" name="Oval 47">
              <a:extLst>
                <a:ext uri="{FF2B5EF4-FFF2-40B4-BE49-F238E27FC236}">
                  <a16:creationId xmlns:a16="http://schemas.microsoft.com/office/drawing/2014/main" id="{42F43A3C-2173-4874-BFCC-0E451309A08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2" name="Oval 48">
              <a:extLst>
                <a:ext uri="{FF2B5EF4-FFF2-40B4-BE49-F238E27FC236}">
                  <a16:creationId xmlns:a16="http://schemas.microsoft.com/office/drawing/2014/main" id="{CFD33A74-DAC4-4D84-BAB4-6C403785407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6" name="Oval 49">
              <a:extLst>
                <a:ext uri="{FF2B5EF4-FFF2-40B4-BE49-F238E27FC236}">
                  <a16:creationId xmlns:a16="http://schemas.microsoft.com/office/drawing/2014/main" id="{04C73CCB-96A6-4BA1-B608-1300E2EFE81B}"/>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7" name="Oval 50">
              <a:extLst>
                <a:ext uri="{FF2B5EF4-FFF2-40B4-BE49-F238E27FC236}">
                  <a16:creationId xmlns:a16="http://schemas.microsoft.com/office/drawing/2014/main" id="{9E567F26-6101-4E8D-BCC4-27D50A01D44B}"/>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8" name="Oval 51">
              <a:extLst>
                <a:ext uri="{FF2B5EF4-FFF2-40B4-BE49-F238E27FC236}">
                  <a16:creationId xmlns:a16="http://schemas.microsoft.com/office/drawing/2014/main" id="{E5F66A3B-9419-4656-9C23-26E33410BC12}"/>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9" name="Oval 52">
              <a:extLst>
                <a:ext uri="{FF2B5EF4-FFF2-40B4-BE49-F238E27FC236}">
                  <a16:creationId xmlns:a16="http://schemas.microsoft.com/office/drawing/2014/main" id="{C18279B7-6212-4920-BA4A-1DC792A772F9}"/>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0" name="Oval 53">
              <a:extLst>
                <a:ext uri="{FF2B5EF4-FFF2-40B4-BE49-F238E27FC236}">
                  <a16:creationId xmlns:a16="http://schemas.microsoft.com/office/drawing/2014/main" id="{BE7DC73C-FE9F-4547-AA20-D7D1C14B09A2}"/>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1" name="Oval 54">
              <a:extLst>
                <a:ext uri="{FF2B5EF4-FFF2-40B4-BE49-F238E27FC236}">
                  <a16:creationId xmlns:a16="http://schemas.microsoft.com/office/drawing/2014/main" id="{2EFF08CB-77F1-4AD0-A56B-38EF60DD2A91}"/>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76" name="TextBox 75">
            <a:extLst>
              <a:ext uri="{FF2B5EF4-FFF2-40B4-BE49-F238E27FC236}">
                <a16:creationId xmlns:a16="http://schemas.microsoft.com/office/drawing/2014/main" id="{035267E3-94E6-143A-EF7F-88635BC5EBAA}"/>
              </a:ext>
            </a:extLst>
          </p:cNvPr>
          <p:cNvSpPr txBox="1"/>
          <p:nvPr/>
        </p:nvSpPr>
        <p:spPr>
          <a:xfrm>
            <a:off x="753567" y="151812"/>
            <a:ext cx="4851943" cy="715581"/>
          </a:xfrm>
          <a:prstGeom prst="rect">
            <a:avLst/>
          </a:prstGeom>
          <a:noFill/>
        </p:spPr>
        <p:txBody>
          <a:bodyPr wrap="square" rtlCol="0">
            <a:spAutoFit/>
          </a:bodyPr>
          <a:lstStyle/>
          <a:p>
            <a:pPr defTabSz="685800">
              <a:buClrTx/>
              <a:defRPr/>
            </a:pPr>
            <a:r>
              <a:rPr lang="en-GB" sz="4050" kern="1200" dirty="0">
                <a:solidFill>
                  <a:prstClr val="white">
                    <a:lumMod val="50000"/>
                  </a:prstClr>
                </a:solidFill>
                <a:latin typeface="Calibri" panose="020F0502020204030204"/>
                <a:ea typeface="+mn-ea"/>
                <a:cs typeface="+mn-cs"/>
              </a:rPr>
              <a:t>Bottom-up model </a:t>
            </a:r>
          </a:p>
        </p:txBody>
      </p:sp>
      <p:sp>
        <p:nvSpPr>
          <p:cNvPr id="17" name="TextBox 16">
            <a:extLst>
              <a:ext uri="{FF2B5EF4-FFF2-40B4-BE49-F238E27FC236}">
                <a16:creationId xmlns:a16="http://schemas.microsoft.com/office/drawing/2014/main" id="{C9775711-1E83-779F-80FA-1736668A25A4}"/>
              </a:ext>
            </a:extLst>
          </p:cNvPr>
          <p:cNvSpPr txBox="1"/>
          <p:nvPr/>
        </p:nvSpPr>
        <p:spPr>
          <a:xfrm>
            <a:off x="454912" y="1457661"/>
            <a:ext cx="8029087" cy="830997"/>
          </a:xfrm>
          <a:prstGeom prst="rect">
            <a:avLst/>
          </a:prstGeom>
          <a:noFill/>
          <a:ln w="31750">
            <a:solidFill>
              <a:srgbClr val="0070C0"/>
            </a:solidFill>
          </a:ln>
        </p:spPr>
        <p:txBody>
          <a:bodyPr wrap="square" rtlCol="0">
            <a:spAutoFit/>
          </a:bodyPr>
          <a:lstStyle/>
          <a:p>
            <a:pPr defTabSz="685800">
              <a:buClrTx/>
              <a:defRPr/>
            </a:pPr>
            <a:r>
              <a:rPr lang="en-GB" sz="2400" kern="1200" dirty="0">
                <a:solidFill>
                  <a:srgbClr val="FF0000"/>
                </a:solidFill>
                <a:latin typeface="Calibri" panose="020F0502020204030204"/>
                <a:ea typeface="+mn-ea"/>
                <a:cs typeface="+mn-cs"/>
              </a:rPr>
              <a:t>Population density  </a:t>
            </a:r>
            <a:r>
              <a:rPr lang="en-GB" sz="2400" kern="1200" dirty="0">
                <a:solidFill>
                  <a:prstClr val="black"/>
                </a:solidFill>
                <a:latin typeface="Calibri" panose="020F0502020204030204"/>
                <a:ea typeface="+mn-ea"/>
                <a:cs typeface="+mn-cs"/>
              </a:rPr>
              <a:t>is calculated as </a:t>
            </a:r>
            <a:r>
              <a:rPr lang="en-GB" sz="2400" kern="1200" dirty="0">
                <a:solidFill>
                  <a:srgbClr val="FF0000"/>
                </a:solidFill>
                <a:latin typeface="Calibri" panose="020F0502020204030204"/>
                <a:ea typeface="+mn-ea"/>
                <a:cs typeface="+mn-cs"/>
              </a:rPr>
              <a:t>Population count </a:t>
            </a:r>
            <a:r>
              <a:rPr lang="en-GB" sz="2400" kern="1200" dirty="0">
                <a:solidFill>
                  <a:prstClr val="black"/>
                </a:solidFill>
                <a:latin typeface="Calibri" panose="020F0502020204030204"/>
                <a:ea typeface="+mn-ea"/>
                <a:cs typeface="+mn-cs"/>
              </a:rPr>
              <a:t>divided by </a:t>
            </a:r>
            <a:r>
              <a:rPr lang="en-GB" sz="2400" kern="1200" dirty="0">
                <a:solidFill>
                  <a:srgbClr val="FF0000"/>
                </a:solidFill>
                <a:latin typeface="Calibri" panose="020F0502020204030204"/>
                <a:ea typeface="+mn-ea"/>
                <a:cs typeface="+mn-cs"/>
              </a:rPr>
              <a:t>building area</a:t>
            </a:r>
            <a:r>
              <a:rPr lang="en-GB" sz="2400" kern="1200" dirty="0">
                <a:solidFill>
                  <a:prstClr val="black"/>
                </a:solidFill>
                <a:latin typeface="Calibri" panose="020F0502020204030204"/>
                <a:ea typeface="+mn-ea"/>
                <a:cs typeface="+mn-cs"/>
              </a:rPr>
              <a:t> or divided by </a:t>
            </a:r>
            <a:r>
              <a:rPr lang="en-GB" sz="2400" kern="1200" dirty="0">
                <a:solidFill>
                  <a:srgbClr val="FF0000"/>
                </a:solidFill>
                <a:latin typeface="Calibri" panose="020F0502020204030204"/>
                <a:ea typeface="+mn-ea"/>
                <a:cs typeface="+mn-cs"/>
              </a:rPr>
              <a:t>building count </a:t>
            </a:r>
          </a:p>
        </p:txBody>
      </p:sp>
    </p:spTree>
    <p:custDataLst>
      <p:tags r:id="rId1"/>
    </p:custDataLst>
    <p:extLst>
      <p:ext uri="{BB962C8B-B14F-4D97-AF65-F5344CB8AC3E}">
        <p14:creationId xmlns:p14="http://schemas.microsoft.com/office/powerpoint/2010/main" val="1798613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5125">
        <p159:morph option="byObject"/>
      </p:transition>
    </mc:Choice>
    <mc:Fallback xmlns="">
      <p:transition spd="slow" advTm="225125">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reeform: Shape 233">
            <a:extLst>
              <a:ext uri="{FF2B5EF4-FFF2-40B4-BE49-F238E27FC236}">
                <a16:creationId xmlns:a16="http://schemas.microsoft.com/office/drawing/2014/main" id="{F0236A09-BF01-4BC4-9846-C19AF775E8F3}"/>
              </a:ext>
            </a:extLst>
          </p:cNvPr>
          <p:cNvSpPr>
            <a:spLocks/>
          </p:cNvSpPr>
          <p:nvPr/>
        </p:nvSpPr>
        <p:spPr bwMode="auto">
          <a:xfrm rot="4539401">
            <a:off x="6924879" y="3004353"/>
            <a:ext cx="1866875" cy="2243707"/>
          </a:xfrm>
          <a:custGeom>
            <a:avLst/>
            <a:gdLst>
              <a:gd name="connsiteX0" fmla="*/ 59990 w 2489167"/>
              <a:gd name="connsiteY0" fmla="*/ 404469 h 2991609"/>
              <a:gd name="connsiteX1" fmla="*/ 535033 w 2489167"/>
              <a:gd name="connsiteY1" fmla="*/ 0 h 2991609"/>
              <a:gd name="connsiteX2" fmla="*/ 1062382 w 2489167"/>
              <a:gd name="connsiteY2" fmla="*/ 262573 h 2991609"/>
              <a:gd name="connsiteX3" fmla="*/ 1113587 w 2489167"/>
              <a:gd name="connsiteY3" fmla="*/ 330110 h 2991609"/>
              <a:gd name="connsiteX4" fmla="*/ 1116457 w 2489167"/>
              <a:gd name="connsiteY4" fmla="*/ 329933 h 2991609"/>
              <a:gd name="connsiteX5" fmla="*/ 2405939 w 2489167"/>
              <a:gd name="connsiteY5" fmla="*/ 1308969 h 2991609"/>
              <a:gd name="connsiteX6" fmla="*/ 1517787 w 2489167"/>
              <a:gd name="connsiteY6" fmla="*/ 2937534 h 2991609"/>
              <a:gd name="connsiteX7" fmla="*/ 128565 w 2489167"/>
              <a:gd name="connsiteY7" fmla="*/ 2086508 h 2991609"/>
              <a:gd name="connsiteX8" fmla="*/ 152175 w 2489167"/>
              <a:gd name="connsiteY8" fmla="*/ 1395353 h 2991609"/>
              <a:gd name="connsiteX9" fmla="*/ 170021 w 2489167"/>
              <a:gd name="connsiteY9" fmla="*/ 1303432 h 2991609"/>
              <a:gd name="connsiteX10" fmla="*/ 147812 w 2489167"/>
              <a:gd name="connsiteY10" fmla="*/ 1283255 h 2991609"/>
              <a:gd name="connsiteX11" fmla="*/ 5137 w 2489167"/>
              <a:gd name="connsiteY11" fmla="*/ 942211 h 2991609"/>
              <a:gd name="connsiteX12" fmla="*/ 59990 w 2489167"/>
              <a:gd name="connsiteY12" fmla="*/ 404469 h 299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9167" h="2991609">
                <a:moveTo>
                  <a:pt x="59990" y="404469"/>
                </a:moveTo>
                <a:cubicBezTo>
                  <a:pt x="199709" y="9298"/>
                  <a:pt x="535033" y="0"/>
                  <a:pt x="535033" y="0"/>
                </a:cubicBezTo>
                <a:cubicBezTo>
                  <a:pt x="777053" y="0"/>
                  <a:pt x="949970" y="131287"/>
                  <a:pt x="1062382" y="262573"/>
                </a:cubicBezTo>
                <a:lnTo>
                  <a:pt x="1113587" y="330110"/>
                </a:lnTo>
                <a:lnTo>
                  <a:pt x="1116457" y="329933"/>
                </a:lnTo>
                <a:cubicBezTo>
                  <a:pt x="2018857" y="329933"/>
                  <a:pt x="2405939" y="1308969"/>
                  <a:pt x="2405939" y="1308969"/>
                </a:cubicBezTo>
                <a:cubicBezTo>
                  <a:pt x="2826268" y="2496612"/>
                  <a:pt x="1517787" y="2937534"/>
                  <a:pt x="1517787" y="2937534"/>
                </a:cubicBezTo>
                <a:cubicBezTo>
                  <a:pt x="173685" y="3252817"/>
                  <a:pt x="128565" y="2086508"/>
                  <a:pt x="128565" y="2086508"/>
                </a:cubicBezTo>
                <a:cubicBezTo>
                  <a:pt x="109271" y="1816859"/>
                  <a:pt x="120124" y="1588589"/>
                  <a:pt x="152175" y="1395353"/>
                </a:cubicBezTo>
                <a:lnTo>
                  <a:pt x="170021" y="1303432"/>
                </a:lnTo>
                <a:lnTo>
                  <a:pt x="147812" y="1283255"/>
                </a:lnTo>
                <a:cubicBezTo>
                  <a:pt x="12795" y="1140154"/>
                  <a:pt x="5137" y="942211"/>
                  <a:pt x="5137" y="942211"/>
                </a:cubicBezTo>
                <a:cubicBezTo>
                  <a:pt x="-11422" y="710790"/>
                  <a:pt x="13417" y="536193"/>
                  <a:pt x="59990" y="404469"/>
                </a:cubicBezTo>
                <a:close/>
              </a:path>
            </a:pathLst>
          </a:custGeom>
          <a:pattFill prst="pct5">
            <a:fgClr>
              <a:schemeClr val="bg1">
                <a:lumMod val="65000"/>
              </a:schemeClr>
            </a:fgClr>
            <a:bgClr>
              <a:schemeClr val="bg1"/>
            </a:bgClr>
          </a:pattFill>
          <a:ln>
            <a:noFill/>
          </a:ln>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baseline="30000" dirty="0">
              <a:solidFill>
                <a:prstClr val="black"/>
              </a:solidFill>
              <a:latin typeface="Calibri" panose="020F0502020204030204"/>
              <a:ea typeface="+mn-ea"/>
              <a:cs typeface="+mn-cs"/>
            </a:endParaRPr>
          </a:p>
        </p:txBody>
      </p:sp>
      <p:grpSp>
        <p:nvGrpSpPr>
          <p:cNvPr id="42" name="Group 41">
            <a:extLst>
              <a:ext uri="{FF2B5EF4-FFF2-40B4-BE49-F238E27FC236}">
                <a16:creationId xmlns:a16="http://schemas.microsoft.com/office/drawing/2014/main" id="{44241014-6E80-48D3-969C-57BF2D8C7402}"/>
              </a:ext>
            </a:extLst>
          </p:cNvPr>
          <p:cNvGrpSpPr/>
          <p:nvPr/>
        </p:nvGrpSpPr>
        <p:grpSpPr>
          <a:xfrm>
            <a:off x="4154735" y="-319699"/>
            <a:ext cx="880250" cy="438422"/>
            <a:chOff x="1595914" y="-11092"/>
            <a:chExt cx="1173666" cy="584563"/>
          </a:xfrm>
        </p:grpSpPr>
        <p:sp>
          <p:nvSpPr>
            <p:cNvPr id="43" name="Freeform: Shape 42">
              <a:extLst>
                <a:ext uri="{FF2B5EF4-FFF2-40B4-BE49-F238E27FC236}">
                  <a16:creationId xmlns:a16="http://schemas.microsoft.com/office/drawing/2014/main" id="{F56C5781-7EAE-4380-9449-5B32F9E69C41}"/>
                </a:ext>
              </a:extLst>
            </p:cNvPr>
            <p:cNvSpPr>
              <a:spLocks noChangeArrowheads="1"/>
            </p:cNvSpPr>
            <p:nvPr/>
          </p:nvSpPr>
          <p:spPr bwMode="auto">
            <a:xfrm>
              <a:off x="1595914" y="-11092"/>
              <a:ext cx="1173666" cy="584563"/>
            </a:xfrm>
            <a:custGeom>
              <a:avLst/>
              <a:gdLst>
                <a:gd name="connsiteX0" fmla="*/ 0 w 1173666"/>
                <a:gd name="connsiteY0" fmla="*/ 0 h 584563"/>
                <a:gd name="connsiteX1" fmla="*/ 1173666 w 1173666"/>
                <a:gd name="connsiteY1" fmla="*/ 0 h 584563"/>
                <a:gd name="connsiteX2" fmla="*/ 1161870 w 1173666"/>
                <a:gd name="connsiteY2" fmla="*/ 116792 h 584563"/>
                <a:gd name="connsiteX3" fmla="*/ 586833 w 1173666"/>
                <a:gd name="connsiteY3" fmla="*/ 584563 h 584563"/>
                <a:gd name="connsiteX4" fmla="*/ 11796 w 1173666"/>
                <a:gd name="connsiteY4" fmla="*/ 116792 h 58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6" h="584563">
                  <a:moveTo>
                    <a:pt x="0" y="0"/>
                  </a:moveTo>
                  <a:lnTo>
                    <a:pt x="1173666" y="0"/>
                  </a:lnTo>
                  <a:lnTo>
                    <a:pt x="1161870" y="116792"/>
                  </a:lnTo>
                  <a:cubicBezTo>
                    <a:pt x="1107138" y="383748"/>
                    <a:pt x="870482" y="584563"/>
                    <a:pt x="586833" y="584563"/>
                  </a:cubicBezTo>
                  <a:cubicBezTo>
                    <a:pt x="303184" y="584563"/>
                    <a:pt x="66528" y="383748"/>
                    <a:pt x="11796" y="116792"/>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4" name="Freeform: Shape 43">
              <a:extLst>
                <a:ext uri="{FF2B5EF4-FFF2-40B4-BE49-F238E27FC236}">
                  <a16:creationId xmlns:a16="http://schemas.microsoft.com/office/drawing/2014/main" id="{5BEA43B0-A543-48A0-96DF-EA4CC85786B0}"/>
                </a:ext>
              </a:extLst>
            </p:cNvPr>
            <p:cNvSpPr>
              <a:spLocks noChangeArrowheads="1"/>
            </p:cNvSpPr>
            <p:nvPr/>
          </p:nvSpPr>
          <p:spPr bwMode="auto">
            <a:xfrm>
              <a:off x="1665047" y="-3155"/>
              <a:ext cx="1036900" cy="507658"/>
            </a:xfrm>
            <a:custGeom>
              <a:avLst/>
              <a:gdLst>
                <a:gd name="connsiteX0" fmla="*/ 0 w 1036900"/>
                <a:gd name="connsiteY0" fmla="*/ 0 h 507658"/>
                <a:gd name="connsiteX1" fmla="*/ 1036900 w 1036900"/>
                <a:gd name="connsiteY1" fmla="*/ 0 h 507658"/>
                <a:gd name="connsiteX2" fmla="*/ 1027391 w 1036900"/>
                <a:gd name="connsiteY2" fmla="*/ 94056 h 507658"/>
                <a:gd name="connsiteX3" fmla="*/ 518450 w 1036900"/>
                <a:gd name="connsiteY3" fmla="*/ 507658 h 507658"/>
                <a:gd name="connsiteX4" fmla="*/ 9509 w 1036900"/>
                <a:gd name="connsiteY4" fmla="*/ 94056 h 507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900" h="507658">
                  <a:moveTo>
                    <a:pt x="0" y="0"/>
                  </a:moveTo>
                  <a:lnTo>
                    <a:pt x="1036900" y="0"/>
                  </a:lnTo>
                  <a:lnTo>
                    <a:pt x="1027391" y="94056"/>
                  </a:lnTo>
                  <a:cubicBezTo>
                    <a:pt x="978950" y="330098"/>
                    <a:pt x="769495" y="507658"/>
                    <a:pt x="518450" y="507658"/>
                  </a:cubicBezTo>
                  <a:cubicBezTo>
                    <a:pt x="267405" y="507658"/>
                    <a:pt x="57950" y="330098"/>
                    <a:pt x="9509" y="94056"/>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5" name="Freeform: Shape 44">
              <a:extLst>
                <a:ext uri="{FF2B5EF4-FFF2-40B4-BE49-F238E27FC236}">
                  <a16:creationId xmlns:a16="http://schemas.microsoft.com/office/drawing/2014/main" id="{987B16B2-14E8-47E0-A6ED-77807F58EECA}"/>
                </a:ext>
              </a:extLst>
            </p:cNvPr>
            <p:cNvSpPr>
              <a:spLocks noChangeArrowheads="1"/>
            </p:cNvSpPr>
            <p:nvPr/>
          </p:nvSpPr>
          <p:spPr bwMode="auto">
            <a:xfrm>
              <a:off x="1732439" y="-3154"/>
              <a:ext cx="902116" cy="440941"/>
            </a:xfrm>
            <a:custGeom>
              <a:avLst/>
              <a:gdLst>
                <a:gd name="connsiteX0" fmla="*/ 0 w 902116"/>
                <a:gd name="connsiteY0" fmla="*/ 0 h 440941"/>
                <a:gd name="connsiteX1" fmla="*/ 902116 w 902116"/>
                <a:gd name="connsiteY1" fmla="*/ 0 h 440941"/>
                <a:gd name="connsiteX2" fmla="*/ 893903 w 902116"/>
                <a:gd name="connsiteY2" fmla="*/ 81209 h 440941"/>
                <a:gd name="connsiteX3" fmla="*/ 451058 w 902116"/>
                <a:gd name="connsiteY3" fmla="*/ 440941 h 440941"/>
                <a:gd name="connsiteX4" fmla="*/ 8214 w 902116"/>
                <a:gd name="connsiteY4" fmla="*/ 81209 h 440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16" h="440941">
                  <a:moveTo>
                    <a:pt x="0" y="0"/>
                  </a:moveTo>
                  <a:lnTo>
                    <a:pt x="902116" y="0"/>
                  </a:lnTo>
                  <a:lnTo>
                    <a:pt x="893903" y="81209"/>
                  </a:lnTo>
                  <a:cubicBezTo>
                    <a:pt x="851753" y="286508"/>
                    <a:pt x="669500" y="440941"/>
                    <a:pt x="451058" y="440941"/>
                  </a:cubicBezTo>
                  <a:cubicBezTo>
                    <a:pt x="232616" y="440941"/>
                    <a:pt x="50364" y="286508"/>
                    <a:pt x="8214" y="81209"/>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6" name="Freeform: Shape 45">
              <a:extLst>
                <a:ext uri="{FF2B5EF4-FFF2-40B4-BE49-F238E27FC236}">
                  <a16:creationId xmlns:a16="http://schemas.microsoft.com/office/drawing/2014/main" id="{4AFC785C-94EE-4B20-91F2-4FC81EC811E4}"/>
                </a:ext>
              </a:extLst>
            </p:cNvPr>
            <p:cNvSpPr>
              <a:spLocks noChangeArrowheads="1"/>
            </p:cNvSpPr>
            <p:nvPr/>
          </p:nvSpPr>
          <p:spPr bwMode="auto">
            <a:xfrm>
              <a:off x="1799185" y="-2845"/>
              <a:ext cx="767122" cy="373915"/>
            </a:xfrm>
            <a:custGeom>
              <a:avLst/>
              <a:gdLst>
                <a:gd name="connsiteX0" fmla="*/ 0 w 767122"/>
                <a:gd name="connsiteY0" fmla="*/ 0 h 373915"/>
                <a:gd name="connsiteX1" fmla="*/ 767122 w 767122"/>
                <a:gd name="connsiteY1" fmla="*/ 0 h 373915"/>
                <a:gd name="connsiteX2" fmla="*/ 760309 w 767122"/>
                <a:gd name="connsiteY2" fmla="*/ 67455 h 373915"/>
                <a:gd name="connsiteX3" fmla="*/ 383561 w 767122"/>
                <a:gd name="connsiteY3" fmla="*/ 373915 h 373915"/>
                <a:gd name="connsiteX4" fmla="*/ 6813 w 767122"/>
                <a:gd name="connsiteY4" fmla="*/ 67455 h 37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122" h="373915">
                  <a:moveTo>
                    <a:pt x="0" y="0"/>
                  </a:moveTo>
                  <a:lnTo>
                    <a:pt x="767122" y="0"/>
                  </a:lnTo>
                  <a:lnTo>
                    <a:pt x="760309" y="67455"/>
                  </a:lnTo>
                  <a:cubicBezTo>
                    <a:pt x="724450" y="242352"/>
                    <a:pt x="569400" y="373915"/>
                    <a:pt x="383561" y="373915"/>
                  </a:cubicBezTo>
                  <a:cubicBezTo>
                    <a:pt x="197722" y="373915"/>
                    <a:pt x="42672" y="242352"/>
                    <a:pt x="6813" y="6745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7" name="Freeform: Shape 46">
              <a:extLst>
                <a:ext uri="{FF2B5EF4-FFF2-40B4-BE49-F238E27FC236}">
                  <a16:creationId xmlns:a16="http://schemas.microsoft.com/office/drawing/2014/main" id="{D9B800D0-5219-463C-A748-26E226B9C805}"/>
                </a:ext>
              </a:extLst>
            </p:cNvPr>
            <p:cNvSpPr>
              <a:spLocks noChangeArrowheads="1"/>
            </p:cNvSpPr>
            <p:nvPr/>
          </p:nvSpPr>
          <p:spPr bwMode="auto">
            <a:xfrm>
              <a:off x="1867412" y="-9783"/>
              <a:ext cx="632170" cy="314135"/>
            </a:xfrm>
            <a:custGeom>
              <a:avLst/>
              <a:gdLst>
                <a:gd name="connsiteX0" fmla="*/ 0 w 632170"/>
                <a:gd name="connsiteY0" fmla="*/ 0 h 314135"/>
                <a:gd name="connsiteX1" fmla="*/ 632170 w 632170"/>
                <a:gd name="connsiteY1" fmla="*/ 0 h 314135"/>
                <a:gd name="connsiteX2" fmla="*/ 626003 w 632170"/>
                <a:gd name="connsiteY2" fmla="*/ 61245 h 314135"/>
                <a:gd name="connsiteX3" fmla="*/ 316085 w 632170"/>
                <a:gd name="connsiteY3" fmla="*/ 314135 h 314135"/>
                <a:gd name="connsiteX4" fmla="*/ 6167 w 632170"/>
                <a:gd name="connsiteY4" fmla="*/ 61245 h 31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170" h="314135">
                  <a:moveTo>
                    <a:pt x="0" y="0"/>
                  </a:moveTo>
                  <a:lnTo>
                    <a:pt x="632170" y="0"/>
                  </a:lnTo>
                  <a:lnTo>
                    <a:pt x="626003" y="61245"/>
                  </a:lnTo>
                  <a:cubicBezTo>
                    <a:pt x="596505" y="205569"/>
                    <a:pt x="468959" y="314135"/>
                    <a:pt x="316085" y="314135"/>
                  </a:cubicBezTo>
                  <a:cubicBezTo>
                    <a:pt x="163211" y="314135"/>
                    <a:pt x="35665" y="205569"/>
                    <a:pt x="6167" y="61245"/>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8" name="Freeform: Shape 47">
              <a:extLst>
                <a:ext uri="{FF2B5EF4-FFF2-40B4-BE49-F238E27FC236}">
                  <a16:creationId xmlns:a16="http://schemas.microsoft.com/office/drawing/2014/main" id="{36D7DE4E-982D-4FF8-9303-6F26881B0BB2}"/>
                </a:ext>
              </a:extLst>
            </p:cNvPr>
            <p:cNvSpPr>
              <a:spLocks noChangeArrowheads="1"/>
            </p:cNvSpPr>
            <p:nvPr/>
          </p:nvSpPr>
          <p:spPr bwMode="auto">
            <a:xfrm>
              <a:off x="1935962" y="-3155"/>
              <a:ext cx="495070" cy="238541"/>
            </a:xfrm>
            <a:custGeom>
              <a:avLst/>
              <a:gdLst>
                <a:gd name="connsiteX0" fmla="*/ 0 w 495070"/>
                <a:gd name="connsiteY0" fmla="*/ 0 h 238541"/>
                <a:gd name="connsiteX1" fmla="*/ 495070 w 495070"/>
                <a:gd name="connsiteY1" fmla="*/ 0 h 238541"/>
                <a:gd name="connsiteX2" fmla="*/ 477546 w 495070"/>
                <a:gd name="connsiteY2" fmla="*/ 86538 h 238541"/>
                <a:gd name="connsiteX3" fmla="*/ 247535 w 495070"/>
                <a:gd name="connsiteY3" fmla="*/ 238541 h 238541"/>
                <a:gd name="connsiteX4" fmla="*/ 17524 w 495070"/>
                <a:gd name="connsiteY4" fmla="*/ 86538 h 23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70" h="238541">
                  <a:moveTo>
                    <a:pt x="0" y="0"/>
                  </a:moveTo>
                  <a:lnTo>
                    <a:pt x="495070" y="0"/>
                  </a:lnTo>
                  <a:lnTo>
                    <a:pt x="477546" y="86538"/>
                  </a:lnTo>
                  <a:cubicBezTo>
                    <a:pt x="439651" y="175864"/>
                    <a:pt x="350935" y="238541"/>
                    <a:pt x="247535" y="238541"/>
                  </a:cubicBezTo>
                  <a:cubicBezTo>
                    <a:pt x="144136" y="238541"/>
                    <a:pt x="55420" y="175864"/>
                    <a:pt x="17524" y="86538"/>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49" name="Freeform: Shape 48">
              <a:extLst>
                <a:ext uri="{FF2B5EF4-FFF2-40B4-BE49-F238E27FC236}">
                  <a16:creationId xmlns:a16="http://schemas.microsoft.com/office/drawing/2014/main" id="{4169C7CF-9F52-4F0C-B135-F150C3546EC4}"/>
                </a:ext>
              </a:extLst>
            </p:cNvPr>
            <p:cNvSpPr>
              <a:spLocks noChangeArrowheads="1"/>
            </p:cNvSpPr>
            <p:nvPr/>
          </p:nvSpPr>
          <p:spPr bwMode="auto">
            <a:xfrm>
              <a:off x="2003273" y="-3156"/>
              <a:ext cx="358951" cy="171824"/>
            </a:xfrm>
            <a:custGeom>
              <a:avLst/>
              <a:gdLst>
                <a:gd name="connsiteX0" fmla="*/ 0 w 358951"/>
                <a:gd name="connsiteY0" fmla="*/ 0 h 171824"/>
                <a:gd name="connsiteX1" fmla="*/ 358951 w 358951"/>
                <a:gd name="connsiteY1" fmla="*/ 0 h 171824"/>
                <a:gd name="connsiteX2" fmla="*/ 346630 w 358951"/>
                <a:gd name="connsiteY2" fmla="*/ 61027 h 171824"/>
                <a:gd name="connsiteX3" fmla="*/ 179475 w 358951"/>
                <a:gd name="connsiteY3" fmla="*/ 171824 h 171824"/>
                <a:gd name="connsiteX4" fmla="*/ 12320 w 358951"/>
                <a:gd name="connsiteY4" fmla="*/ 61027 h 1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51" h="171824">
                  <a:moveTo>
                    <a:pt x="0" y="0"/>
                  </a:moveTo>
                  <a:lnTo>
                    <a:pt x="358951" y="0"/>
                  </a:lnTo>
                  <a:lnTo>
                    <a:pt x="346630" y="61027"/>
                  </a:lnTo>
                  <a:cubicBezTo>
                    <a:pt x="319090" y="126138"/>
                    <a:pt x="254618" y="171824"/>
                    <a:pt x="179475" y="171824"/>
                  </a:cubicBezTo>
                  <a:cubicBezTo>
                    <a:pt x="104332" y="171824"/>
                    <a:pt x="39860" y="126138"/>
                    <a:pt x="12320" y="6102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0" name="Freeform: Shape 49">
              <a:extLst>
                <a:ext uri="{FF2B5EF4-FFF2-40B4-BE49-F238E27FC236}">
                  <a16:creationId xmlns:a16="http://schemas.microsoft.com/office/drawing/2014/main" id="{A4455C20-83A7-450A-B9FF-EE465D95BF8E}"/>
                </a:ext>
              </a:extLst>
            </p:cNvPr>
            <p:cNvSpPr>
              <a:spLocks noChangeArrowheads="1"/>
            </p:cNvSpPr>
            <p:nvPr/>
          </p:nvSpPr>
          <p:spPr bwMode="auto">
            <a:xfrm>
              <a:off x="2069919" y="-3157"/>
              <a:ext cx="225656" cy="105109"/>
            </a:xfrm>
            <a:custGeom>
              <a:avLst/>
              <a:gdLst>
                <a:gd name="connsiteX0" fmla="*/ 0 w 225656"/>
                <a:gd name="connsiteY0" fmla="*/ 0 h 105109"/>
                <a:gd name="connsiteX1" fmla="*/ 225656 w 225656"/>
                <a:gd name="connsiteY1" fmla="*/ 0 h 105109"/>
                <a:gd name="connsiteX2" fmla="*/ 218509 w 225656"/>
                <a:gd name="connsiteY2" fmla="*/ 35287 h 105109"/>
                <a:gd name="connsiteX3" fmla="*/ 112828 w 225656"/>
                <a:gd name="connsiteY3" fmla="*/ 105109 h 105109"/>
                <a:gd name="connsiteX4" fmla="*/ 7147 w 225656"/>
                <a:gd name="connsiteY4" fmla="*/ 35287 h 10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56" h="105109">
                  <a:moveTo>
                    <a:pt x="0" y="0"/>
                  </a:moveTo>
                  <a:lnTo>
                    <a:pt x="225656" y="0"/>
                  </a:lnTo>
                  <a:lnTo>
                    <a:pt x="218509" y="35287"/>
                  </a:lnTo>
                  <a:cubicBezTo>
                    <a:pt x="201098" y="76319"/>
                    <a:pt x="160336" y="105109"/>
                    <a:pt x="112828" y="105109"/>
                  </a:cubicBezTo>
                  <a:cubicBezTo>
                    <a:pt x="65320" y="105109"/>
                    <a:pt x="24559" y="76319"/>
                    <a:pt x="7147" y="35287"/>
                  </a:cubicBezTo>
                  <a:close/>
                </a:path>
              </a:pathLst>
            </a:cu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51" name="Freeform: Shape 50">
              <a:extLst>
                <a:ext uri="{FF2B5EF4-FFF2-40B4-BE49-F238E27FC236}">
                  <a16:creationId xmlns:a16="http://schemas.microsoft.com/office/drawing/2014/main" id="{390852B4-A0FD-4D81-9672-A3038D219CD7}"/>
                </a:ext>
              </a:extLst>
            </p:cNvPr>
            <p:cNvSpPr>
              <a:spLocks noChangeArrowheads="1"/>
            </p:cNvSpPr>
            <p:nvPr/>
          </p:nvSpPr>
          <p:spPr bwMode="auto">
            <a:xfrm>
              <a:off x="2140775" y="-3157"/>
              <a:ext cx="86197" cy="38393"/>
            </a:xfrm>
            <a:custGeom>
              <a:avLst/>
              <a:gdLst>
                <a:gd name="connsiteX0" fmla="*/ 0 w 86197"/>
                <a:gd name="connsiteY0" fmla="*/ 0 h 38393"/>
                <a:gd name="connsiteX1" fmla="*/ 86197 w 86197"/>
                <a:gd name="connsiteY1" fmla="*/ 0 h 38393"/>
                <a:gd name="connsiteX2" fmla="*/ 76228 w 86197"/>
                <a:gd name="connsiteY2" fmla="*/ 24451 h 38393"/>
                <a:gd name="connsiteX3" fmla="*/ 43098 w 86197"/>
                <a:gd name="connsiteY3" fmla="*/ 38393 h 38393"/>
                <a:gd name="connsiteX4" fmla="*/ 9968 w 86197"/>
                <a:gd name="connsiteY4" fmla="*/ 24451 h 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97" h="38393">
                  <a:moveTo>
                    <a:pt x="0" y="0"/>
                  </a:moveTo>
                  <a:lnTo>
                    <a:pt x="86197" y="0"/>
                  </a:lnTo>
                  <a:lnTo>
                    <a:pt x="76228" y="24451"/>
                  </a:lnTo>
                  <a:cubicBezTo>
                    <a:pt x="67749" y="33065"/>
                    <a:pt x="56036" y="38393"/>
                    <a:pt x="43098" y="38393"/>
                  </a:cubicBezTo>
                  <a:cubicBezTo>
                    <a:pt x="30160" y="38393"/>
                    <a:pt x="18447" y="33065"/>
                    <a:pt x="9968" y="24451"/>
                  </a:cubicBezTo>
                  <a:close/>
                </a:path>
              </a:pathLst>
            </a:cu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Autofit/>
            </a:bodyPr>
            <a:lstStyle/>
            <a:p>
              <a:pPr defTabSz="685800">
                <a:buClrTx/>
                <a:defRPr/>
              </a:pPr>
              <a:endParaRPr lang="en-IN" sz="1350" kern="1200" dirty="0">
                <a:solidFill>
                  <a:prstClr val="black"/>
                </a:solidFill>
                <a:latin typeface="Calibri" panose="020F0502020204030204"/>
                <a:ea typeface="+mn-ea"/>
                <a:cs typeface="+mn-cs"/>
              </a:endParaRPr>
            </a:p>
          </p:txBody>
        </p:sp>
      </p:grpSp>
      <p:grpSp>
        <p:nvGrpSpPr>
          <p:cNvPr id="237" name="Group 236">
            <a:extLst>
              <a:ext uri="{FF2B5EF4-FFF2-40B4-BE49-F238E27FC236}">
                <a16:creationId xmlns:a16="http://schemas.microsoft.com/office/drawing/2014/main" id="{723082FC-56DB-43A1-9A57-2E4360142289}"/>
              </a:ext>
            </a:extLst>
          </p:cNvPr>
          <p:cNvGrpSpPr/>
          <p:nvPr/>
        </p:nvGrpSpPr>
        <p:grpSpPr>
          <a:xfrm>
            <a:off x="8230436" y="-33078"/>
            <a:ext cx="880443" cy="878757"/>
            <a:chOff x="9254099" y="3796931"/>
            <a:chExt cx="941974" cy="940170"/>
          </a:xfrm>
        </p:grpSpPr>
        <p:sp>
          <p:nvSpPr>
            <p:cNvPr id="238" name="Oval 46">
              <a:extLst>
                <a:ext uri="{FF2B5EF4-FFF2-40B4-BE49-F238E27FC236}">
                  <a16:creationId xmlns:a16="http://schemas.microsoft.com/office/drawing/2014/main" id="{AE99D03B-99C2-4EE6-BEB4-ABCBB50ED149}"/>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39" name="Oval 47">
              <a:extLst>
                <a:ext uri="{FF2B5EF4-FFF2-40B4-BE49-F238E27FC236}">
                  <a16:creationId xmlns:a16="http://schemas.microsoft.com/office/drawing/2014/main" id="{6CB57090-E4C6-42E2-9581-AE610B0F9D1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0" name="Oval 48">
              <a:extLst>
                <a:ext uri="{FF2B5EF4-FFF2-40B4-BE49-F238E27FC236}">
                  <a16:creationId xmlns:a16="http://schemas.microsoft.com/office/drawing/2014/main" id="{85715D7E-5DD2-4F6A-9B89-D5D43FD0AEC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1" name="Oval 49">
              <a:extLst>
                <a:ext uri="{FF2B5EF4-FFF2-40B4-BE49-F238E27FC236}">
                  <a16:creationId xmlns:a16="http://schemas.microsoft.com/office/drawing/2014/main" id="{CE52B61E-D6AB-4BAD-B22E-46B318C21B72}"/>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2" name="Oval 50">
              <a:extLst>
                <a:ext uri="{FF2B5EF4-FFF2-40B4-BE49-F238E27FC236}">
                  <a16:creationId xmlns:a16="http://schemas.microsoft.com/office/drawing/2014/main" id="{5D98BDC1-6F18-4F5E-9709-C0335E730C7D}"/>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3" name="Oval 51">
              <a:extLst>
                <a:ext uri="{FF2B5EF4-FFF2-40B4-BE49-F238E27FC236}">
                  <a16:creationId xmlns:a16="http://schemas.microsoft.com/office/drawing/2014/main" id="{1D698E71-8630-4264-954E-724E7F595CE8}"/>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4" name="Oval 52">
              <a:extLst>
                <a:ext uri="{FF2B5EF4-FFF2-40B4-BE49-F238E27FC236}">
                  <a16:creationId xmlns:a16="http://schemas.microsoft.com/office/drawing/2014/main" id="{15F14297-FA46-4368-B50D-4C620569AA7E}"/>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5" name="Oval 53">
              <a:extLst>
                <a:ext uri="{FF2B5EF4-FFF2-40B4-BE49-F238E27FC236}">
                  <a16:creationId xmlns:a16="http://schemas.microsoft.com/office/drawing/2014/main" id="{F6BC9CFD-D309-45C1-A578-D5271D6B1536}"/>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6" name="Oval 54">
              <a:extLst>
                <a:ext uri="{FF2B5EF4-FFF2-40B4-BE49-F238E27FC236}">
                  <a16:creationId xmlns:a16="http://schemas.microsoft.com/office/drawing/2014/main" id="{955C4459-2D0A-4E59-926E-2625C602B9A6}"/>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12" name="Freeform 12">
            <a:extLst>
              <a:ext uri="{FF2B5EF4-FFF2-40B4-BE49-F238E27FC236}">
                <a16:creationId xmlns:a16="http://schemas.microsoft.com/office/drawing/2014/main" id="{7E208582-FE9A-4106-A8E2-5E14939D5789}"/>
              </a:ext>
            </a:extLst>
          </p:cNvPr>
          <p:cNvSpPr>
            <a:spLocks/>
          </p:cNvSpPr>
          <p:nvPr/>
        </p:nvSpPr>
        <p:spPr bwMode="auto">
          <a:xfrm rot="1687266">
            <a:off x="198070" y="944932"/>
            <a:ext cx="41225" cy="42158"/>
          </a:xfrm>
          <a:custGeom>
            <a:avLst/>
            <a:gdLst>
              <a:gd name="T0" fmla="*/ 51 w 54"/>
              <a:gd name="T1" fmla="*/ 23 h 53"/>
              <a:gd name="T2" fmla="*/ 31 w 54"/>
              <a:gd name="T3" fmla="*/ 51 h 53"/>
              <a:gd name="T4" fmla="*/ 3 w 54"/>
              <a:gd name="T5" fmla="*/ 30 h 53"/>
              <a:gd name="T6" fmla="*/ 23 w 54"/>
              <a:gd name="T7" fmla="*/ 2 h 53"/>
              <a:gd name="T8" fmla="*/ 51 w 54"/>
              <a:gd name="T9" fmla="*/ 23 h 53"/>
            </a:gdLst>
            <a:ahLst/>
            <a:cxnLst>
              <a:cxn ang="0">
                <a:pos x="T0" y="T1"/>
              </a:cxn>
              <a:cxn ang="0">
                <a:pos x="T2" y="T3"/>
              </a:cxn>
              <a:cxn ang="0">
                <a:pos x="T4" y="T5"/>
              </a:cxn>
              <a:cxn ang="0">
                <a:pos x="T6" y="T7"/>
              </a:cxn>
              <a:cxn ang="0">
                <a:pos x="T8" y="T9"/>
              </a:cxn>
            </a:cxnLst>
            <a:rect l="0" t="0" r="r" b="b"/>
            <a:pathLst>
              <a:path w="54" h="53">
                <a:moveTo>
                  <a:pt x="51" y="23"/>
                </a:moveTo>
                <a:cubicBezTo>
                  <a:pt x="54" y="36"/>
                  <a:pt x="44" y="49"/>
                  <a:pt x="31" y="51"/>
                </a:cubicBezTo>
                <a:cubicBezTo>
                  <a:pt x="17" y="53"/>
                  <a:pt x="5" y="44"/>
                  <a:pt x="3" y="30"/>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18" name="Freeform 18">
            <a:extLst>
              <a:ext uri="{FF2B5EF4-FFF2-40B4-BE49-F238E27FC236}">
                <a16:creationId xmlns:a16="http://schemas.microsoft.com/office/drawing/2014/main" id="{ED04F09C-1BF5-4509-9F9C-CE7389115B7E}"/>
              </a:ext>
            </a:extLst>
          </p:cNvPr>
          <p:cNvSpPr>
            <a:spLocks/>
          </p:cNvSpPr>
          <p:nvPr/>
        </p:nvSpPr>
        <p:spPr bwMode="auto">
          <a:xfrm rot="1687266">
            <a:off x="164969" y="1038986"/>
            <a:ext cx="40489" cy="41778"/>
          </a:xfrm>
          <a:custGeom>
            <a:avLst/>
            <a:gdLst>
              <a:gd name="T0" fmla="*/ 51 w 53"/>
              <a:gd name="T1" fmla="*/ 23 h 53"/>
              <a:gd name="T2" fmla="*/ 31 w 53"/>
              <a:gd name="T3" fmla="*/ 51 h 53"/>
              <a:gd name="T4" fmla="*/ 3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3" y="31"/>
                </a:cubicBezTo>
                <a:cubicBezTo>
                  <a:pt x="0" y="17"/>
                  <a:pt x="10" y="4"/>
                  <a:pt x="23" y="2"/>
                </a:cubicBezTo>
                <a:cubicBezTo>
                  <a:pt x="37"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4" name="Freeform 24">
            <a:extLst>
              <a:ext uri="{FF2B5EF4-FFF2-40B4-BE49-F238E27FC236}">
                <a16:creationId xmlns:a16="http://schemas.microsoft.com/office/drawing/2014/main" id="{5672C6E6-0AC5-4761-8271-EA7327F4A1A5}"/>
              </a:ext>
            </a:extLst>
          </p:cNvPr>
          <p:cNvSpPr>
            <a:spLocks/>
          </p:cNvSpPr>
          <p:nvPr/>
        </p:nvSpPr>
        <p:spPr bwMode="auto">
          <a:xfrm rot="1687266">
            <a:off x="131702" y="1134033"/>
            <a:ext cx="40489" cy="41778"/>
          </a:xfrm>
          <a:custGeom>
            <a:avLst/>
            <a:gdLst>
              <a:gd name="T0" fmla="*/ 51 w 53"/>
              <a:gd name="T1" fmla="*/ 22 h 53"/>
              <a:gd name="T2" fmla="*/ 31 w 53"/>
              <a:gd name="T3" fmla="*/ 50 h 53"/>
              <a:gd name="T4" fmla="*/ 2 w 53"/>
              <a:gd name="T5" fmla="*/ 30 h 53"/>
              <a:gd name="T6" fmla="*/ 23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1" y="50"/>
                </a:cubicBezTo>
                <a:cubicBezTo>
                  <a:pt x="17" y="53"/>
                  <a:pt x="5" y="43"/>
                  <a:pt x="2" y="30"/>
                </a:cubicBezTo>
                <a:cubicBezTo>
                  <a:pt x="0" y="16"/>
                  <a:pt x="10" y="4"/>
                  <a:pt x="23" y="2"/>
                </a:cubicBezTo>
                <a:cubicBezTo>
                  <a:pt x="36" y="0"/>
                  <a:pt x="49"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25" name="Freeform 25">
            <a:extLst>
              <a:ext uri="{FF2B5EF4-FFF2-40B4-BE49-F238E27FC236}">
                <a16:creationId xmlns:a16="http://schemas.microsoft.com/office/drawing/2014/main" id="{98F0D0CF-430B-4E61-9096-2A53F07E1F68}"/>
              </a:ext>
            </a:extLst>
          </p:cNvPr>
          <p:cNvSpPr>
            <a:spLocks/>
          </p:cNvSpPr>
          <p:nvPr/>
        </p:nvSpPr>
        <p:spPr bwMode="auto">
          <a:xfrm rot="1687266">
            <a:off x="224273" y="1165418"/>
            <a:ext cx="40489" cy="41778"/>
          </a:xfrm>
          <a:custGeom>
            <a:avLst/>
            <a:gdLst>
              <a:gd name="T0" fmla="*/ 51 w 53"/>
              <a:gd name="T1" fmla="*/ 22 h 53"/>
              <a:gd name="T2" fmla="*/ 30 w 53"/>
              <a:gd name="T3" fmla="*/ 51 h 53"/>
              <a:gd name="T4" fmla="*/ 2 w 53"/>
              <a:gd name="T5" fmla="*/ 30 h 53"/>
              <a:gd name="T6" fmla="*/ 22 w 53"/>
              <a:gd name="T7" fmla="*/ 2 h 53"/>
              <a:gd name="T8" fmla="*/ 51 w 53"/>
              <a:gd name="T9" fmla="*/ 22 h 53"/>
            </a:gdLst>
            <a:ahLst/>
            <a:cxnLst>
              <a:cxn ang="0">
                <a:pos x="T0" y="T1"/>
              </a:cxn>
              <a:cxn ang="0">
                <a:pos x="T2" y="T3"/>
              </a:cxn>
              <a:cxn ang="0">
                <a:pos x="T4" y="T5"/>
              </a:cxn>
              <a:cxn ang="0">
                <a:pos x="T6" y="T7"/>
              </a:cxn>
              <a:cxn ang="0">
                <a:pos x="T8" y="T9"/>
              </a:cxn>
            </a:cxnLst>
            <a:rect l="0" t="0" r="r" b="b"/>
            <a:pathLst>
              <a:path w="53" h="53">
                <a:moveTo>
                  <a:pt x="51" y="22"/>
                </a:moveTo>
                <a:cubicBezTo>
                  <a:pt x="53" y="36"/>
                  <a:pt x="44" y="48"/>
                  <a:pt x="30" y="51"/>
                </a:cubicBezTo>
                <a:cubicBezTo>
                  <a:pt x="17" y="53"/>
                  <a:pt x="4" y="44"/>
                  <a:pt x="2" y="30"/>
                </a:cubicBezTo>
                <a:cubicBezTo>
                  <a:pt x="0" y="17"/>
                  <a:pt x="9" y="4"/>
                  <a:pt x="22" y="2"/>
                </a:cubicBezTo>
                <a:cubicBezTo>
                  <a:pt x="36" y="0"/>
                  <a:pt x="48" y="9"/>
                  <a:pt x="51" y="22"/>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0" name="Freeform 30">
            <a:extLst>
              <a:ext uri="{FF2B5EF4-FFF2-40B4-BE49-F238E27FC236}">
                <a16:creationId xmlns:a16="http://schemas.microsoft.com/office/drawing/2014/main" id="{5A46016D-3FB7-46F7-994C-869AC377E39F}"/>
              </a:ext>
            </a:extLst>
          </p:cNvPr>
          <p:cNvSpPr>
            <a:spLocks/>
          </p:cNvSpPr>
          <p:nvPr/>
        </p:nvSpPr>
        <p:spPr bwMode="auto">
          <a:xfrm rot="1687266">
            <a:off x="98536" y="1227966"/>
            <a:ext cx="40856" cy="42158"/>
          </a:xfrm>
          <a:custGeom>
            <a:avLst/>
            <a:gdLst>
              <a:gd name="T0" fmla="*/ 51 w 53"/>
              <a:gd name="T1" fmla="*/ 23 h 53"/>
              <a:gd name="T2" fmla="*/ 31 w 53"/>
              <a:gd name="T3" fmla="*/ 51 h 53"/>
              <a:gd name="T4" fmla="*/ 2 w 53"/>
              <a:gd name="T5" fmla="*/ 30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5" y="44"/>
                  <a:pt x="2" y="30"/>
                </a:cubicBezTo>
                <a:cubicBezTo>
                  <a:pt x="0" y="17"/>
                  <a:pt x="9" y="4"/>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1" name="Freeform 31">
            <a:extLst>
              <a:ext uri="{FF2B5EF4-FFF2-40B4-BE49-F238E27FC236}">
                <a16:creationId xmlns:a16="http://schemas.microsoft.com/office/drawing/2014/main" id="{59C2ECF9-5858-449A-9C65-CE2EE9F465DB}"/>
              </a:ext>
            </a:extLst>
          </p:cNvPr>
          <p:cNvSpPr>
            <a:spLocks/>
          </p:cNvSpPr>
          <p:nvPr/>
        </p:nvSpPr>
        <p:spPr bwMode="auto">
          <a:xfrm rot="1687266">
            <a:off x="191017" y="1259709"/>
            <a:ext cx="40856" cy="41778"/>
          </a:xfrm>
          <a:custGeom>
            <a:avLst/>
            <a:gdLst>
              <a:gd name="T0" fmla="*/ 50 w 53"/>
              <a:gd name="T1" fmla="*/ 23 h 53"/>
              <a:gd name="T2" fmla="*/ 30 w 53"/>
              <a:gd name="T3" fmla="*/ 51 h 53"/>
              <a:gd name="T4" fmla="*/ 2 w 53"/>
              <a:gd name="T5" fmla="*/ 30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7" y="53"/>
                  <a:pt x="4" y="44"/>
                  <a:pt x="2" y="30"/>
                </a:cubicBezTo>
                <a:cubicBezTo>
                  <a:pt x="0" y="17"/>
                  <a:pt x="9" y="4"/>
                  <a:pt x="22" y="2"/>
                </a:cubicBezTo>
                <a:cubicBezTo>
                  <a:pt x="36" y="0"/>
                  <a:pt x="48" y="9"/>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6" name="Freeform 36">
            <a:extLst>
              <a:ext uri="{FF2B5EF4-FFF2-40B4-BE49-F238E27FC236}">
                <a16:creationId xmlns:a16="http://schemas.microsoft.com/office/drawing/2014/main" id="{ED639593-D4FA-4BB9-A55D-05B29F22E215}"/>
              </a:ext>
            </a:extLst>
          </p:cNvPr>
          <p:cNvSpPr>
            <a:spLocks/>
          </p:cNvSpPr>
          <p:nvPr/>
        </p:nvSpPr>
        <p:spPr bwMode="auto">
          <a:xfrm rot="1687266">
            <a:off x="65738" y="1322280"/>
            <a:ext cx="40489" cy="41778"/>
          </a:xfrm>
          <a:custGeom>
            <a:avLst/>
            <a:gdLst>
              <a:gd name="T0" fmla="*/ 51 w 53"/>
              <a:gd name="T1" fmla="*/ 23 h 53"/>
              <a:gd name="T2" fmla="*/ 31 w 53"/>
              <a:gd name="T3" fmla="*/ 51 h 53"/>
              <a:gd name="T4" fmla="*/ 2 w 53"/>
              <a:gd name="T5" fmla="*/ 31 h 53"/>
              <a:gd name="T6" fmla="*/ 23 w 53"/>
              <a:gd name="T7" fmla="*/ 2 h 53"/>
              <a:gd name="T8" fmla="*/ 51 w 53"/>
              <a:gd name="T9" fmla="*/ 23 h 53"/>
            </a:gdLst>
            <a:ahLst/>
            <a:cxnLst>
              <a:cxn ang="0">
                <a:pos x="T0" y="T1"/>
              </a:cxn>
              <a:cxn ang="0">
                <a:pos x="T2" y="T3"/>
              </a:cxn>
              <a:cxn ang="0">
                <a:pos x="T4" y="T5"/>
              </a:cxn>
              <a:cxn ang="0">
                <a:pos x="T6" y="T7"/>
              </a:cxn>
              <a:cxn ang="0">
                <a:pos x="T8" y="T9"/>
              </a:cxn>
            </a:cxnLst>
            <a:rect l="0" t="0" r="r" b="b"/>
            <a:pathLst>
              <a:path w="53" h="53">
                <a:moveTo>
                  <a:pt x="51" y="23"/>
                </a:moveTo>
                <a:cubicBezTo>
                  <a:pt x="53" y="36"/>
                  <a:pt x="44" y="49"/>
                  <a:pt x="31" y="51"/>
                </a:cubicBezTo>
                <a:cubicBezTo>
                  <a:pt x="17" y="53"/>
                  <a:pt x="4" y="44"/>
                  <a:pt x="2" y="31"/>
                </a:cubicBezTo>
                <a:cubicBezTo>
                  <a:pt x="0" y="17"/>
                  <a:pt x="9" y="5"/>
                  <a:pt x="23" y="2"/>
                </a:cubicBezTo>
                <a:cubicBezTo>
                  <a:pt x="36" y="0"/>
                  <a:pt x="49" y="9"/>
                  <a:pt x="51"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7" name="Freeform 37">
            <a:extLst>
              <a:ext uri="{FF2B5EF4-FFF2-40B4-BE49-F238E27FC236}">
                <a16:creationId xmlns:a16="http://schemas.microsoft.com/office/drawing/2014/main" id="{240E82B4-B97F-40FE-8AB9-FC6016F5FE7E}"/>
              </a:ext>
            </a:extLst>
          </p:cNvPr>
          <p:cNvSpPr>
            <a:spLocks/>
          </p:cNvSpPr>
          <p:nvPr/>
        </p:nvSpPr>
        <p:spPr bwMode="auto">
          <a:xfrm rot="1687266">
            <a:off x="158130" y="1354001"/>
            <a:ext cx="40489" cy="41778"/>
          </a:xfrm>
          <a:custGeom>
            <a:avLst/>
            <a:gdLst>
              <a:gd name="T0" fmla="*/ 50 w 53"/>
              <a:gd name="T1" fmla="*/ 23 h 53"/>
              <a:gd name="T2" fmla="*/ 30 w 53"/>
              <a:gd name="T3" fmla="*/ 51 h 53"/>
              <a:gd name="T4" fmla="*/ 2 w 53"/>
              <a:gd name="T5" fmla="*/ 31 h 53"/>
              <a:gd name="T6" fmla="*/ 22 w 53"/>
              <a:gd name="T7" fmla="*/ 2 h 53"/>
              <a:gd name="T8" fmla="*/ 50 w 53"/>
              <a:gd name="T9" fmla="*/ 23 h 53"/>
            </a:gdLst>
            <a:ahLst/>
            <a:cxnLst>
              <a:cxn ang="0">
                <a:pos x="T0" y="T1"/>
              </a:cxn>
              <a:cxn ang="0">
                <a:pos x="T2" y="T3"/>
              </a:cxn>
              <a:cxn ang="0">
                <a:pos x="T4" y="T5"/>
              </a:cxn>
              <a:cxn ang="0">
                <a:pos x="T6" y="T7"/>
              </a:cxn>
              <a:cxn ang="0">
                <a:pos x="T8" y="T9"/>
              </a:cxn>
            </a:cxnLst>
            <a:rect l="0" t="0" r="r" b="b"/>
            <a:pathLst>
              <a:path w="53" h="53">
                <a:moveTo>
                  <a:pt x="50" y="23"/>
                </a:moveTo>
                <a:cubicBezTo>
                  <a:pt x="53" y="36"/>
                  <a:pt x="43" y="49"/>
                  <a:pt x="30" y="51"/>
                </a:cubicBezTo>
                <a:cubicBezTo>
                  <a:pt x="16" y="53"/>
                  <a:pt x="4" y="44"/>
                  <a:pt x="2" y="31"/>
                </a:cubicBezTo>
                <a:cubicBezTo>
                  <a:pt x="0" y="17"/>
                  <a:pt x="9" y="5"/>
                  <a:pt x="22" y="2"/>
                </a:cubicBezTo>
                <a:cubicBezTo>
                  <a:pt x="36" y="0"/>
                  <a:pt x="48" y="10"/>
                  <a:pt x="50" y="23"/>
                </a:cubicBezTo>
                <a:close/>
              </a:path>
            </a:pathLst>
          </a:custGeom>
          <a:solidFill>
            <a:srgbClr val="D3D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4" name="Oval 343">
            <a:extLst>
              <a:ext uri="{FF2B5EF4-FFF2-40B4-BE49-F238E27FC236}">
                <a16:creationId xmlns:a16="http://schemas.microsoft.com/office/drawing/2014/main" id="{31C2EE1B-E43D-4E09-BB8D-4E251C3AB993}"/>
              </a:ext>
            </a:extLst>
          </p:cNvPr>
          <p:cNvSpPr/>
          <p:nvPr/>
        </p:nvSpPr>
        <p:spPr>
          <a:xfrm>
            <a:off x="8223214" y="59441"/>
            <a:ext cx="105817" cy="109187"/>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sp>
        <p:nvSpPr>
          <p:cNvPr id="343" name="Oval 342">
            <a:extLst>
              <a:ext uri="{FF2B5EF4-FFF2-40B4-BE49-F238E27FC236}">
                <a16:creationId xmlns:a16="http://schemas.microsoft.com/office/drawing/2014/main" id="{2C6CDE47-1A07-4DAD-9CCF-3E79DCE033C4}"/>
              </a:ext>
            </a:extLst>
          </p:cNvPr>
          <p:cNvSpPr/>
          <p:nvPr/>
        </p:nvSpPr>
        <p:spPr>
          <a:xfrm>
            <a:off x="47767" y="3429861"/>
            <a:ext cx="206702" cy="213285"/>
          </a:xfrm>
          <a:prstGeom prst="ellipse">
            <a:avLst/>
          </a:prstGeom>
          <a:pattFill prst="pct5">
            <a:fgClr>
              <a:schemeClr val="tx2">
                <a:lumMod val="60000"/>
                <a:lumOff val="40000"/>
              </a:schemeClr>
            </a:fgClr>
            <a:bgClr>
              <a:srgbClr val="F4F4F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N" sz="1350" kern="1200" dirty="0">
              <a:solidFill>
                <a:prstClr val="white"/>
              </a:solidFill>
              <a:latin typeface="Calibri" panose="020F0502020204030204"/>
            </a:endParaRPr>
          </a:p>
        </p:txBody>
      </p:sp>
      <p:grpSp>
        <p:nvGrpSpPr>
          <p:cNvPr id="339" name="Group 338">
            <a:extLst>
              <a:ext uri="{FF2B5EF4-FFF2-40B4-BE49-F238E27FC236}">
                <a16:creationId xmlns:a16="http://schemas.microsoft.com/office/drawing/2014/main" id="{E23B5FED-AA48-4FE8-84D5-7A3062BE11AF}"/>
              </a:ext>
            </a:extLst>
          </p:cNvPr>
          <p:cNvGrpSpPr/>
          <p:nvPr/>
        </p:nvGrpSpPr>
        <p:grpSpPr>
          <a:xfrm>
            <a:off x="76031" y="-33605"/>
            <a:ext cx="880443" cy="878757"/>
            <a:chOff x="9254099" y="3796931"/>
            <a:chExt cx="941974" cy="940170"/>
          </a:xfrm>
        </p:grpSpPr>
        <p:sp>
          <p:nvSpPr>
            <p:cNvPr id="340" name="Oval 46">
              <a:extLst>
                <a:ext uri="{FF2B5EF4-FFF2-40B4-BE49-F238E27FC236}">
                  <a16:creationId xmlns:a16="http://schemas.microsoft.com/office/drawing/2014/main" id="{C78AA93C-ED4F-4059-8C64-CA90A8230138}"/>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1" name="Oval 47">
              <a:extLst>
                <a:ext uri="{FF2B5EF4-FFF2-40B4-BE49-F238E27FC236}">
                  <a16:creationId xmlns:a16="http://schemas.microsoft.com/office/drawing/2014/main" id="{42F43A3C-2173-4874-BFCC-0E451309A087}"/>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2" name="Oval 48">
              <a:extLst>
                <a:ext uri="{FF2B5EF4-FFF2-40B4-BE49-F238E27FC236}">
                  <a16:creationId xmlns:a16="http://schemas.microsoft.com/office/drawing/2014/main" id="{CFD33A74-DAC4-4D84-BAB4-6C403785407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6" name="Oval 49">
              <a:extLst>
                <a:ext uri="{FF2B5EF4-FFF2-40B4-BE49-F238E27FC236}">
                  <a16:creationId xmlns:a16="http://schemas.microsoft.com/office/drawing/2014/main" id="{04C73CCB-96A6-4BA1-B608-1300E2EFE81B}"/>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7" name="Oval 50">
              <a:extLst>
                <a:ext uri="{FF2B5EF4-FFF2-40B4-BE49-F238E27FC236}">
                  <a16:creationId xmlns:a16="http://schemas.microsoft.com/office/drawing/2014/main" id="{9E567F26-6101-4E8D-BCC4-27D50A01D44B}"/>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8" name="Oval 51">
              <a:extLst>
                <a:ext uri="{FF2B5EF4-FFF2-40B4-BE49-F238E27FC236}">
                  <a16:creationId xmlns:a16="http://schemas.microsoft.com/office/drawing/2014/main" id="{E5F66A3B-9419-4656-9C23-26E33410BC12}"/>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49" name="Oval 52">
              <a:extLst>
                <a:ext uri="{FF2B5EF4-FFF2-40B4-BE49-F238E27FC236}">
                  <a16:creationId xmlns:a16="http://schemas.microsoft.com/office/drawing/2014/main" id="{C18279B7-6212-4920-BA4A-1DC792A772F9}"/>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0" name="Oval 53">
              <a:extLst>
                <a:ext uri="{FF2B5EF4-FFF2-40B4-BE49-F238E27FC236}">
                  <a16:creationId xmlns:a16="http://schemas.microsoft.com/office/drawing/2014/main" id="{BE7DC73C-FE9F-4547-AA20-D7D1C14B09A2}"/>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sp>
          <p:nvSpPr>
            <p:cNvPr id="351" name="Oval 54">
              <a:extLst>
                <a:ext uri="{FF2B5EF4-FFF2-40B4-BE49-F238E27FC236}">
                  <a16:creationId xmlns:a16="http://schemas.microsoft.com/office/drawing/2014/main" id="{2EFF08CB-77F1-4AD0-A56B-38EF60DD2A91}"/>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IN" sz="1350" kern="1200" dirty="0">
                <a:solidFill>
                  <a:prstClr val="black"/>
                </a:solidFill>
                <a:latin typeface="Calibri" panose="020F0502020204030204"/>
                <a:ea typeface="+mn-ea"/>
                <a:cs typeface="+mn-cs"/>
              </a:endParaRPr>
            </a:p>
          </p:txBody>
        </p:sp>
      </p:grpSp>
      <p:sp>
        <p:nvSpPr>
          <p:cNvPr id="76" name="TextBox 75">
            <a:extLst>
              <a:ext uri="{FF2B5EF4-FFF2-40B4-BE49-F238E27FC236}">
                <a16:creationId xmlns:a16="http://schemas.microsoft.com/office/drawing/2014/main" id="{035267E3-94E6-143A-EF7F-88635BC5EBAA}"/>
              </a:ext>
            </a:extLst>
          </p:cNvPr>
          <p:cNvSpPr txBox="1"/>
          <p:nvPr/>
        </p:nvSpPr>
        <p:spPr>
          <a:xfrm>
            <a:off x="753567" y="151812"/>
            <a:ext cx="4851943" cy="715581"/>
          </a:xfrm>
          <a:prstGeom prst="rect">
            <a:avLst/>
          </a:prstGeom>
          <a:noFill/>
        </p:spPr>
        <p:txBody>
          <a:bodyPr wrap="square" rtlCol="0">
            <a:spAutoFit/>
          </a:bodyPr>
          <a:lstStyle/>
          <a:p>
            <a:pPr defTabSz="685800">
              <a:buClrTx/>
              <a:defRPr/>
            </a:pPr>
            <a:r>
              <a:rPr lang="en-GB" sz="4050" kern="1200" dirty="0">
                <a:solidFill>
                  <a:prstClr val="white">
                    <a:lumMod val="50000"/>
                  </a:prstClr>
                </a:solidFill>
                <a:latin typeface="Calibri" panose="020F0502020204030204"/>
                <a:ea typeface="+mn-ea"/>
                <a:cs typeface="+mn-cs"/>
              </a:rPr>
              <a:t>Bottom-up model </a:t>
            </a:r>
          </a:p>
        </p:txBody>
      </p:sp>
      <p:grpSp>
        <p:nvGrpSpPr>
          <p:cNvPr id="2" name="Group 1">
            <a:extLst>
              <a:ext uri="{FF2B5EF4-FFF2-40B4-BE49-F238E27FC236}">
                <a16:creationId xmlns:a16="http://schemas.microsoft.com/office/drawing/2014/main" id="{A8D3EDE1-01C4-BCE4-91DA-8C4488360F55}"/>
              </a:ext>
            </a:extLst>
          </p:cNvPr>
          <p:cNvGrpSpPr/>
          <p:nvPr/>
        </p:nvGrpSpPr>
        <p:grpSpPr>
          <a:xfrm>
            <a:off x="1112635" y="1371134"/>
            <a:ext cx="2412662" cy="1801019"/>
            <a:chOff x="2636196" y="1375879"/>
            <a:chExt cx="4445540" cy="3229549"/>
          </a:xfrm>
        </p:grpSpPr>
        <p:cxnSp>
          <p:nvCxnSpPr>
            <p:cNvPr id="3" name="Straight Arrow Connector 2">
              <a:extLst>
                <a:ext uri="{FF2B5EF4-FFF2-40B4-BE49-F238E27FC236}">
                  <a16:creationId xmlns:a16="http://schemas.microsoft.com/office/drawing/2014/main" id="{27FA1D9A-889A-EA02-9E99-EECA9A29F178}"/>
                </a:ext>
              </a:extLst>
            </p:cNvPr>
            <p:cNvCxnSpPr>
              <a:cxnSpLocks/>
            </p:cNvCxnSpPr>
            <p:nvPr/>
          </p:nvCxnSpPr>
          <p:spPr>
            <a:xfrm flipV="1">
              <a:off x="2636196" y="4573148"/>
              <a:ext cx="4445540" cy="322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202C023-8F34-5101-1AB5-3E7AF77E8E0D}"/>
                </a:ext>
              </a:extLst>
            </p:cNvPr>
            <p:cNvCxnSpPr>
              <a:cxnSpLocks/>
            </p:cNvCxnSpPr>
            <p:nvPr/>
          </p:nvCxnSpPr>
          <p:spPr>
            <a:xfrm flipV="1">
              <a:off x="2636196" y="1375879"/>
              <a:ext cx="0" cy="3229549"/>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565F41F-E754-233A-B0E7-04AC69D5CA73}"/>
                </a:ext>
              </a:extLst>
            </p:cNvPr>
            <p:cNvSpPr/>
            <p:nvPr/>
          </p:nvSpPr>
          <p:spPr>
            <a:xfrm>
              <a:off x="3978613" y="3099641"/>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 name="Oval 5">
              <a:extLst>
                <a:ext uri="{FF2B5EF4-FFF2-40B4-BE49-F238E27FC236}">
                  <a16:creationId xmlns:a16="http://schemas.microsoft.com/office/drawing/2014/main" id="{4298353B-0030-400E-8B00-630999C3E8CA}"/>
                </a:ext>
              </a:extLst>
            </p:cNvPr>
            <p:cNvSpPr/>
            <p:nvPr/>
          </p:nvSpPr>
          <p:spPr>
            <a:xfrm>
              <a:off x="4131013" y="3252041"/>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 name="Oval 6">
              <a:extLst>
                <a:ext uri="{FF2B5EF4-FFF2-40B4-BE49-F238E27FC236}">
                  <a16:creationId xmlns:a16="http://schemas.microsoft.com/office/drawing/2014/main" id="{2700D09C-832C-184E-0033-67C3CF3A0861}"/>
                </a:ext>
              </a:extLst>
            </p:cNvPr>
            <p:cNvSpPr/>
            <p:nvPr/>
          </p:nvSpPr>
          <p:spPr>
            <a:xfrm>
              <a:off x="4283413" y="3404441"/>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8" name="Oval 7">
              <a:extLst>
                <a:ext uri="{FF2B5EF4-FFF2-40B4-BE49-F238E27FC236}">
                  <a16:creationId xmlns:a16="http://schemas.microsoft.com/office/drawing/2014/main" id="{79C44030-5A33-EAE6-289C-714145EEBF78}"/>
                </a:ext>
              </a:extLst>
            </p:cNvPr>
            <p:cNvSpPr/>
            <p:nvPr/>
          </p:nvSpPr>
          <p:spPr>
            <a:xfrm>
              <a:off x="3595717" y="3429000"/>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 name="Oval 8">
              <a:extLst>
                <a:ext uri="{FF2B5EF4-FFF2-40B4-BE49-F238E27FC236}">
                  <a16:creationId xmlns:a16="http://schemas.microsoft.com/office/drawing/2014/main" id="{19E16E85-23B9-DC30-E1C7-03C9C92A2D18}"/>
                </a:ext>
              </a:extLst>
            </p:cNvPr>
            <p:cNvSpPr/>
            <p:nvPr/>
          </p:nvSpPr>
          <p:spPr>
            <a:xfrm>
              <a:off x="4664413" y="2607795"/>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0" name="Oval 9">
              <a:extLst>
                <a:ext uri="{FF2B5EF4-FFF2-40B4-BE49-F238E27FC236}">
                  <a16:creationId xmlns:a16="http://schemas.microsoft.com/office/drawing/2014/main" id="{FF0D4FEC-5623-BE47-1E54-6434FC6C7812}"/>
                </a:ext>
              </a:extLst>
            </p:cNvPr>
            <p:cNvSpPr/>
            <p:nvPr/>
          </p:nvSpPr>
          <p:spPr>
            <a:xfrm>
              <a:off x="5502613" y="2097852"/>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1" name="Oval 10">
              <a:extLst>
                <a:ext uri="{FF2B5EF4-FFF2-40B4-BE49-F238E27FC236}">
                  <a16:creationId xmlns:a16="http://schemas.microsoft.com/office/drawing/2014/main" id="{25444D9B-226A-3C00-19C6-17E6069B9C6C}"/>
                </a:ext>
              </a:extLst>
            </p:cNvPr>
            <p:cNvSpPr/>
            <p:nvPr/>
          </p:nvSpPr>
          <p:spPr>
            <a:xfrm>
              <a:off x="6054483" y="2417746"/>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3" name="Oval 12">
              <a:extLst>
                <a:ext uri="{FF2B5EF4-FFF2-40B4-BE49-F238E27FC236}">
                  <a16:creationId xmlns:a16="http://schemas.microsoft.com/office/drawing/2014/main" id="{2F2FF3E8-B942-982E-30D1-5E14B053B0CB}"/>
                </a:ext>
              </a:extLst>
            </p:cNvPr>
            <p:cNvSpPr/>
            <p:nvPr/>
          </p:nvSpPr>
          <p:spPr>
            <a:xfrm>
              <a:off x="5379304" y="2783317"/>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4" name="Oval 13">
              <a:extLst>
                <a:ext uri="{FF2B5EF4-FFF2-40B4-BE49-F238E27FC236}">
                  <a16:creationId xmlns:a16="http://schemas.microsoft.com/office/drawing/2014/main" id="{DCEA58AA-5664-1BD1-3A13-E175014C2230}"/>
                </a:ext>
              </a:extLst>
            </p:cNvPr>
            <p:cNvSpPr/>
            <p:nvPr/>
          </p:nvSpPr>
          <p:spPr>
            <a:xfrm>
              <a:off x="3808379" y="3753560"/>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5" name="Oval 14">
              <a:extLst>
                <a:ext uri="{FF2B5EF4-FFF2-40B4-BE49-F238E27FC236}">
                  <a16:creationId xmlns:a16="http://schemas.microsoft.com/office/drawing/2014/main" id="{907BB47C-0AEB-C677-7A1F-E73F3B0BF672}"/>
                </a:ext>
              </a:extLst>
            </p:cNvPr>
            <p:cNvSpPr/>
            <p:nvPr/>
          </p:nvSpPr>
          <p:spPr>
            <a:xfrm>
              <a:off x="3374618" y="4077606"/>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6" name="Oval 15">
              <a:extLst>
                <a:ext uri="{FF2B5EF4-FFF2-40B4-BE49-F238E27FC236}">
                  <a16:creationId xmlns:a16="http://schemas.microsoft.com/office/drawing/2014/main" id="{E0881B49-9785-FDEE-73BF-5C92BC72B9E2}"/>
                </a:ext>
              </a:extLst>
            </p:cNvPr>
            <p:cNvSpPr/>
            <p:nvPr/>
          </p:nvSpPr>
          <p:spPr>
            <a:xfrm>
              <a:off x="3182192" y="3597492"/>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7" name="Oval 16">
              <a:extLst>
                <a:ext uri="{FF2B5EF4-FFF2-40B4-BE49-F238E27FC236}">
                  <a16:creationId xmlns:a16="http://schemas.microsoft.com/office/drawing/2014/main" id="{C2E7499C-CBE5-DF4E-DE21-7C92394F3140}"/>
                </a:ext>
              </a:extLst>
            </p:cNvPr>
            <p:cNvSpPr/>
            <p:nvPr/>
          </p:nvSpPr>
          <p:spPr>
            <a:xfrm>
              <a:off x="4959016" y="3144797"/>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9" name="Oval 18">
              <a:extLst>
                <a:ext uri="{FF2B5EF4-FFF2-40B4-BE49-F238E27FC236}">
                  <a16:creationId xmlns:a16="http://schemas.microsoft.com/office/drawing/2014/main" id="{5796E4AD-8881-C4A3-7685-E07696157EC2}"/>
                </a:ext>
              </a:extLst>
            </p:cNvPr>
            <p:cNvSpPr/>
            <p:nvPr/>
          </p:nvSpPr>
          <p:spPr>
            <a:xfrm>
              <a:off x="4034792" y="2580228"/>
              <a:ext cx="184825" cy="1785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 name="Oval 20">
              <a:extLst>
                <a:ext uri="{FF2B5EF4-FFF2-40B4-BE49-F238E27FC236}">
                  <a16:creationId xmlns:a16="http://schemas.microsoft.com/office/drawing/2014/main" id="{00E00840-9302-8E77-15A4-E68AEFD2B605}"/>
                </a:ext>
              </a:extLst>
            </p:cNvPr>
            <p:cNvSpPr/>
            <p:nvPr/>
          </p:nvSpPr>
          <p:spPr>
            <a:xfrm>
              <a:off x="3487835" y="3223766"/>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 name="Oval 21">
              <a:extLst>
                <a:ext uri="{FF2B5EF4-FFF2-40B4-BE49-F238E27FC236}">
                  <a16:creationId xmlns:a16="http://schemas.microsoft.com/office/drawing/2014/main" id="{99D360A2-4804-95DB-87F1-A65D6628D740}"/>
                </a:ext>
              </a:extLst>
            </p:cNvPr>
            <p:cNvSpPr/>
            <p:nvPr/>
          </p:nvSpPr>
          <p:spPr>
            <a:xfrm>
              <a:off x="4304441" y="2429569"/>
              <a:ext cx="184825" cy="1785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6" name="Oval 25">
              <a:extLst>
                <a:ext uri="{FF2B5EF4-FFF2-40B4-BE49-F238E27FC236}">
                  <a16:creationId xmlns:a16="http://schemas.microsoft.com/office/drawing/2014/main" id="{76C174D5-950B-907A-D2FE-E93704C114AC}"/>
                </a:ext>
              </a:extLst>
            </p:cNvPr>
            <p:cNvSpPr/>
            <p:nvPr/>
          </p:nvSpPr>
          <p:spPr>
            <a:xfrm>
              <a:off x="4425384" y="2758808"/>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7" name="Oval 26">
              <a:extLst>
                <a:ext uri="{FF2B5EF4-FFF2-40B4-BE49-F238E27FC236}">
                  <a16:creationId xmlns:a16="http://schemas.microsoft.com/office/drawing/2014/main" id="{769EE018-617F-CADE-8D87-71F4AA184DAE}"/>
                </a:ext>
              </a:extLst>
            </p:cNvPr>
            <p:cNvSpPr/>
            <p:nvPr/>
          </p:nvSpPr>
          <p:spPr>
            <a:xfrm>
              <a:off x="5105400" y="2360579"/>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Oval 27">
              <a:extLst>
                <a:ext uri="{FF2B5EF4-FFF2-40B4-BE49-F238E27FC236}">
                  <a16:creationId xmlns:a16="http://schemas.microsoft.com/office/drawing/2014/main" id="{A03F6577-0B34-E57C-359B-1BE4A093B644}"/>
                </a:ext>
              </a:extLst>
            </p:cNvPr>
            <p:cNvSpPr/>
            <p:nvPr/>
          </p:nvSpPr>
          <p:spPr>
            <a:xfrm>
              <a:off x="5771909" y="2754713"/>
              <a:ext cx="184825" cy="1785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9" name="Oval 28">
              <a:extLst>
                <a:ext uri="{FF2B5EF4-FFF2-40B4-BE49-F238E27FC236}">
                  <a16:creationId xmlns:a16="http://schemas.microsoft.com/office/drawing/2014/main" id="{744F380F-A1D4-3651-E9F9-18C975BB2395}"/>
                </a:ext>
              </a:extLst>
            </p:cNvPr>
            <p:cNvSpPr/>
            <p:nvPr/>
          </p:nvSpPr>
          <p:spPr>
            <a:xfrm>
              <a:off x="4679004" y="3463818"/>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2" name="Oval 31">
              <a:extLst>
                <a:ext uri="{FF2B5EF4-FFF2-40B4-BE49-F238E27FC236}">
                  <a16:creationId xmlns:a16="http://schemas.microsoft.com/office/drawing/2014/main" id="{4C5D25A0-2A0C-65B9-55B9-E2495AE76322}"/>
                </a:ext>
              </a:extLst>
            </p:cNvPr>
            <p:cNvSpPr/>
            <p:nvPr/>
          </p:nvSpPr>
          <p:spPr>
            <a:xfrm>
              <a:off x="3957398" y="4048333"/>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3" name="Oval 32">
              <a:extLst>
                <a:ext uri="{FF2B5EF4-FFF2-40B4-BE49-F238E27FC236}">
                  <a16:creationId xmlns:a16="http://schemas.microsoft.com/office/drawing/2014/main" id="{E978B2C3-B4A5-FBF7-8DC4-EA0F3BBE047B}"/>
                </a:ext>
              </a:extLst>
            </p:cNvPr>
            <p:cNvSpPr/>
            <p:nvPr/>
          </p:nvSpPr>
          <p:spPr>
            <a:xfrm>
              <a:off x="6226475" y="2173407"/>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4" name="Oval 33">
              <a:extLst>
                <a:ext uri="{FF2B5EF4-FFF2-40B4-BE49-F238E27FC236}">
                  <a16:creationId xmlns:a16="http://schemas.microsoft.com/office/drawing/2014/main" id="{4C4358EE-149A-885F-5612-22B1531A0A2A}"/>
                </a:ext>
              </a:extLst>
            </p:cNvPr>
            <p:cNvSpPr/>
            <p:nvPr/>
          </p:nvSpPr>
          <p:spPr>
            <a:xfrm>
              <a:off x="4435813" y="3556841"/>
              <a:ext cx="184825" cy="178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5" name="Oval 34">
              <a:extLst>
                <a:ext uri="{FF2B5EF4-FFF2-40B4-BE49-F238E27FC236}">
                  <a16:creationId xmlns:a16="http://schemas.microsoft.com/office/drawing/2014/main" id="{26B8EEE6-F6CB-85C0-7ED5-F96F21CFC066}"/>
                </a:ext>
              </a:extLst>
            </p:cNvPr>
            <p:cNvSpPr/>
            <p:nvPr/>
          </p:nvSpPr>
          <p:spPr>
            <a:xfrm>
              <a:off x="4588213" y="3709241"/>
              <a:ext cx="184825" cy="1785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8" name="Oval 37">
              <a:extLst>
                <a:ext uri="{FF2B5EF4-FFF2-40B4-BE49-F238E27FC236}">
                  <a16:creationId xmlns:a16="http://schemas.microsoft.com/office/drawing/2014/main" id="{196CC113-E8ED-612F-ED80-E5A293D47E50}"/>
                </a:ext>
              </a:extLst>
            </p:cNvPr>
            <p:cNvSpPr/>
            <p:nvPr/>
          </p:nvSpPr>
          <p:spPr>
            <a:xfrm>
              <a:off x="4740613" y="3861641"/>
              <a:ext cx="184825" cy="1785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39" name="Connector: Curved 38">
              <a:extLst>
                <a:ext uri="{FF2B5EF4-FFF2-40B4-BE49-F238E27FC236}">
                  <a16:creationId xmlns:a16="http://schemas.microsoft.com/office/drawing/2014/main" id="{D5CE31F9-070A-246C-4FC0-C74E7164DDE7}"/>
                </a:ext>
              </a:extLst>
            </p:cNvPr>
            <p:cNvCxnSpPr>
              <a:cxnSpLocks/>
            </p:cNvCxnSpPr>
            <p:nvPr/>
          </p:nvCxnSpPr>
          <p:spPr>
            <a:xfrm flipV="1">
              <a:off x="2965509" y="2148627"/>
              <a:ext cx="3340448" cy="2218470"/>
            </a:xfrm>
            <a:prstGeom prst="curvedConnector3">
              <a:avLst>
                <a:gd name="adj1"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30EB5B0D-88B3-588B-4DF3-137F8A8EE9A2}"/>
              </a:ext>
            </a:extLst>
          </p:cNvPr>
          <p:cNvGrpSpPr/>
          <p:nvPr/>
        </p:nvGrpSpPr>
        <p:grpSpPr>
          <a:xfrm>
            <a:off x="5012933" y="1431493"/>
            <a:ext cx="2722848" cy="2170216"/>
            <a:chOff x="200755" y="1650205"/>
            <a:chExt cx="4288115" cy="3374306"/>
          </a:xfrm>
        </p:grpSpPr>
        <p:cxnSp>
          <p:nvCxnSpPr>
            <p:cNvPr id="41" name="Straight Arrow Connector 40">
              <a:extLst>
                <a:ext uri="{FF2B5EF4-FFF2-40B4-BE49-F238E27FC236}">
                  <a16:creationId xmlns:a16="http://schemas.microsoft.com/office/drawing/2014/main" id="{6B751FDE-7237-DDA5-D40B-E7E90E45C6D2}"/>
                </a:ext>
              </a:extLst>
            </p:cNvPr>
            <p:cNvCxnSpPr>
              <a:cxnSpLocks/>
            </p:cNvCxnSpPr>
            <p:nvPr/>
          </p:nvCxnSpPr>
          <p:spPr>
            <a:xfrm flipV="1">
              <a:off x="816628" y="4493069"/>
              <a:ext cx="3672242" cy="260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EFD08D-55A8-CEF0-F8A2-20E3F720FFEA}"/>
                </a:ext>
              </a:extLst>
            </p:cNvPr>
            <p:cNvCxnSpPr>
              <a:cxnSpLocks/>
            </p:cNvCxnSpPr>
            <p:nvPr/>
          </p:nvCxnSpPr>
          <p:spPr>
            <a:xfrm flipV="1">
              <a:off x="816628" y="1913205"/>
              <a:ext cx="0" cy="260591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FCF37CD1-CCC5-A350-E0D0-C0BF82D140E8}"/>
                </a:ext>
              </a:extLst>
            </p:cNvPr>
            <p:cNvSpPr/>
            <p:nvPr/>
          </p:nvSpPr>
          <p:spPr>
            <a:xfrm>
              <a:off x="1925533" y="3304102"/>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4" name="Oval 53">
              <a:extLst>
                <a:ext uri="{FF2B5EF4-FFF2-40B4-BE49-F238E27FC236}">
                  <a16:creationId xmlns:a16="http://schemas.microsoft.com/office/drawing/2014/main" id="{6330134A-F38D-54D3-CBD2-A9C5AAAB97BF}"/>
                </a:ext>
              </a:extLst>
            </p:cNvPr>
            <p:cNvSpPr/>
            <p:nvPr/>
          </p:nvSpPr>
          <p:spPr>
            <a:xfrm>
              <a:off x="2051423" y="3427073"/>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5" name="Oval 54">
              <a:extLst>
                <a:ext uri="{FF2B5EF4-FFF2-40B4-BE49-F238E27FC236}">
                  <a16:creationId xmlns:a16="http://schemas.microsoft.com/office/drawing/2014/main" id="{C4903621-03EF-CDF2-71B1-DFC589DC5EF4}"/>
                </a:ext>
              </a:extLst>
            </p:cNvPr>
            <p:cNvSpPr/>
            <p:nvPr/>
          </p:nvSpPr>
          <p:spPr>
            <a:xfrm>
              <a:off x="2177313" y="3550044"/>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6" name="Oval 55">
              <a:extLst>
                <a:ext uri="{FF2B5EF4-FFF2-40B4-BE49-F238E27FC236}">
                  <a16:creationId xmlns:a16="http://schemas.microsoft.com/office/drawing/2014/main" id="{21A5D4EA-6C24-0605-7FC8-EC83D0EC98C6}"/>
                </a:ext>
              </a:extLst>
            </p:cNvPr>
            <p:cNvSpPr/>
            <p:nvPr/>
          </p:nvSpPr>
          <p:spPr>
            <a:xfrm>
              <a:off x="1609241" y="3569861"/>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7" name="Oval 56">
              <a:extLst>
                <a:ext uri="{FF2B5EF4-FFF2-40B4-BE49-F238E27FC236}">
                  <a16:creationId xmlns:a16="http://schemas.microsoft.com/office/drawing/2014/main" id="{F6D4E60D-94DB-BB8E-3374-6FC71629369B}"/>
                </a:ext>
              </a:extLst>
            </p:cNvPr>
            <p:cNvSpPr/>
            <p:nvPr/>
          </p:nvSpPr>
          <p:spPr>
            <a:xfrm>
              <a:off x="2492038" y="2907233"/>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8" name="Oval 57">
              <a:extLst>
                <a:ext uri="{FF2B5EF4-FFF2-40B4-BE49-F238E27FC236}">
                  <a16:creationId xmlns:a16="http://schemas.microsoft.com/office/drawing/2014/main" id="{0C5AFAE1-BEEF-4E3D-B0C2-4A92BAA17633}"/>
                </a:ext>
              </a:extLst>
            </p:cNvPr>
            <p:cNvSpPr/>
            <p:nvPr/>
          </p:nvSpPr>
          <p:spPr>
            <a:xfrm>
              <a:off x="3184434" y="2495762"/>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9" name="Oval 58">
              <a:extLst>
                <a:ext uri="{FF2B5EF4-FFF2-40B4-BE49-F238E27FC236}">
                  <a16:creationId xmlns:a16="http://schemas.microsoft.com/office/drawing/2014/main" id="{7E7BE03B-73EC-AFB9-6CAB-B5D08E6AE339}"/>
                </a:ext>
              </a:extLst>
            </p:cNvPr>
            <p:cNvSpPr/>
            <p:nvPr/>
          </p:nvSpPr>
          <p:spPr>
            <a:xfrm>
              <a:off x="3640307" y="2753884"/>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0" name="Oval 59">
              <a:extLst>
                <a:ext uri="{FF2B5EF4-FFF2-40B4-BE49-F238E27FC236}">
                  <a16:creationId xmlns:a16="http://schemas.microsoft.com/office/drawing/2014/main" id="{6E942A5E-7FFC-5568-DF2A-472F472D361F}"/>
                </a:ext>
              </a:extLst>
            </p:cNvPr>
            <p:cNvSpPr/>
            <p:nvPr/>
          </p:nvSpPr>
          <p:spPr>
            <a:xfrm>
              <a:off x="3082575" y="3048861"/>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1" name="Oval 60">
              <a:extLst>
                <a:ext uri="{FF2B5EF4-FFF2-40B4-BE49-F238E27FC236}">
                  <a16:creationId xmlns:a16="http://schemas.microsoft.com/office/drawing/2014/main" id="{A3E6B136-4259-70DD-4602-587CA36D7CAF}"/>
                </a:ext>
              </a:extLst>
            </p:cNvPr>
            <p:cNvSpPr/>
            <p:nvPr/>
          </p:nvSpPr>
          <p:spPr>
            <a:xfrm>
              <a:off x="1784911" y="3831747"/>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2" name="Oval 61">
              <a:extLst>
                <a:ext uri="{FF2B5EF4-FFF2-40B4-BE49-F238E27FC236}">
                  <a16:creationId xmlns:a16="http://schemas.microsoft.com/office/drawing/2014/main" id="{2C8D8A22-9163-B4E2-847F-DD4B3B773665}"/>
                </a:ext>
              </a:extLst>
            </p:cNvPr>
            <p:cNvSpPr/>
            <p:nvPr/>
          </p:nvSpPr>
          <p:spPr>
            <a:xfrm>
              <a:off x="1426602" y="4093218"/>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3" name="Oval 62">
              <a:extLst>
                <a:ext uri="{FF2B5EF4-FFF2-40B4-BE49-F238E27FC236}">
                  <a16:creationId xmlns:a16="http://schemas.microsoft.com/office/drawing/2014/main" id="{97FF8FDC-0CB9-9AF6-1A64-D1FFDD84542F}"/>
                </a:ext>
              </a:extLst>
            </p:cNvPr>
            <p:cNvSpPr/>
            <p:nvPr/>
          </p:nvSpPr>
          <p:spPr>
            <a:xfrm>
              <a:off x="1267648" y="3705816"/>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4" name="Oval 63">
              <a:extLst>
                <a:ext uri="{FF2B5EF4-FFF2-40B4-BE49-F238E27FC236}">
                  <a16:creationId xmlns:a16="http://schemas.microsoft.com/office/drawing/2014/main" id="{95FF102A-A398-B962-7A7B-8E1069157070}"/>
                </a:ext>
              </a:extLst>
            </p:cNvPr>
            <p:cNvSpPr/>
            <p:nvPr/>
          </p:nvSpPr>
          <p:spPr>
            <a:xfrm>
              <a:off x="2735395" y="3340538"/>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5" name="Oval 64">
              <a:extLst>
                <a:ext uri="{FF2B5EF4-FFF2-40B4-BE49-F238E27FC236}">
                  <a16:creationId xmlns:a16="http://schemas.microsoft.com/office/drawing/2014/main" id="{D0F89048-18EC-CEAA-A46C-CF5526504927}"/>
                </a:ext>
              </a:extLst>
            </p:cNvPr>
            <p:cNvSpPr/>
            <p:nvPr/>
          </p:nvSpPr>
          <p:spPr>
            <a:xfrm>
              <a:off x="2236399" y="3351625"/>
              <a:ext cx="165190" cy="1638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6" name="Oval 65">
              <a:extLst>
                <a:ext uri="{FF2B5EF4-FFF2-40B4-BE49-F238E27FC236}">
                  <a16:creationId xmlns:a16="http://schemas.microsoft.com/office/drawing/2014/main" id="{6C87EF5E-B154-E145-7F68-28C7224E5BFD}"/>
                </a:ext>
              </a:extLst>
            </p:cNvPr>
            <p:cNvSpPr/>
            <p:nvPr/>
          </p:nvSpPr>
          <p:spPr>
            <a:xfrm>
              <a:off x="1520125" y="3404258"/>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7" name="Oval 66">
              <a:extLst>
                <a:ext uri="{FF2B5EF4-FFF2-40B4-BE49-F238E27FC236}">
                  <a16:creationId xmlns:a16="http://schemas.microsoft.com/office/drawing/2014/main" id="{1F02804A-7331-E24F-395C-9EDEB818BEEB}"/>
                </a:ext>
              </a:extLst>
            </p:cNvPr>
            <p:cNvSpPr/>
            <p:nvPr/>
          </p:nvSpPr>
          <p:spPr>
            <a:xfrm>
              <a:off x="2632096" y="3093997"/>
              <a:ext cx="152675" cy="1440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8" name="Oval 67">
              <a:extLst>
                <a:ext uri="{FF2B5EF4-FFF2-40B4-BE49-F238E27FC236}">
                  <a16:creationId xmlns:a16="http://schemas.microsoft.com/office/drawing/2014/main" id="{8A211865-9196-3A53-2D7D-DE4FAE36867D}"/>
                </a:ext>
              </a:extLst>
            </p:cNvPr>
            <p:cNvSpPr/>
            <p:nvPr/>
          </p:nvSpPr>
          <p:spPr>
            <a:xfrm>
              <a:off x="2294588" y="3029085"/>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9" name="Oval 68">
              <a:extLst>
                <a:ext uri="{FF2B5EF4-FFF2-40B4-BE49-F238E27FC236}">
                  <a16:creationId xmlns:a16="http://schemas.microsoft.com/office/drawing/2014/main" id="{9622330A-69C0-A167-C612-A28D3A1A7917}"/>
                </a:ext>
              </a:extLst>
            </p:cNvPr>
            <p:cNvSpPr/>
            <p:nvPr/>
          </p:nvSpPr>
          <p:spPr>
            <a:xfrm>
              <a:off x="2856316" y="2707756"/>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0" name="Oval 69">
              <a:extLst>
                <a:ext uri="{FF2B5EF4-FFF2-40B4-BE49-F238E27FC236}">
                  <a16:creationId xmlns:a16="http://schemas.microsoft.com/office/drawing/2014/main" id="{75525BAD-3EF4-135A-B7F3-80A80BCE7032}"/>
                </a:ext>
              </a:extLst>
            </p:cNvPr>
            <p:cNvSpPr/>
            <p:nvPr/>
          </p:nvSpPr>
          <p:spPr>
            <a:xfrm>
              <a:off x="3287730" y="2763423"/>
              <a:ext cx="152675" cy="1440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1" name="Oval 70">
              <a:extLst>
                <a:ext uri="{FF2B5EF4-FFF2-40B4-BE49-F238E27FC236}">
                  <a16:creationId xmlns:a16="http://schemas.microsoft.com/office/drawing/2014/main" id="{2212C225-384A-D0A7-43E3-21BEAD1D9EB3}"/>
                </a:ext>
              </a:extLst>
            </p:cNvPr>
            <p:cNvSpPr/>
            <p:nvPr/>
          </p:nvSpPr>
          <p:spPr>
            <a:xfrm>
              <a:off x="2504091" y="3597955"/>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2" name="Oval 71">
              <a:extLst>
                <a:ext uri="{FF2B5EF4-FFF2-40B4-BE49-F238E27FC236}">
                  <a16:creationId xmlns:a16="http://schemas.microsoft.com/office/drawing/2014/main" id="{75A03A28-D5AF-C7C4-E9C3-022C404C7848}"/>
                </a:ext>
              </a:extLst>
            </p:cNvPr>
            <p:cNvSpPr/>
            <p:nvPr/>
          </p:nvSpPr>
          <p:spPr>
            <a:xfrm>
              <a:off x="1947970" y="3579992"/>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3" name="Oval 72">
              <a:extLst>
                <a:ext uri="{FF2B5EF4-FFF2-40B4-BE49-F238E27FC236}">
                  <a16:creationId xmlns:a16="http://schemas.microsoft.com/office/drawing/2014/main" id="{42289E77-FAF9-C2D5-4D7E-8AF11E29DFAA}"/>
                </a:ext>
              </a:extLst>
            </p:cNvPr>
            <p:cNvSpPr/>
            <p:nvPr/>
          </p:nvSpPr>
          <p:spPr>
            <a:xfrm>
              <a:off x="3782381" y="2556727"/>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4" name="Oval 73">
              <a:extLst>
                <a:ext uri="{FF2B5EF4-FFF2-40B4-BE49-F238E27FC236}">
                  <a16:creationId xmlns:a16="http://schemas.microsoft.com/office/drawing/2014/main" id="{ECBAE885-9EB5-058F-4DFF-2CD9FFC632F5}"/>
                </a:ext>
              </a:extLst>
            </p:cNvPr>
            <p:cNvSpPr/>
            <p:nvPr/>
          </p:nvSpPr>
          <p:spPr>
            <a:xfrm>
              <a:off x="2303203" y="3673015"/>
              <a:ext cx="152675" cy="14409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7" name="Oval 76">
              <a:extLst>
                <a:ext uri="{FF2B5EF4-FFF2-40B4-BE49-F238E27FC236}">
                  <a16:creationId xmlns:a16="http://schemas.microsoft.com/office/drawing/2014/main" id="{2B1E474F-0EC2-14C3-C5D7-9004FB46844E}"/>
                </a:ext>
              </a:extLst>
            </p:cNvPr>
            <p:cNvSpPr/>
            <p:nvPr/>
          </p:nvSpPr>
          <p:spPr>
            <a:xfrm>
              <a:off x="1525793" y="3793814"/>
              <a:ext cx="152675" cy="1440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8" name="Oval 77">
              <a:extLst>
                <a:ext uri="{FF2B5EF4-FFF2-40B4-BE49-F238E27FC236}">
                  <a16:creationId xmlns:a16="http://schemas.microsoft.com/office/drawing/2014/main" id="{2953623B-C327-C55F-9C2D-4B3B52FB7E2B}"/>
                </a:ext>
              </a:extLst>
            </p:cNvPr>
            <p:cNvSpPr/>
            <p:nvPr/>
          </p:nvSpPr>
          <p:spPr>
            <a:xfrm>
              <a:off x="3012865" y="2867932"/>
              <a:ext cx="152675" cy="1440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9" name="TextBox 78">
              <a:extLst>
                <a:ext uri="{FF2B5EF4-FFF2-40B4-BE49-F238E27FC236}">
                  <a16:creationId xmlns:a16="http://schemas.microsoft.com/office/drawing/2014/main" id="{6AF7E9E4-DCC4-D42E-ADD4-C316B09E2B1A}"/>
                </a:ext>
              </a:extLst>
            </p:cNvPr>
            <p:cNvSpPr txBox="1"/>
            <p:nvPr/>
          </p:nvSpPr>
          <p:spPr>
            <a:xfrm>
              <a:off x="200755" y="1650205"/>
              <a:ext cx="1017883" cy="3131909"/>
            </a:xfrm>
            <a:prstGeom prst="rect">
              <a:avLst/>
            </a:prstGeom>
            <a:noFill/>
          </p:spPr>
          <p:txBody>
            <a:bodyPr vert="vert270" wrap="square" rtlCol="0">
              <a:spAutoFit/>
            </a:bodyPr>
            <a:lstStyle/>
            <a:p>
              <a:r>
                <a:rPr lang="en-GB" sz="1500" dirty="0"/>
                <a:t>Log(Population density) </a:t>
              </a:r>
            </a:p>
          </p:txBody>
        </p:sp>
        <p:sp>
          <p:nvSpPr>
            <p:cNvPr id="80" name="TextBox 79">
              <a:extLst>
                <a:ext uri="{FF2B5EF4-FFF2-40B4-BE49-F238E27FC236}">
                  <a16:creationId xmlns:a16="http://schemas.microsoft.com/office/drawing/2014/main" id="{E846A243-B524-E323-0F04-970298964580}"/>
                </a:ext>
              </a:extLst>
            </p:cNvPr>
            <p:cNvSpPr txBox="1"/>
            <p:nvPr/>
          </p:nvSpPr>
          <p:spPr>
            <a:xfrm>
              <a:off x="1520126" y="4629716"/>
              <a:ext cx="2623785" cy="394795"/>
            </a:xfrm>
            <a:prstGeom prst="rect">
              <a:avLst/>
            </a:prstGeom>
            <a:noFill/>
          </p:spPr>
          <p:txBody>
            <a:bodyPr wrap="square" rtlCol="0">
              <a:spAutoFit/>
            </a:bodyPr>
            <a:lstStyle/>
            <a:p>
              <a:r>
                <a:rPr lang="en-GB" sz="1050" dirty="0"/>
                <a:t>Scaled slope</a:t>
              </a:r>
            </a:p>
          </p:txBody>
        </p:sp>
      </p:grpSp>
      <p:sp>
        <p:nvSpPr>
          <p:cNvPr id="81" name="TextBox 80">
            <a:extLst>
              <a:ext uri="{FF2B5EF4-FFF2-40B4-BE49-F238E27FC236}">
                <a16:creationId xmlns:a16="http://schemas.microsoft.com/office/drawing/2014/main" id="{03D8C024-674A-E2CE-DD75-E7457A852920}"/>
              </a:ext>
            </a:extLst>
          </p:cNvPr>
          <p:cNvSpPr txBox="1"/>
          <p:nvPr/>
        </p:nvSpPr>
        <p:spPr>
          <a:xfrm>
            <a:off x="662473" y="1328112"/>
            <a:ext cx="415498" cy="1705859"/>
          </a:xfrm>
          <a:prstGeom prst="rect">
            <a:avLst/>
          </a:prstGeom>
          <a:noFill/>
        </p:spPr>
        <p:txBody>
          <a:bodyPr vert="vert270" wrap="square" rtlCol="0">
            <a:spAutoFit/>
          </a:bodyPr>
          <a:lstStyle/>
          <a:p>
            <a:r>
              <a:rPr lang="en-GB" sz="1500" dirty="0"/>
              <a:t>Population density </a:t>
            </a:r>
          </a:p>
        </p:txBody>
      </p:sp>
      <p:cxnSp>
        <p:nvCxnSpPr>
          <p:cNvPr id="82" name="Straight Connector 81">
            <a:extLst>
              <a:ext uri="{FF2B5EF4-FFF2-40B4-BE49-F238E27FC236}">
                <a16:creationId xmlns:a16="http://schemas.microsoft.com/office/drawing/2014/main" id="{791AF224-07CB-7A99-DAA4-BA4EDF433189}"/>
              </a:ext>
            </a:extLst>
          </p:cNvPr>
          <p:cNvCxnSpPr>
            <a:cxnSpLocks/>
          </p:cNvCxnSpPr>
          <p:nvPr/>
        </p:nvCxnSpPr>
        <p:spPr>
          <a:xfrm flipV="1">
            <a:off x="5659685" y="1897788"/>
            <a:ext cx="1654645" cy="114145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D921014-D739-76AB-A8CB-FA969903BB97}"/>
              </a:ext>
            </a:extLst>
          </p:cNvPr>
          <p:cNvSpPr txBox="1"/>
          <p:nvPr/>
        </p:nvSpPr>
        <p:spPr>
          <a:xfrm>
            <a:off x="1748795" y="3235193"/>
            <a:ext cx="757311" cy="253916"/>
          </a:xfrm>
          <a:prstGeom prst="rect">
            <a:avLst/>
          </a:prstGeom>
          <a:noFill/>
        </p:spPr>
        <p:txBody>
          <a:bodyPr wrap="square" rtlCol="0">
            <a:spAutoFit/>
          </a:bodyPr>
          <a:lstStyle/>
          <a:p>
            <a:r>
              <a:rPr lang="en-GB" sz="1050" dirty="0"/>
              <a:t>Slope</a:t>
            </a:r>
          </a:p>
        </p:txBody>
      </p:sp>
    </p:spTree>
    <p:custDataLst>
      <p:tags r:id="rId1"/>
    </p:custDataLst>
    <p:extLst>
      <p:ext uri="{BB962C8B-B14F-4D97-AF65-F5344CB8AC3E}">
        <p14:creationId xmlns:p14="http://schemas.microsoft.com/office/powerpoint/2010/main" val="277847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5125">
        <p159:morph option="byObject"/>
      </p:transition>
    </mc:Choice>
    <mc:Fallback xmlns="">
      <p:transition spd="slow" advTm="225125">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9"/>
          <p:cNvSpPr txBox="1"/>
          <p:nvPr/>
        </p:nvSpPr>
        <p:spPr>
          <a:xfrm>
            <a:off x="383777" y="381950"/>
            <a:ext cx="7886700" cy="457800"/>
          </a:xfrm>
          <a:prstGeom prst="rect">
            <a:avLst/>
          </a:prstGeom>
          <a:noFill/>
          <a:ln>
            <a:noFill/>
          </a:ln>
        </p:spPr>
        <p:txBody>
          <a:bodyPr spcFirstLastPara="1" wrap="square" lIns="68575" tIns="34275" rIns="68575" bIns="34275" anchor="ctr" anchorCtr="0">
            <a:noAutofit/>
          </a:bodyPr>
          <a:lstStyle/>
          <a:p>
            <a:pPr defTabSz="342900">
              <a:spcBef>
                <a:spcPts val="800"/>
              </a:spcBef>
              <a:buClr>
                <a:srgbClr val="3A3838"/>
              </a:buClr>
              <a:buSzPts val="4100"/>
              <a:defRPr/>
            </a:pPr>
            <a:endParaRPr sz="5400" kern="1200">
              <a:solidFill>
                <a:srgbClr val="3A3838"/>
              </a:solidFill>
              <a:latin typeface="Lato"/>
              <a:ea typeface="Lato"/>
              <a:cs typeface="Lato"/>
              <a:sym typeface="Lato"/>
            </a:endParaRPr>
          </a:p>
        </p:txBody>
      </p:sp>
      <p:pic>
        <p:nvPicPr>
          <p:cNvPr id="646" name="Google Shape;646;p59"/>
          <p:cNvPicPr preferRelativeResize="0"/>
          <p:nvPr/>
        </p:nvPicPr>
        <p:blipFill rotWithShape="1">
          <a:blip r:embed="rId3">
            <a:alphaModFix/>
          </a:blip>
          <a:srcRect/>
          <a:stretch/>
        </p:blipFill>
        <p:spPr>
          <a:xfrm>
            <a:off x="5791902" y="16434"/>
            <a:ext cx="3224905" cy="2793292"/>
          </a:xfrm>
          <a:prstGeom prst="rect">
            <a:avLst/>
          </a:prstGeom>
          <a:noFill/>
          <a:ln>
            <a:noFill/>
          </a:ln>
        </p:spPr>
      </p:pic>
      <p:sp>
        <p:nvSpPr>
          <p:cNvPr id="647" name="Google Shape;647;p59"/>
          <p:cNvSpPr/>
          <p:nvPr/>
        </p:nvSpPr>
        <p:spPr>
          <a:xfrm>
            <a:off x="2256701" y="92966"/>
            <a:ext cx="3535200" cy="1055700"/>
          </a:xfrm>
          <a:prstGeom prst="rect">
            <a:avLst/>
          </a:prstGeom>
          <a:noFill/>
          <a:ln>
            <a:noFill/>
          </a:ln>
        </p:spPr>
        <p:txBody>
          <a:bodyPr spcFirstLastPara="1" wrap="square" lIns="91425" tIns="45700" rIns="91425" bIns="45700" anchor="t" anchorCtr="0">
            <a:noAutofit/>
          </a:bodyPr>
          <a:lstStyle/>
          <a:p>
            <a:pPr defTabSz="342900">
              <a:buSzPts val="1100"/>
              <a:defRPr/>
            </a:pPr>
            <a:r>
              <a:rPr lang="sv" b="1" kern="1200" dirty="0">
                <a:solidFill>
                  <a:srgbClr val="3A3838"/>
                </a:solidFill>
                <a:latin typeface="Lato"/>
                <a:ea typeface="Lato"/>
                <a:cs typeface="Lato"/>
                <a:sym typeface="Lato"/>
              </a:rPr>
              <a:t>Resident Count </a:t>
            </a:r>
            <a:r>
              <a:rPr lang="sv" kern="1200" dirty="0">
                <a:solidFill>
                  <a:srgbClr val="434343"/>
                </a:solidFill>
                <a:latin typeface="Lato"/>
                <a:ea typeface="Lato"/>
                <a:cs typeface="Lato"/>
                <a:sym typeface="Lato"/>
              </a:rPr>
              <a:t>| 255 people</a:t>
            </a:r>
            <a:endParaRPr kern="1200" dirty="0">
              <a:solidFill>
                <a:srgbClr val="434343"/>
              </a:solidFill>
              <a:latin typeface="Lato"/>
              <a:ea typeface="Lato"/>
              <a:cs typeface="Lato"/>
              <a:sym typeface="Lato"/>
            </a:endParaRPr>
          </a:p>
          <a:p>
            <a:pPr defTabSz="342900">
              <a:buSzPts val="1100"/>
              <a:defRPr/>
            </a:pPr>
            <a:r>
              <a:rPr lang="sv" b="1" kern="1200" dirty="0">
                <a:solidFill>
                  <a:srgbClr val="3A3838"/>
                </a:solidFill>
                <a:latin typeface="Lato"/>
                <a:ea typeface="Lato"/>
                <a:cs typeface="Lato"/>
                <a:sym typeface="Lato"/>
              </a:rPr>
              <a:t>Area</a:t>
            </a:r>
            <a:r>
              <a:rPr lang="sv" b="1" kern="1200" dirty="0">
                <a:solidFill>
                  <a:srgbClr val="0B5394"/>
                </a:solidFill>
                <a:latin typeface="Lato"/>
                <a:ea typeface="Lato"/>
                <a:cs typeface="Lato"/>
                <a:sym typeface="Lato"/>
              </a:rPr>
              <a:t> </a:t>
            </a:r>
            <a:r>
              <a:rPr lang="sv" kern="1200" dirty="0">
                <a:solidFill>
                  <a:srgbClr val="434343"/>
                </a:solidFill>
                <a:latin typeface="Lato"/>
                <a:ea typeface="Lato"/>
                <a:cs typeface="Lato"/>
                <a:sym typeface="Lato"/>
              </a:rPr>
              <a:t>| 7,0 hectares</a:t>
            </a:r>
            <a:endParaRPr kern="1200" dirty="0">
              <a:solidFill>
                <a:srgbClr val="434343"/>
              </a:solidFill>
              <a:latin typeface="Lato"/>
              <a:ea typeface="Lato"/>
              <a:cs typeface="Lato"/>
              <a:sym typeface="Lato"/>
            </a:endParaRPr>
          </a:p>
          <a:p>
            <a:pPr defTabSz="342900">
              <a:buSzPts val="1100"/>
              <a:defRPr/>
            </a:pPr>
            <a:endParaRPr kern="1200" dirty="0">
              <a:solidFill>
                <a:srgbClr val="434343"/>
              </a:solidFill>
              <a:latin typeface="Lato"/>
              <a:ea typeface="Lato"/>
              <a:cs typeface="Lato"/>
              <a:sym typeface="Lato"/>
            </a:endParaRPr>
          </a:p>
          <a:p>
            <a:pPr defTabSz="342900">
              <a:buSzPts val="1100"/>
              <a:defRPr/>
            </a:pPr>
            <a:r>
              <a:rPr lang="sv" b="1" kern="1200" dirty="0">
                <a:solidFill>
                  <a:srgbClr val="3A3838"/>
                </a:solidFill>
                <a:latin typeface="Lato"/>
                <a:ea typeface="Lato"/>
                <a:cs typeface="Lato"/>
                <a:sym typeface="Lato"/>
              </a:rPr>
              <a:t>Settled area</a:t>
            </a:r>
            <a:r>
              <a:rPr lang="sv" b="1" kern="1200" dirty="0">
                <a:solidFill>
                  <a:srgbClr val="0B5394"/>
                </a:solidFill>
                <a:latin typeface="Lato"/>
                <a:ea typeface="Lato"/>
                <a:cs typeface="Lato"/>
                <a:sym typeface="Lato"/>
              </a:rPr>
              <a:t> </a:t>
            </a:r>
            <a:r>
              <a:rPr lang="sv" kern="1200" dirty="0">
                <a:solidFill>
                  <a:srgbClr val="434343"/>
                </a:solidFill>
                <a:latin typeface="Lato"/>
                <a:ea typeface="Lato"/>
                <a:cs typeface="Lato"/>
                <a:sym typeface="Lato"/>
              </a:rPr>
              <a:t>| 3,5 hectares</a:t>
            </a:r>
            <a:endParaRPr b="1" kern="1200" dirty="0">
              <a:solidFill>
                <a:srgbClr val="0B5394"/>
              </a:solidFill>
              <a:latin typeface="Lato"/>
              <a:ea typeface="Lato"/>
              <a:cs typeface="Lato"/>
              <a:sym typeface="Lato"/>
            </a:endParaRPr>
          </a:p>
          <a:p>
            <a:pPr defTabSz="342900">
              <a:buSzPts val="1100"/>
              <a:defRPr/>
            </a:pPr>
            <a:r>
              <a:rPr lang="sv" b="1" kern="1200" dirty="0">
                <a:solidFill>
                  <a:srgbClr val="3A3838"/>
                </a:solidFill>
                <a:latin typeface="Lato"/>
                <a:ea typeface="Lato"/>
                <a:cs typeface="Lato"/>
                <a:sym typeface="Lato"/>
              </a:rPr>
              <a:t>Population density </a:t>
            </a:r>
            <a:r>
              <a:rPr lang="sv" kern="1200" dirty="0">
                <a:solidFill>
                  <a:srgbClr val="434343"/>
                </a:solidFill>
                <a:latin typeface="Lato"/>
                <a:ea typeface="Lato"/>
                <a:cs typeface="Lato"/>
                <a:sym typeface="Lato"/>
              </a:rPr>
              <a:t>| 72 people/hectare</a:t>
            </a:r>
            <a:endParaRPr kern="1200" dirty="0">
              <a:solidFill>
                <a:srgbClr val="434343"/>
              </a:solidFill>
              <a:latin typeface="Lato"/>
              <a:ea typeface="Lato"/>
              <a:cs typeface="Lato"/>
              <a:sym typeface="Lato"/>
            </a:endParaRPr>
          </a:p>
        </p:txBody>
      </p:sp>
      <p:grpSp>
        <p:nvGrpSpPr>
          <p:cNvPr id="21" name="Group 20">
            <a:extLst>
              <a:ext uri="{FF2B5EF4-FFF2-40B4-BE49-F238E27FC236}">
                <a16:creationId xmlns:a16="http://schemas.microsoft.com/office/drawing/2014/main" id="{5B051604-F519-355A-B509-774F47C107F3}"/>
              </a:ext>
            </a:extLst>
          </p:cNvPr>
          <p:cNvGrpSpPr/>
          <p:nvPr/>
        </p:nvGrpSpPr>
        <p:grpSpPr>
          <a:xfrm>
            <a:off x="754073" y="1910526"/>
            <a:ext cx="4107645" cy="2366511"/>
            <a:chOff x="998635" y="2100025"/>
            <a:chExt cx="5476860" cy="3155348"/>
          </a:xfrm>
        </p:grpSpPr>
        <p:sp>
          <p:nvSpPr>
            <p:cNvPr id="636" name="Google Shape;636;p59"/>
            <p:cNvSpPr/>
            <p:nvPr/>
          </p:nvSpPr>
          <p:spPr>
            <a:xfrm>
              <a:off x="2600825" y="2100025"/>
              <a:ext cx="1451200" cy="1457600"/>
            </a:xfrm>
            <a:prstGeom prst="ellipse">
              <a:avLst/>
            </a:prstGeom>
            <a:solidFill>
              <a:srgbClr val="FCE5CD"/>
            </a:solidFill>
            <a:ln w="34925" cap="flat" cmpd="sng">
              <a:solidFill>
                <a:srgbClr val="B45F06"/>
              </a:solidFill>
              <a:prstDash val="solid"/>
              <a:round/>
              <a:headEnd type="none" w="sm" len="sm"/>
              <a:tailEnd type="none" w="sm" len="sm"/>
            </a:ln>
          </p:spPr>
          <p:txBody>
            <a:bodyPr spcFirstLastPara="1" wrap="square" lIns="68575" tIns="68575" rIns="68575" bIns="68575" anchor="ctr" anchorCtr="0">
              <a:noAutofit/>
            </a:bodyPr>
            <a:lstStyle/>
            <a:p>
              <a:pPr algn="ctr" defTabSz="342900">
                <a:buSzPts val="1400"/>
                <a:defRPr/>
              </a:pPr>
              <a:endParaRPr kern="1200">
                <a:latin typeface="Calibri"/>
                <a:ea typeface="Calibri"/>
                <a:cs typeface="Calibri"/>
                <a:sym typeface="Calibri"/>
              </a:endParaRPr>
            </a:p>
          </p:txBody>
        </p:sp>
        <p:sp>
          <p:nvSpPr>
            <p:cNvPr id="637" name="Google Shape;637;p59"/>
            <p:cNvSpPr txBox="1"/>
            <p:nvPr/>
          </p:nvSpPr>
          <p:spPr>
            <a:xfrm>
              <a:off x="2600824" y="2501611"/>
              <a:ext cx="1630707" cy="496322"/>
            </a:xfrm>
            <a:prstGeom prst="rect">
              <a:avLst/>
            </a:prstGeom>
            <a:noFill/>
            <a:ln>
              <a:noFill/>
            </a:ln>
          </p:spPr>
          <p:txBody>
            <a:bodyPr spcFirstLastPara="1" wrap="square" lIns="68575" tIns="68575" rIns="68575" bIns="68575" anchor="t" anchorCtr="0">
              <a:noAutofit/>
            </a:bodyPr>
            <a:lstStyle/>
            <a:p>
              <a:pPr algn="ctr" defTabSz="342900">
                <a:buClr>
                  <a:srgbClr val="B45F06"/>
                </a:buClr>
                <a:buSzPts val="1400"/>
                <a:defRPr/>
              </a:pPr>
              <a:r>
                <a:rPr lang="sv" b="1" dirty="0">
                  <a:solidFill>
                    <a:srgbClr val="B45F06"/>
                  </a:solidFill>
                  <a:latin typeface="Lato"/>
                  <a:ea typeface="Lato"/>
                  <a:cs typeface="Lato"/>
                  <a:sym typeface="Lato"/>
                </a:rPr>
                <a:t>Populoation</a:t>
              </a:r>
              <a:endParaRPr b="1" kern="1200" dirty="0">
                <a:solidFill>
                  <a:srgbClr val="B45F06"/>
                </a:solidFill>
                <a:latin typeface="Lato"/>
                <a:ea typeface="Lato"/>
                <a:cs typeface="Lato"/>
                <a:sym typeface="Lato"/>
              </a:endParaRPr>
            </a:p>
            <a:p>
              <a:pPr algn="ctr" defTabSz="342900">
                <a:buClr>
                  <a:srgbClr val="B45F06"/>
                </a:buClr>
                <a:buSzPts val="1400"/>
                <a:defRPr/>
              </a:pPr>
              <a:r>
                <a:rPr lang="sv" b="1" kern="1200" dirty="0">
                  <a:solidFill>
                    <a:srgbClr val="B45F06"/>
                  </a:solidFill>
                  <a:latin typeface="Lato"/>
                  <a:ea typeface="Lato"/>
                  <a:cs typeface="Lato"/>
                  <a:sym typeface="Lato"/>
                </a:rPr>
                <a:t>Count</a:t>
              </a:r>
              <a:endParaRPr b="1" kern="1200" dirty="0">
                <a:solidFill>
                  <a:srgbClr val="B45F06"/>
                </a:solidFill>
                <a:latin typeface="Lato"/>
                <a:ea typeface="Lato"/>
                <a:cs typeface="Lato"/>
                <a:sym typeface="Lato"/>
              </a:endParaRPr>
            </a:p>
          </p:txBody>
        </p:sp>
        <p:grpSp>
          <p:nvGrpSpPr>
            <p:cNvPr id="638" name="Google Shape;638;p59"/>
            <p:cNvGrpSpPr/>
            <p:nvPr/>
          </p:nvGrpSpPr>
          <p:grpSpPr>
            <a:xfrm>
              <a:off x="3753124" y="3941368"/>
              <a:ext cx="2722371" cy="1314000"/>
              <a:chOff x="5289914" y="3941357"/>
              <a:chExt cx="2929800" cy="1314000"/>
            </a:xfrm>
          </p:grpSpPr>
          <p:sp>
            <p:nvSpPr>
              <p:cNvPr id="639" name="Google Shape;639;p59"/>
              <p:cNvSpPr/>
              <p:nvPr/>
            </p:nvSpPr>
            <p:spPr>
              <a:xfrm>
                <a:off x="6052766" y="3941357"/>
                <a:ext cx="1404300" cy="1314000"/>
              </a:xfrm>
              <a:prstGeom prst="ellipse">
                <a:avLst/>
              </a:prstGeom>
              <a:solidFill>
                <a:srgbClr val="D9EAD3"/>
              </a:solidFill>
              <a:ln w="38100" cap="flat" cmpd="sng">
                <a:solidFill>
                  <a:srgbClr val="38761D"/>
                </a:solidFill>
                <a:prstDash val="solid"/>
                <a:round/>
                <a:headEnd type="none" w="sm" len="sm"/>
                <a:tailEnd type="none" w="sm" len="sm"/>
              </a:ln>
            </p:spPr>
            <p:txBody>
              <a:bodyPr spcFirstLastPara="1" wrap="square" lIns="68575" tIns="68575" rIns="68575" bIns="68575" anchor="ctr" anchorCtr="0">
                <a:noAutofit/>
              </a:bodyPr>
              <a:lstStyle/>
              <a:p>
                <a:pPr algn="ctr" defTabSz="342900">
                  <a:buSzPts val="1400"/>
                  <a:defRPr/>
                </a:pPr>
                <a:endParaRPr kern="1200">
                  <a:latin typeface="Calibri"/>
                  <a:ea typeface="Calibri"/>
                  <a:cs typeface="Calibri"/>
                  <a:sym typeface="Calibri"/>
                </a:endParaRPr>
              </a:p>
            </p:txBody>
          </p:sp>
          <p:sp>
            <p:nvSpPr>
              <p:cNvPr id="640" name="Google Shape;640;p59"/>
              <p:cNvSpPr txBox="1"/>
              <p:nvPr/>
            </p:nvSpPr>
            <p:spPr>
              <a:xfrm>
                <a:off x="5289914" y="4403786"/>
                <a:ext cx="2929800" cy="442200"/>
              </a:xfrm>
              <a:prstGeom prst="rect">
                <a:avLst/>
              </a:prstGeom>
              <a:noFill/>
              <a:ln>
                <a:noFill/>
              </a:ln>
            </p:spPr>
            <p:txBody>
              <a:bodyPr spcFirstLastPara="1" wrap="square" lIns="68575" tIns="68575" rIns="68575" bIns="68575" anchor="t" anchorCtr="0">
                <a:noAutofit/>
              </a:bodyPr>
              <a:lstStyle/>
              <a:p>
                <a:pPr algn="ctr" defTabSz="342900">
                  <a:buClr>
                    <a:srgbClr val="38761D"/>
                  </a:buClr>
                  <a:buSzPts val="1400"/>
                  <a:defRPr/>
                </a:pPr>
                <a:r>
                  <a:rPr lang="sv" b="1" kern="1200">
                    <a:solidFill>
                      <a:srgbClr val="38761D"/>
                    </a:solidFill>
                    <a:latin typeface="Lato"/>
                    <a:ea typeface="Lato"/>
                    <a:cs typeface="Lato"/>
                    <a:sym typeface="Lato"/>
                  </a:rPr>
                  <a:t>Settled area</a:t>
                </a:r>
                <a:endParaRPr b="1" kern="1200">
                  <a:solidFill>
                    <a:srgbClr val="38761D"/>
                  </a:solidFill>
                  <a:latin typeface="Lato"/>
                  <a:ea typeface="Lato"/>
                  <a:cs typeface="Lato"/>
                  <a:sym typeface="Lato"/>
                </a:endParaRPr>
              </a:p>
            </p:txBody>
          </p:sp>
        </p:grpSp>
        <p:grpSp>
          <p:nvGrpSpPr>
            <p:cNvPr id="641" name="Google Shape;641;p59"/>
            <p:cNvGrpSpPr/>
            <p:nvPr/>
          </p:nvGrpSpPr>
          <p:grpSpPr>
            <a:xfrm>
              <a:off x="998635" y="3941373"/>
              <a:ext cx="1601197" cy="1314000"/>
              <a:chOff x="3859550" y="4025362"/>
              <a:chExt cx="1723200" cy="1314000"/>
            </a:xfrm>
          </p:grpSpPr>
          <p:sp>
            <p:nvSpPr>
              <p:cNvPr id="642" name="Google Shape;642;p59"/>
              <p:cNvSpPr/>
              <p:nvPr/>
            </p:nvSpPr>
            <p:spPr>
              <a:xfrm>
                <a:off x="4019049" y="4025362"/>
                <a:ext cx="1404300" cy="1314000"/>
              </a:xfrm>
              <a:prstGeom prst="ellipse">
                <a:avLst/>
              </a:prstGeom>
              <a:solidFill>
                <a:srgbClr val="FFF2CC"/>
              </a:solidFill>
              <a:ln w="38100" cap="flat" cmpd="sng">
                <a:solidFill>
                  <a:srgbClr val="BF9000"/>
                </a:solidFill>
                <a:prstDash val="solid"/>
                <a:round/>
                <a:headEnd type="none" w="sm" len="sm"/>
                <a:tailEnd type="none" w="sm" len="sm"/>
              </a:ln>
            </p:spPr>
            <p:txBody>
              <a:bodyPr spcFirstLastPara="1" wrap="square" lIns="68575" tIns="68575" rIns="68575" bIns="68575" anchor="ctr" anchorCtr="0">
                <a:noAutofit/>
              </a:bodyPr>
              <a:lstStyle/>
              <a:p>
                <a:pPr algn="ctr" defTabSz="342900">
                  <a:buSzPts val="1400"/>
                  <a:defRPr/>
                </a:pPr>
                <a:endParaRPr kern="1200">
                  <a:latin typeface="Calibri"/>
                  <a:ea typeface="Calibri"/>
                  <a:cs typeface="Calibri"/>
                  <a:sym typeface="Calibri"/>
                </a:endParaRPr>
              </a:p>
            </p:txBody>
          </p:sp>
          <p:sp>
            <p:nvSpPr>
              <p:cNvPr id="643" name="Google Shape;643;p59"/>
              <p:cNvSpPr txBox="1"/>
              <p:nvPr/>
            </p:nvSpPr>
            <p:spPr>
              <a:xfrm>
                <a:off x="3859550" y="4317656"/>
                <a:ext cx="1723200" cy="442200"/>
              </a:xfrm>
              <a:prstGeom prst="rect">
                <a:avLst/>
              </a:prstGeom>
              <a:noFill/>
              <a:ln>
                <a:noFill/>
              </a:ln>
            </p:spPr>
            <p:txBody>
              <a:bodyPr spcFirstLastPara="1" wrap="square" lIns="68575" tIns="68575" rIns="68575" bIns="68575" anchor="t" anchorCtr="0">
                <a:noAutofit/>
              </a:bodyPr>
              <a:lstStyle/>
              <a:p>
                <a:pPr algn="ctr" defTabSz="342900">
                  <a:buClr>
                    <a:srgbClr val="BF9000"/>
                  </a:buClr>
                  <a:buSzPts val="1400"/>
                  <a:defRPr/>
                </a:pPr>
                <a:r>
                  <a:rPr lang="sv" b="1" kern="1200" dirty="0">
                    <a:solidFill>
                      <a:srgbClr val="BF9000"/>
                    </a:solidFill>
                    <a:latin typeface="Lato"/>
                    <a:ea typeface="Lato"/>
                    <a:cs typeface="Lato"/>
                    <a:sym typeface="Lato"/>
                  </a:rPr>
                  <a:t>Population density</a:t>
                </a:r>
                <a:endParaRPr b="1" kern="1200" dirty="0">
                  <a:solidFill>
                    <a:srgbClr val="BF9000"/>
                  </a:solidFill>
                  <a:latin typeface="Lato"/>
                  <a:ea typeface="Lato"/>
                  <a:cs typeface="Lato"/>
                  <a:sym typeface="Lato"/>
                </a:endParaRPr>
              </a:p>
            </p:txBody>
          </p:sp>
        </p:grpSp>
        <p:cxnSp>
          <p:nvCxnSpPr>
            <p:cNvPr id="644" name="Google Shape;644;p59"/>
            <p:cNvCxnSpPr>
              <a:cxnSpLocks/>
            </p:cNvCxnSpPr>
            <p:nvPr/>
          </p:nvCxnSpPr>
          <p:spPr>
            <a:xfrm flipV="1">
              <a:off x="2313282" y="3399519"/>
              <a:ext cx="573100" cy="670915"/>
            </a:xfrm>
            <a:prstGeom prst="straightConnector1">
              <a:avLst/>
            </a:prstGeom>
            <a:noFill/>
            <a:ln w="25400" cap="flat" cmpd="sng">
              <a:solidFill>
                <a:srgbClr val="000000"/>
              </a:solidFill>
              <a:prstDash val="solid"/>
              <a:round/>
              <a:headEnd type="none" w="sm" len="sm"/>
              <a:tailEnd type="triangle" w="med" len="med"/>
            </a:ln>
          </p:spPr>
        </p:cxnSp>
        <p:cxnSp>
          <p:nvCxnSpPr>
            <p:cNvPr id="645" name="Google Shape;645;p59"/>
            <p:cNvCxnSpPr>
              <a:cxnSpLocks/>
            </p:cNvCxnSpPr>
            <p:nvPr/>
          </p:nvCxnSpPr>
          <p:spPr>
            <a:xfrm flipH="1" flipV="1">
              <a:off x="3817894" y="3373334"/>
              <a:ext cx="742542" cy="673437"/>
            </a:xfrm>
            <a:prstGeom prst="straightConnector1">
              <a:avLst/>
            </a:prstGeom>
            <a:noFill/>
            <a:ln w="25400" cap="flat" cmpd="sng">
              <a:solidFill>
                <a:srgbClr val="000000"/>
              </a:solidFill>
              <a:prstDash val="solid"/>
              <a:round/>
              <a:headEnd type="none" w="sm" len="sm"/>
              <a:tailEnd type="triangle" w="med" len="med"/>
            </a:ln>
          </p:spPr>
        </p:cxnSp>
      </p:grpSp>
      <p:pic>
        <p:nvPicPr>
          <p:cNvPr id="650" name="Google Shape;650;p59"/>
          <p:cNvPicPr preferRelativeResize="0"/>
          <p:nvPr/>
        </p:nvPicPr>
        <p:blipFill rotWithShape="1">
          <a:blip r:embed="rId4">
            <a:alphaModFix/>
          </a:blip>
          <a:srcRect/>
          <a:stretch/>
        </p:blipFill>
        <p:spPr>
          <a:xfrm>
            <a:off x="229159" y="4488657"/>
            <a:ext cx="432198" cy="432197"/>
          </a:xfrm>
          <a:prstGeom prst="rect">
            <a:avLst/>
          </a:prstGeom>
          <a:noFill/>
          <a:ln>
            <a:noFill/>
          </a:ln>
        </p:spPr>
      </p:pic>
      <p:sp>
        <p:nvSpPr>
          <p:cNvPr id="651" name="Google Shape;651;p59"/>
          <p:cNvSpPr txBox="1"/>
          <p:nvPr/>
        </p:nvSpPr>
        <p:spPr>
          <a:xfrm>
            <a:off x="795413" y="4519613"/>
            <a:ext cx="5551800" cy="501000"/>
          </a:xfrm>
          <a:prstGeom prst="rect">
            <a:avLst/>
          </a:prstGeom>
          <a:noFill/>
          <a:ln>
            <a:noFill/>
          </a:ln>
        </p:spPr>
        <p:txBody>
          <a:bodyPr spcFirstLastPara="1" wrap="square" lIns="68575" tIns="34275" rIns="68575" bIns="34275" anchor="t" anchorCtr="0">
            <a:noAutofit/>
          </a:bodyPr>
          <a:lstStyle/>
          <a:p>
            <a:pPr defTabSz="342900">
              <a:buSzPts val="800"/>
              <a:defRPr/>
            </a:pPr>
            <a:endParaRPr sz="2300" b="1" kern="1200">
              <a:solidFill>
                <a:srgbClr val="3A3838"/>
              </a:solidFill>
              <a:latin typeface="Lato"/>
              <a:ea typeface="Lato"/>
              <a:cs typeface="Lato"/>
              <a:sym typeface="Lato"/>
            </a:endParaRPr>
          </a:p>
        </p:txBody>
      </p:sp>
      <p:pic>
        <p:nvPicPr>
          <p:cNvPr id="652" name="Google Shape;652;p59"/>
          <p:cNvPicPr preferRelativeResize="0"/>
          <p:nvPr/>
        </p:nvPicPr>
        <p:blipFill rotWithShape="1">
          <a:blip r:embed="rId4">
            <a:alphaModFix/>
          </a:blip>
          <a:srcRect/>
          <a:stretch/>
        </p:blipFill>
        <p:spPr>
          <a:xfrm>
            <a:off x="229159" y="4488657"/>
            <a:ext cx="432198" cy="432197"/>
          </a:xfrm>
          <a:prstGeom prst="rect">
            <a:avLst/>
          </a:prstGeom>
          <a:noFill/>
          <a:ln>
            <a:noFill/>
          </a:ln>
        </p:spPr>
      </p:pic>
      <p:pic>
        <p:nvPicPr>
          <p:cNvPr id="653" name="Google Shape;653;p59"/>
          <p:cNvPicPr preferRelativeResize="0"/>
          <p:nvPr/>
        </p:nvPicPr>
        <p:blipFill rotWithShape="1">
          <a:blip r:embed="rId4">
            <a:alphaModFix/>
          </a:blip>
          <a:srcRect/>
          <a:stretch/>
        </p:blipFill>
        <p:spPr>
          <a:xfrm>
            <a:off x="229159" y="4488657"/>
            <a:ext cx="432198" cy="432197"/>
          </a:xfrm>
          <a:prstGeom prst="rect">
            <a:avLst/>
          </a:prstGeom>
          <a:noFill/>
          <a:ln>
            <a:noFill/>
          </a:ln>
        </p:spPr>
      </p:pic>
      <p:sp>
        <p:nvSpPr>
          <p:cNvPr id="654" name="Google Shape;654;p59"/>
          <p:cNvSpPr txBox="1"/>
          <p:nvPr/>
        </p:nvSpPr>
        <p:spPr>
          <a:xfrm>
            <a:off x="1382477" y="4343680"/>
            <a:ext cx="6888000" cy="501000"/>
          </a:xfrm>
          <a:prstGeom prst="rect">
            <a:avLst/>
          </a:prstGeom>
          <a:noFill/>
          <a:ln>
            <a:noFill/>
          </a:ln>
        </p:spPr>
        <p:txBody>
          <a:bodyPr spcFirstLastPara="1" wrap="square" lIns="68575" tIns="34275" rIns="68575" bIns="34275" anchor="t" anchorCtr="0">
            <a:noAutofit/>
          </a:bodyPr>
          <a:lstStyle/>
          <a:p>
            <a:pPr defTabSz="342900">
              <a:buSzPts val="800"/>
              <a:defRPr/>
            </a:pPr>
            <a:r>
              <a:rPr lang="sv" sz="2300" b="1" kern="1200" dirty="0">
                <a:solidFill>
                  <a:srgbClr val="3A3838"/>
                </a:solidFill>
                <a:latin typeface="Lato"/>
                <a:ea typeface="Lato"/>
                <a:cs typeface="Lato"/>
                <a:sym typeface="Lato"/>
              </a:rPr>
              <a:t>Model structure</a:t>
            </a:r>
            <a:endParaRPr sz="2300" b="1" kern="1200" dirty="0">
              <a:solidFill>
                <a:srgbClr val="3A3838"/>
              </a:solidFill>
              <a:latin typeface="Lato"/>
              <a:ea typeface="Lato"/>
              <a:cs typeface="Lato"/>
              <a:sym typeface="Lato"/>
            </a:endParaRPr>
          </a:p>
        </p:txBody>
      </p:sp>
      <p:pic>
        <p:nvPicPr>
          <p:cNvPr id="655" name="Google Shape;655;p59"/>
          <p:cNvPicPr preferRelativeResize="0"/>
          <p:nvPr/>
        </p:nvPicPr>
        <p:blipFill rotWithShape="1">
          <a:blip r:embed="rId4">
            <a:alphaModFix/>
          </a:blip>
          <a:srcRect/>
          <a:stretch/>
        </p:blipFill>
        <p:spPr>
          <a:xfrm>
            <a:off x="229159" y="4488657"/>
            <a:ext cx="432198" cy="432197"/>
          </a:xfrm>
          <a:prstGeom prst="rect">
            <a:avLst/>
          </a:prstGeom>
          <a:noFill/>
          <a:ln>
            <a:noFill/>
          </a:ln>
        </p:spPr>
      </p:pic>
      <p:grpSp>
        <p:nvGrpSpPr>
          <p:cNvPr id="2" name="Group 1">
            <a:extLst>
              <a:ext uri="{FF2B5EF4-FFF2-40B4-BE49-F238E27FC236}">
                <a16:creationId xmlns:a16="http://schemas.microsoft.com/office/drawing/2014/main" id="{28028C0F-54BA-D400-9E03-B65F969C39A4}"/>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033434DF-C30A-C7FB-2D64-B994E5CAE5B6}"/>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71825615-D42B-37C6-AC58-5F813BE65A29}"/>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65B1ED0A-D35C-B31E-0F8F-F111DBFBA1AF}"/>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12F6393E-600A-E914-C378-E7B272CEDBF3}"/>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4B59A390-B51B-2D2C-5821-5EA65FCE6D85}"/>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4BE3B852-00A1-EAB1-DD4D-902508E55E82}"/>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101A0EEE-8D0B-7DF9-CB35-498D11B9408E}"/>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E962ED8C-7564-9298-16EF-46173C644BB2}"/>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5A2C1D2D-0BC9-500C-CBC1-A548F4C991F7}"/>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pic>
        <p:nvPicPr>
          <p:cNvPr id="12" name="Google Shape;431;p46">
            <a:extLst>
              <a:ext uri="{FF2B5EF4-FFF2-40B4-BE49-F238E27FC236}">
                <a16:creationId xmlns:a16="http://schemas.microsoft.com/office/drawing/2014/main" id="{E8D6E270-6540-2479-A2EC-666A79C229D8}"/>
              </a:ext>
            </a:extLst>
          </p:cNvPr>
          <p:cNvPicPr preferRelativeResize="0"/>
          <p:nvPr/>
        </p:nvPicPr>
        <p:blipFill rotWithShape="1">
          <a:blip r:embed="rId5">
            <a:alphaModFix/>
          </a:blip>
          <a:srcRect/>
          <a:stretch/>
        </p:blipFill>
        <p:spPr>
          <a:xfrm>
            <a:off x="5664220" y="2871642"/>
            <a:ext cx="3401248" cy="2148971"/>
          </a:xfrm>
          <a:prstGeom prst="rect">
            <a:avLst/>
          </a:prstGeom>
          <a:noFill/>
          <a:ln>
            <a:noFill/>
          </a:ln>
        </p:spPr>
      </p:pic>
      <p:sp>
        <p:nvSpPr>
          <p:cNvPr id="22" name="Google Shape;677;p60">
            <a:extLst>
              <a:ext uri="{FF2B5EF4-FFF2-40B4-BE49-F238E27FC236}">
                <a16:creationId xmlns:a16="http://schemas.microsoft.com/office/drawing/2014/main" id="{3E9F1A4F-FC8D-F22D-726A-FED280B34C17}"/>
              </a:ext>
            </a:extLst>
          </p:cNvPr>
          <p:cNvSpPr txBox="1"/>
          <p:nvPr/>
        </p:nvSpPr>
        <p:spPr>
          <a:xfrm>
            <a:off x="2201733" y="891992"/>
            <a:ext cx="3437967" cy="984217"/>
          </a:xfrm>
          <a:prstGeom prst="rect">
            <a:avLst/>
          </a:prstGeom>
          <a:noFill/>
          <a:ln>
            <a:noFill/>
          </a:ln>
        </p:spPr>
        <p:txBody>
          <a:bodyPr spcFirstLastPara="1" wrap="square" lIns="68575" tIns="34275" rIns="68575" bIns="34275" anchor="t" anchorCtr="0">
            <a:noAutofit/>
          </a:bodyPr>
          <a:lstStyle/>
          <a:p>
            <a:pPr marL="685324" defTabSz="342900">
              <a:buClr>
                <a:srgbClr val="3A3838"/>
              </a:buClr>
              <a:buSzPts val="1800"/>
              <a:defRPr/>
            </a:pPr>
            <a:endParaRPr sz="1700" kern="1200" dirty="0">
              <a:solidFill>
                <a:srgbClr val="434343"/>
              </a:solidFill>
              <a:latin typeface="Lato"/>
              <a:ea typeface="Lato"/>
              <a:cs typeface="Lato"/>
            </a:endParaRPr>
          </a:p>
          <a:p>
            <a:pPr marL="342424" indent="-272891" defTabSz="342900">
              <a:buClr>
                <a:srgbClr val="EA632D"/>
              </a:buClr>
              <a:buSzPts val="1700"/>
              <a:buFont typeface="Lato"/>
              <a:buChar char="▪"/>
              <a:defRPr/>
            </a:pPr>
            <a:r>
              <a:rPr lang="sv" sz="1800" kern="1200" dirty="0">
                <a:solidFill>
                  <a:srgbClr val="3A3838"/>
                </a:solidFill>
                <a:latin typeface="Lato"/>
                <a:ea typeface="Lato"/>
                <a:cs typeface="Lato"/>
                <a:sym typeface="Lato"/>
              </a:rPr>
              <a:t>Parameters</a:t>
            </a:r>
            <a:r>
              <a:rPr lang="sv" sz="1688" kern="1200" dirty="0">
                <a:solidFill>
                  <a:srgbClr val="434343"/>
                </a:solidFill>
                <a:latin typeface="Lato"/>
                <a:ea typeface="Lato"/>
                <a:cs typeface="Lato"/>
                <a:sym typeface="Lato"/>
              </a:rPr>
              <a:t>:</a:t>
            </a:r>
            <a:endParaRPr sz="1688" kern="1200" dirty="0">
              <a:solidFill>
                <a:srgbClr val="434343"/>
              </a:solidFill>
              <a:latin typeface="Lato"/>
              <a:ea typeface="Lato"/>
              <a:cs typeface="Lato"/>
            </a:endParaRPr>
          </a:p>
          <a:p>
            <a:pPr marL="685324" lvl="1" indent="-272891" defTabSz="342900">
              <a:buClr>
                <a:srgbClr val="EA632D"/>
              </a:buClr>
              <a:buSzPts val="1700"/>
              <a:buFont typeface="Lato"/>
              <a:buChar char="▫"/>
              <a:defRPr/>
            </a:pPr>
            <a:r>
              <a:rPr lang="sv" sz="1688" kern="1200" dirty="0">
                <a:solidFill>
                  <a:srgbClr val="434343"/>
                </a:solidFill>
                <a:latin typeface="Lato"/>
                <a:ea typeface="Lato"/>
                <a:cs typeface="Lato"/>
                <a:sym typeface="Lato"/>
              </a:rPr>
              <a:t>Pop density x Settled area</a:t>
            </a:r>
            <a:endParaRPr sz="1688" kern="1200" dirty="0">
              <a:solidFill>
                <a:srgbClr val="E69138"/>
              </a:solidFill>
              <a:latin typeface="Caveat"/>
              <a:ea typeface="Caveat"/>
              <a:cs typeface="Caveat"/>
            </a:endParaRPr>
          </a:p>
          <a:p>
            <a:pPr marL="685324" defTabSz="342900">
              <a:spcBef>
                <a:spcPts val="800"/>
              </a:spcBef>
              <a:spcAft>
                <a:spcPts val="800"/>
              </a:spcAft>
              <a:buSzPts val="1700"/>
              <a:defRPr/>
            </a:pPr>
            <a:endParaRPr sz="1700" kern="1200" dirty="0">
              <a:solidFill>
                <a:srgbClr val="434343"/>
              </a:solidFill>
              <a:latin typeface="Lato"/>
              <a:ea typeface="Lato"/>
              <a:cs typeface="Lato"/>
            </a:endParaRPr>
          </a:p>
        </p:txBody>
      </p:sp>
    </p:spTree>
    <p:extLst>
      <p:ext uri="{BB962C8B-B14F-4D97-AF65-F5344CB8AC3E}">
        <p14:creationId xmlns:p14="http://schemas.microsoft.com/office/powerpoint/2010/main" val="5440950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90" name="Google Shape;690;p61"/>
          <p:cNvSpPr txBox="1">
            <a:spLocks noGrp="1"/>
          </p:cNvSpPr>
          <p:nvPr>
            <p:ph type="title"/>
          </p:nvPr>
        </p:nvSpPr>
        <p:spPr>
          <a:xfrm>
            <a:off x="1029054" y="-105153"/>
            <a:ext cx="3844800" cy="1273800"/>
          </a:xfrm>
          <a:prstGeom prst="rect">
            <a:avLst/>
          </a:prstGeom>
          <a:noFill/>
          <a:ln>
            <a:noFill/>
          </a:ln>
        </p:spPr>
        <p:txBody>
          <a:bodyPr spcFirstLastPara="1" vert="horz" wrap="square" lIns="68575" tIns="34275" rIns="68575" bIns="34275" rtlCol="0" anchor="ctr" anchorCtr="0">
            <a:noAutofit/>
          </a:bodyPr>
          <a:lstStyle/>
          <a:p>
            <a:pPr>
              <a:lnSpc>
                <a:spcPct val="100000"/>
              </a:lnSpc>
              <a:spcBef>
                <a:spcPts val="800"/>
              </a:spcBef>
            </a:pPr>
            <a:r>
              <a:rPr lang="sv" sz="2700" dirty="0">
                <a:latin typeface="Lato"/>
                <a:ea typeface="Lato"/>
                <a:cs typeface="Lato"/>
                <a:sym typeface="Lato"/>
              </a:rPr>
              <a:t>Predictors</a:t>
            </a:r>
            <a:endParaRPr sz="5400" b="0" dirty="0">
              <a:latin typeface="Lato"/>
              <a:ea typeface="Lato"/>
              <a:cs typeface="Lato"/>
              <a:sym typeface="Lato"/>
            </a:endParaRPr>
          </a:p>
        </p:txBody>
      </p:sp>
      <p:grpSp>
        <p:nvGrpSpPr>
          <p:cNvPr id="12" name="Group 11">
            <a:extLst>
              <a:ext uri="{FF2B5EF4-FFF2-40B4-BE49-F238E27FC236}">
                <a16:creationId xmlns:a16="http://schemas.microsoft.com/office/drawing/2014/main" id="{2306B397-7279-60D3-CEF7-19649F8C366D}"/>
              </a:ext>
            </a:extLst>
          </p:cNvPr>
          <p:cNvGrpSpPr/>
          <p:nvPr/>
        </p:nvGrpSpPr>
        <p:grpSpPr>
          <a:xfrm>
            <a:off x="844989" y="1568651"/>
            <a:ext cx="2752382" cy="997917"/>
            <a:chOff x="1126651" y="2091534"/>
            <a:chExt cx="3669843" cy="1330556"/>
          </a:xfrm>
        </p:grpSpPr>
        <p:sp>
          <p:nvSpPr>
            <p:cNvPr id="688" name="Google Shape;688;p61"/>
            <p:cNvSpPr/>
            <p:nvPr/>
          </p:nvSpPr>
          <p:spPr>
            <a:xfrm>
              <a:off x="3346153" y="2091534"/>
              <a:ext cx="1450341" cy="1330556"/>
            </a:xfrm>
            <a:prstGeom prst="ellipse">
              <a:avLst/>
            </a:prstGeom>
            <a:solidFill>
              <a:srgbClr val="FFF2CC"/>
            </a:solidFill>
            <a:ln w="25400" cap="flat" cmpd="sng">
              <a:solidFill>
                <a:srgbClr val="BF9000"/>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7F6000"/>
                </a:buClr>
                <a:buSzPts val="1000"/>
                <a:defRPr/>
              </a:pPr>
              <a:r>
                <a:rPr lang="sv" sz="1000" kern="1200">
                  <a:solidFill>
                    <a:srgbClr val="7F6000"/>
                  </a:solidFill>
                  <a:latin typeface="Lato"/>
                  <a:ea typeface="Lato"/>
                  <a:cs typeface="Lato"/>
                  <a:sym typeface="Lato"/>
                </a:rPr>
                <a:t>Population density</a:t>
              </a:r>
              <a:endParaRPr sz="1000" kern="1200">
                <a:solidFill>
                  <a:srgbClr val="7F6000"/>
                </a:solidFill>
                <a:latin typeface="Lato"/>
                <a:ea typeface="Lato"/>
                <a:cs typeface="Lato"/>
                <a:sym typeface="Lato"/>
              </a:endParaRPr>
            </a:p>
          </p:txBody>
        </p:sp>
        <p:sp>
          <p:nvSpPr>
            <p:cNvPr id="689" name="Google Shape;689;p61"/>
            <p:cNvSpPr/>
            <p:nvPr/>
          </p:nvSpPr>
          <p:spPr>
            <a:xfrm>
              <a:off x="1126651" y="2165875"/>
              <a:ext cx="1182400" cy="1095200"/>
            </a:xfrm>
            <a:prstGeom prst="ellipse">
              <a:avLst/>
            </a:prstGeom>
            <a:solidFill>
              <a:srgbClr val="D9D2E9"/>
            </a:solidFill>
            <a:ln w="28575" cap="flat" cmpd="sng">
              <a:solidFill>
                <a:srgbClr val="351C75"/>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351C75"/>
                </a:buClr>
                <a:buSzPts val="800"/>
                <a:defRPr/>
              </a:pPr>
              <a:r>
                <a:rPr lang="sv" sz="800" dirty="0">
                  <a:solidFill>
                    <a:srgbClr val="351C75"/>
                  </a:solidFill>
                  <a:latin typeface="Lato Black"/>
                  <a:ea typeface="Lato Black"/>
                  <a:cs typeface="Lato Black"/>
                  <a:sym typeface="Lato Black"/>
                </a:rPr>
                <a:t>C</a:t>
              </a:r>
              <a:r>
                <a:rPr lang="sv" sz="800" kern="1200" dirty="0">
                  <a:solidFill>
                    <a:srgbClr val="351C75"/>
                  </a:solidFill>
                  <a:latin typeface="Lato Black"/>
                  <a:ea typeface="Lato Black"/>
                  <a:cs typeface="Lato Black"/>
                  <a:sym typeface="Lato Black"/>
                </a:rPr>
                <a:t>ovariates</a:t>
              </a:r>
              <a:endParaRPr sz="800" kern="1200" dirty="0">
                <a:latin typeface="Calibri"/>
                <a:ea typeface="Calibri"/>
                <a:cs typeface="Calibri"/>
                <a:sym typeface="Calibri"/>
              </a:endParaRPr>
            </a:p>
          </p:txBody>
        </p:sp>
        <p:cxnSp>
          <p:nvCxnSpPr>
            <p:cNvPr id="691" name="Google Shape;691;p61"/>
            <p:cNvCxnSpPr/>
            <p:nvPr/>
          </p:nvCxnSpPr>
          <p:spPr>
            <a:xfrm rot="10800000" flipH="1">
              <a:off x="2415213" y="2713025"/>
              <a:ext cx="796800" cy="800"/>
            </a:xfrm>
            <a:prstGeom prst="straightConnector1">
              <a:avLst/>
            </a:prstGeom>
            <a:noFill/>
            <a:ln w="34925" cap="flat" cmpd="sng">
              <a:solidFill>
                <a:srgbClr val="351C75"/>
              </a:solidFill>
              <a:prstDash val="solid"/>
              <a:round/>
              <a:headEnd type="none" w="sm" len="sm"/>
              <a:tailEnd type="triangle" w="med" len="med"/>
            </a:ln>
          </p:spPr>
        </p:cxnSp>
      </p:grpSp>
      <p:pic>
        <p:nvPicPr>
          <p:cNvPr id="692" name="Google Shape;692;p61"/>
          <p:cNvPicPr preferRelativeResize="0"/>
          <p:nvPr/>
        </p:nvPicPr>
        <p:blipFill rotWithShape="1">
          <a:blip r:embed="rId3">
            <a:alphaModFix/>
          </a:blip>
          <a:srcRect/>
          <a:stretch/>
        </p:blipFill>
        <p:spPr>
          <a:xfrm>
            <a:off x="3770589" y="386982"/>
            <a:ext cx="5285423" cy="4132631"/>
          </a:xfrm>
          <a:prstGeom prst="rect">
            <a:avLst/>
          </a:prstGeom>
          <a:noFill/>
          <a:ln>
            <a:noFill/>
          </a:ln>
        </p:spPr>
      </p:pic>
      <p:pic>
        <p:nvPicPr>
          <p:cNvPr id="693" name="Google Shape;693;p61"/>
          <p:cNvPicPr preferRelativeResize="0"/>
          <p:nvPr/>
        </p:nvPicPr>
        <p:blipFill rotWithShape="1">
          <a:blip r:embed="rId4">
            <a:alphaModFix/>
          </a:blip>
          <a:srcRect/>
          <a:stretch/>
        </p:blipFill>
        <p:spPr>
          <a:xfrm>
            <a:off x="229159" y="4488657"/>
            <a:ext cx="432198" cy="432197"/>
          </a:xfrm>
          <a:prstGeom prst="rect">
            <a:avLst/>
          </a:prstGeom>
          <a:noFill/>
          <a:ln>
            <a:noFill/>
          </a:ln>
        </p:spPr>
      </p:pic>
      <p:sp>
        <p:nvSpPr>
          <p:cNvPr id="694" name="Google Shape;694;p61"/>
          <p:cNvSpPr txBox="1"/>
          <p:nvPr/>
        </p:nvSpPr>
        <p:spPr>
          <a:xfrm>
            <a:off x="795413" y="4519613"/>
            <a:ext cx="5551800" cy="501000"/>
          </a:xfrm>
          <a:prstGeom prst="rect">
            <a:avLst/>
          </a:prstGeom>
          <a:noFill/>
          <a:ln>
            <a:noFill/>
          </a:ln>
        </p:spPr>
        <p:txBody>
          <a:bodyPr spcFirstLastPara="1" wrap="square" lIns="68575" tIns="34275" rIns="68575" bIns="34275" anchor="t" anchorCtr="0">
            <a:noAutofit/>
          </a:bodyPr>
          <a:lstStyle/>
          <a:p>
            <a:pPr defTabSz="342900">
              <a:buSzPts val="800"/>
              <a:defRPr/>
            </a:pPr>
            <a:endParaRPr sz="2300" b="1" kern="1200">
              <a:solidFill>
                <a:srgbClr val="3A3838"/>
              </a:solidFill>
              <a:latin typeface="Lato"/>
              <a:ea typeface="Lato"/>
              <a:cs typeface="Lato"/>
              <a:sym typeface="Lato"/>
            </a:endParaRPr>
          </a:p>
        </p:txBody>
      </p:sp>
      <p:pic>
        <p:nvPicPr>
          <p:cNvPr id="695" name="Google Shape;695;p61"/>
          <p:cNvPicPr preferRelativeResize="0"/>
          <p:nvPr/>
        </p:nvPicPr>
        <p:blipFill rotWithShape="1">
          <a:blip r:embed="rId4">
            <a:alphaModFix/>
          </a:blip>
          <a:srcRect/>
          <a:stretch/>
        </p:blipFill>
        <p:spPr>
          <a:xfrm>
            <a:off x="229159" y="4488657"/>
            <a:ext cx="432198" cy="432197"/>
          </a:xfrm>
          <a:prstGeom prst="rect">
            <a:avLst/>
          </a:prstGeom>
          <a:noFill/>
          <a:ln>
            <a:noFill/>
          </a:ln>
        </p:spPr>
      </p:pic>
      <p:pic>
        <p:nvPicPr>
          <p:cNvPr id="696" name="Google Shape;696;p61"/>
          <p:cNvPicPr preferRelativeResize="0"/>
          <p:nvPr/>
        </p:nvPicPr>
        <p:blipFill rotWithShape="1">
          <a:blip r:embed="rId4">
            <a:alphaModFix/>
          </a:blip>
          <a:srcRect/>
          <a:stretch/>
        </p:blipFill>
        <p:spPr>
          <a:xfrm>
            <a:off x="229159" y="4488657"/>
            <a:ext cx="432198" cy="432197"/>
          </a:xfrm>
          <a:prstGeom prst="rect">
            <a:avLst/>
          </a:prstGeom>
          <a:noFill/>
          <a:ln>
            <a:noFill/>
          </a:ln>
        </p:spPr>
      </p:pic>
      <p:pic>
        <p:nvPicPr>
          <p:cNvPr id="698" name="Google Shape;698;p61"/>
          <p:cNvPicPr preferRelativeResize="0"/>
          <p:nvPr/>
        </p:nvPicPr>
        <p:blipFill rotWithShape="1">
          <a:blip r:embed="rId4">
            <a:alphaModFix/>
          </a:blip>
          <a:srcRect/>
          <a:stretch/>
        </p:blipFill>
        <p:spPr>
          <a:xfrm>
            <a:off x="229159" y="4488657"/>
            <a:ext cx="432198" cy="432197"/>
          </a:xfrm>
          <a:prstGeom prst="rect">
            <a:avLst/>
          </a:prstGeom>
          <a:noFill/>
          <a:ln>
            <a:noFill/>
          </a:ln>
        </p:spPr>
      </p:pic>
      <p:grpSp>
        <p:nvGrpSpPr>
          <p:cNvPr id="2" name="Group 1">
            <a:extLst>
              <a:ext uri="{FF2B5EF4-FFF2-40B4-BE49-F238E27FC236}">
                <a16:creationId xmlns:a16="http://schemas.microsoft.com/office/drawing/2014/main" id="{D1093E03-AE70-135B-96C3-E3B37BEAAA95}"/>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5139B40F-04BA-1E17-EFFD-6DC2D4772293}"/>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91076F4B-3AAB-C4FF-6C16-FAF225FA9BB2}"/>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10966106-1286-9FC9-2BA2-35505B2D9C03}"/>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A901B5A8-91D9-C2CC-8EFD-AC56F2291A41}"/>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B34FBC4D-ED78-DB17-47C2-38BFB862DB0E}"/>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61692FCB-E7F4-C97C-8CB7-F26FD5D785DF}"/>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2D771138-8024-BCE5-06C7-9273B200A85C}"/>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E85DE50F-C344-B056-5520-6834EEA918E6}"/>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214A3427-5F4E-EAE5-D2D6-56C09540D450}"/>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2258578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17dac72aa9e_0_1222"/>
          <p:cNvPicPr preferRelativeResize="0"/>
          <p:nvPr/>
        </p:nvPicPr>
        <p:blipFill>
          <a:blip r:embed="rId3">
            <a:alphaModFix/>
          </a:blip>
          <a:stretch>
            <a:fillRect/>
          </a:stretch>
        </p:blipFill>
        <p:spPr>
          <a:xfrm>
            <a:off x="4725600" y="1407931"/>
            <a:ext cx="4447068" cy="2212688"/>
          </a:xfrm>
          <a:prstGeom prst="rect">
            <a:avLst/>
          </a:prstGeom>
          <a:noFill/>
          <a:ln>
            <a:noFill/>
          </a:ln>
        </p:spPr>
      </p:pic>
      <p:pic>
        <p:nvPicPr>
          <p:cNvPr id="592" name="Google Shape;592;g17dac72aa9e_0_1222"/>
          <p:cNvPicPr preferRelativeResize="0"/>
          <p:nvPr/>
        </p:nvPicPr>
        <p:blipFill>
          <a:blip r:embed="rId4">
            <a:alphaModFix/>
          </a:blip>
          <a:stretch>
            <a:fillRect/>
          </a:stretch>
        </p:blipFill>
        <p:spPr>
          <a:xfrm>
            <a:off x="1171601" y="2959531"/>
            <a:ext cx="2610375" cy="2067651"/>
          </a:xfrm>
          <a:prstGeom prst="rect">
            <a:avLst/>
          </a:prstGeom>
          <a:noFill/>
          <a:ln w="9525" cap="flat" cmpd="sng">
            <a:solidFill>
              <a:srgbClr val="000000"/>
            </a:solidFill>
            <a:prstDash val="solid"/>
            <a:round/>
            <a:headEnd type="none" w="sm" len="sm"/>
            <a:tailEnd type="none" w="sm" len="sm"/>
          </a:ln>
        </p:spPr>
      </p:pic>
      <p:pic>
        <p:nvPicPr>
          <p:cNvPr id="593" name="Google Shape;593;g17dac72aa9e_0_1222"/>
          <p:cNvPicPr preferRelativeResize="0"/>
          <p:nvPr/>
        </p:nvPicPr>
        <p:blipFill>
          <a:blip r:embed="rId5">
            <a:alphaModFix/>
          </a:blip>
          <a:stretch>
            <a:fillRect/>
          </a:stretch>
        </p:blipFill>
        <p:spPr>
          <a:xfrm>
            <a:off x="1171601" y="755602"/>
            <a:ext cx="2610375" cy="2066984"/>
          </a:xfrm>
          <a:prstGeom prst="rect">
            <a:avLst/>
          </a:prstGeom>
          <a:noFill/>
          <a:ln w="9525" cap="flat" cmpd="sng">
            <a:solidFill>
              <a:srgbClr val="000000"/>
            </a:solidFill>
            <a:prstDash val="solid"/>
            <a:round/>
            <a:headEnd type="none" w="sm" len="sm"/>
            <a:tailEnd type="none" w="sm" len="sm"/>
          </a:ln>
        </p:spPr>
      </p:pic>
      <p:sp>
        <p:nvSpPr>
          <p:cNvPr id="594" name="Google Shape;594;g17dac72aa9e_0_1222"/>
          <p:cNvSpPr/>
          <p:nvPr/>
        </p:nvSpPr>
        <p:spPr>
          <a:xfrm rot="-914304">
            <a:off x="1189798" y="4663924"/>
            <a:ext cx="270511" cy="175315"/>
          </a:xfrm>
          <a:prstGeom prst="snip1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95" name="Google Shape;595;g17dac72aa9e_0_1222"/>
          <p:cNvSpPr/>
          <p:nvPr/>
        </p:nvSpPr>
        <p:spPr>
          <a:xfrm rot="-2188554">
            <a:off x="2970917" y="4497972"/>
            <a:ext cx="270486" cy="175265"/>
          </a:xfrm>
          <a:prstGeom prst="snip1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96" name="Google Shape;596;g17dac72aa9e_0_1222"/>
          <p:cNvSpPr/>
          <p:nvPr/>
        </p:nvSpPr>
        <p:spPr>
          <a:xfrm rot="-2288852">
            <a:off x="1425227" y="3341180"/>
            <a:ext cx="398259" cy="175186"/>
          </a:xfrm>
          <a:prstGeom prst="snip2DiagRect">
            <a:avLst>
              <a:gd name="adj1" fmla="val 0"/>
              <a:gd name="adj2" fmla="val 50000"/>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97" name="Google Shape;597;g17dac72aa9e_0_1222"/>
          <p:cNvSpPr/>
          <p:nvPr/>
        </p:nvSpPr>
        <p:spPr>
          <a:xfrm rot="-10288784">
            <a:off x="1792384" y="4314592"/>
            <a:ext cx="242982" cy="185663"/>
          </a:xfrm>
          <a:prstGeom prst="round2SameRect">
            <a:avLst>
              <a:gd name="adj1" fmla="val 50000"/>
              <a:gd name="adj2" fmla="val 0"/>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98" name="Google Shape;598;g17dac72aa9e_0_1222"/>
          <p:cNvSpPr/>
          <p:nvPr/>
        </p:nvSpPr>
        <p:spPr>
          <a:xfrm rot="-9740576">
            <a:off x="2844809" y="3391625"/>
            <a:ext cx="321444" cy="383778"/>
          </a:xfrm>
          <a:prstGeom prst="rtTriangl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endParaRPr sz="1800"/>
          </a:p>
        </p:txBody>
      </p:sp>
      <p:cxnSp>
        <p:nvCxnSpPr>
          <p:cNvPr id="599" name="Google Shape;599;g17dac72aa9e_0_1222"/>
          <p:cNvCxnSpPr/>
          <p:nvPr/>
        </p:nvCxnSpPr>
        <p:spPr>
          <a:xfrm rot="10800000">
            <a:off x="3957025" y="1918975"/>
            <a:ext cx="804300" cy="270600"/>
          </a:xfrm>
          <a:prstGeom prst="straightConnector1">
            <a:avLst/>
          </a:prstGeom>
          <a:noFill/>
          <a:ln w="9525" cap="flat" cmpd="sng">
            <a:solidFill>
              <a:schemeClr val="dk2"/>
            </a:solidFill>
            <a:prstDash val="solid"/>
            <a:round/>
            <a:headEnd type="none" w="med" len="med"/>
            <a:tailEnd type="triangle" w="med" len="med"/>
          </a:ln>
        </p:spPr>
      </p:cxnSp>
      <p:cxnSp>
        <p:nvCxnSpPr>
          <p:cNvPr id="600" name="Google Shape;600;g17dac72aa9e_0_1222"/>
          <p:cNvCxnSpPr/>
          <p:nvPr/>
        </p:nvCxnSpPr>
        <p:spPr>
          <a:xfrm flipH="1">
            <a:off x="3950875" y="3351925"/>
            <a:ext cx="816600" cy="381000"/>
          </a:xfrm>
          <a:prstGeom prst="straightConnector1">
            <a:avLst/>
          </a:prstGeom>
          <a:noFill/>
          <a:ln w="9525" cap="flat" cmpd="sng">
            <a:solidFill>
              <a:schemeClr val="dk2"/>
            </a:solidFill>
            <a:prstDash val="solid"/>
            <a:round/>
            <a:headEnd type="none" w="med" len="med"/>
            <a:tailEnd type="triangle" w="med" len="med"/>
          </a:ln>
        </p:spPr>
      </p:cxnSp>
      <p:sp>
        <p:nvSpPr>
          <p:cNvPr id="601" name="Google Shape;601;g17dac72aa9e_0_1222"/>
          <p:cNvSpPr txBox="1"/>
          <p:nvPr/>
        </p:nvSpPr>
        <p:spPr>
          <a:xfrm>
            <a:off x="225038" y="204600"/>
            <a:ext cx="6118800" cy="952800"/>
          </a:xfrm>
          <a:prstGeom prst="rect">
            <a:avLst/>
          </a:prstGeom>
          <a:noFill/>
          <a:ln>
            <a:noFill/>
          </a:ln>
        </p:spPr>
        <p:txBody>
          <a:bodyPr spcFirstLastPara="1" wrap="square" lIns="68575" tIns="68575" rIns="68575" bIns="68575" anchor="t" anchorCtr="0">
            <a:noAutofit/>
          </a:bodyPr>
          <a:lstStyle/>
          <a:p>
            <a:r>
              <a:rPr lang="en" sz="2400" b="1">
                <a:solidFill>
                  <a:srgbClr val="3A3838"/>
                </a:solidFill>
                <a:latin typeface="Lato"/>
                <a:ea typeface="Lato"/>
                <a:cs typeface="Lato"/>
                <a:sym typeface="Lato"/>
              </a:rPr>
              <a:t>“Bottom-up” modelling approach</a:t>
            </a:r>
            <a:endParaRPr sz="2400" b="1">
              <a:solidFill>
                <a:srgbClr val="3A3838"/>
              </a:solidFill>
              <a:latin typeface="Lato"/>
              <a:ea typeface="Lato"/>
              <a:cs typeface="Lato"/>
              <a:sym typeface="Lato"/>
            </a:endParaRPr>
          </a:p>
        </p:txBody>
      </p:sp>
      <p:sp>
        <p:nvSpPr>
          <p:cNvPr id="603" name="Google Shape;603;g17dac72aa9e_0_1222"/>
          <p:cNvSpPr txBox="1"/>
          <p:nvPr/>
        </p:nvSpPr>
        <p:spPr>
          <a:xfrm>
            <a:off x="5432324" y="4711200"/>
            <a:ext cx="3663000" cy="432300"/>
          </a:xfrm>
          <a:prstGeom prst="rect">
            <a:avLst/>
          </a:prstGeom>
          <a:noFill/>
          <a:ln>
            <a:noFill/>
          </a:ln>
        </p:spPr>
        <p:txBody>
          <a:bodyPr spcFirstLastPara="1" wrap="square" lIns="68575" tIns="68575" rIns="68575" bIns="68575" anchor="t" anchorCtr="0">
            <a:noAutofit/>
          </a:bodyPr>
          <a:lstStyle/>
          <a:p>
            <a:r>
              <a:rPr lang="en" sz="1500" u="sng">
                <a:solidFill>
                  <a:schemeClr val="hlink"/>
                </a:solidFill>
                <a:latin typeface="Lato"/>
                <a:ea typeface="Lato"/>
                <a:cs typeface="Lato"/>
                <a:sym typeface="Lato"/>
                <a:hlinkClick r:id="rId6"/>
              </a:rPr>
              <a:t>www.worldpop.org/methods/populations</a:t>
            </a:r>
            <a:endParaRPr sz="1700">
              <a:latin typeface="Lato"/>
              <a:ea typeface="Lato"/>
              <a:cs typeface="Lato"/>
              <a:sym typeface="Lato"/>
            </a:endParaRPr>
          </a:p>
        </p:txBody>
      </p:sp>
      <p:pic>
        <p:nvPicPr>
          <p:cNvPr id="15" name="Picture 2">
            <a:extLst>
              <a:ext uri="{FF2B5EF4-FFF2-40B4-BE49-F238E27FC236}">
                <a16:creationId xmlns:a16="http://schemas.microsoft.com/office/drawing/2014/main" id="{F2FE1B72-DF9C-4566-92F7-C913702A6D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1762" y="4272204"/>
            <a:ext cx="2133772" cy="49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2411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5" name="Google Shape;725;p63"/>
          <p:cNvSpPr txBox="1">
            <a:spLocks noGrp="1"/>
          </p:cNvSpPr>
          <p:nvPr>
            <p:ph type="title"/>
          </p:nvPr>
        </p:nvSpPr>
        <p:spPr>
          <a:xfrm>
            <a:off x="1202057" y="98642"/>
            <a:ext cx="5095329" cy="1273800"/>
          </a:xfrm>
          <a:prstGeom prst="rect">
            <a:avLst/>
          </a:prstGeom>
          <a:noFill/>
          <a:ln>
            <a:noFill/>
          </a:ln>
        </p:spPr>
        <p:txBody>
          <a:bodyPr spcFirstLastPara="1" vert="horz" wrap="square" lIns="68575" tIns="34275" rIns="68575" bIns="34275" rtlCol="0" anchor="ctr" anchorCtr="0">
            <a:noAutofit/>
          </a:bodyPr>
          <a:lstStyle/>
          <a:p>
            <a:pPr>
              <a:lnSpc>
                <a:spcPct val="100000"/>
              </a:lnSpc>
              <a:spcBef>
                <a:spcPts val="800"/>
              </a:spcBef>
            </a:pPr>
            <a:r>
              <a:rPr lang="sv" sz="2700" dirty="0">
                <a:latin typeface="Lato"/>
                <a:ea typeface="Lato"/>
                <a:cs typeface="Lato"/>
                <a:sym typeface="Lato"/>
              </a:rPr>
              <a:t>Poisson-Lognormal distribution </a:t>
            </a:r>
            <a:endParaRPr sz="5400" b="0" dirty="0">
              <a:latin typeface="Lato"/>
              <a:ea typeface="Lato"/>
              <a:cs typeface="Lato"/>
              <a:sym typeface="Lato"/>
            </a:endParaRPr>
          </a:p>
        </p:txBody>
      </p:sp>
      <p:grpSp>
        <p:nvGrpSpPr>
          <p:cNvPr id="24" name="Group 23">
            <a:extLst>
              <a:ext uri="{FF2B5EF4-FFF2-40B4-BE49-F238E27FC236}">
                <a16:creationId xmlns:a16="http://schemas.microsoft.com/office/drawing/2014/main" id="{55C628FD-5DDB-3401-CBFA-3334634B2E3E}"/>
              </a:ext>
            </a:extLst>
          </p:cNvPr>
          <p:cNvGrpSpPr/>
          <p:nvPr/>
        </p:nvGrpSpPr>
        <p:grpSpPr>
          <a:xfrm>
            <a:off x="2192967" y="1595937"/>
            <a:ext cx="3914962" cy="2429338"/>
            <a:chOff x="1126651" y="2165875"/>
            <a:chExt cx="5219949" cy="3239117"/>
          </a:xfrm>
        </p:grpSpPr>
        <p:sp>
          <p:nvSpPr>
            <p:cNvPr id="731" name="Google Shape;731;p63"/>
            <p:cNvSpPr/>
            <p:nvPr/>
          </p:nvSpPr>
          <p:spPr>
            <a:xfrm>
              <a:off x="3318275" y="2165875"/>
              <a:ext cx="1376000" cy="1274800"/>
            </a:xfrm>
            <a:prstGeom prst="ellipse">
              <a:avLst/>
            </a:prstGeom>
            <a:solidFill>
              <a:srgbClr val="FFF2CC"/>
            </a:solidFill>
            <a:ln w="34925" cap="flat" cmpd="sng">
              <a:solidFill>
                <a:srgbClr val="BF9000"/>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7F6000"/>
                </a:buClr>
                <a:buSzPts val="1000"/>
                <a:defRPr/>
              </a:pPr>
              <a:r>
                <a:rPr lang="sv" sz="1000" kern="1200">
                  <a:solidFill>
                    <a:srgbClr val="7F6000"/>
                  </a:solidFill>
                  <a:latin typeface="Lato"/>
                  <a:ea typeface="Lato"/>
                  <a:cs typeface="Lato"/>
                  <a:sym typeface="Lato"/>
                </a:rPr>
                <a:t>Population density</a:t>
              </a:r>
              <a:endParaRPr sz="1000" kern="1200">
                <a:solidFill>
                  <a:srgbClr val="7F6000"/>
                </a:solidFill>
                <a:latin typeface="Lato"/>
                <a:ea typeface="Lato"/>
                <a:cs typeface="Lato"/>
                <a:sym typeface="Lato"/>
              </a:endParaRPr>
            </a:p>
          </p:txBody>
        </p:sp>
        <p:sp>
          <p:nvSpPr>
            <p:cNvPr id="732" name="Google Shape;732;p63"/>
            <p:cNvSpPr/>
            <p:nvPr/>
          </p:nvSpPr>
          <p:spPr>
            <a:xfrm>
              <a:off x="1126651" y="2165875"/>
              <a:ext cx="1182400" cy="1095200"/>
            </a:xfrm>
            <a:prstGeom prst="ellipse">
              <a:avLst/>
            </a:prstGeom>
            <a:solidFill>
              <a:srgbClr val="D9D2E9"/>
            </a:solidFill>
            <a:ln w="25400" cap="flat" cmpd="sng">
              <a:solidFill>
                <a:srgbClr val="351C75"/>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351C75"/>
                </a:buClr>
                <a:buSzPts val="800"/>
                <a:defRPr/>
              </a:pPr>
              <a:r>
                <a:rPr lang="sv" sz="788" kern="1200">
                  <a:solidFill>
                    <a:srgbClr val="351C75"/>
                  </a:solidFill>
                  <a:latin typeface="Lato"/>
                  <a:ea typeface="Lato Black"/>
                  <a:cs typeface="Lato Black"/>
                  <a:sym typeface="Lato Black"/>
                </a:rPr>
                <a:t>Geospatial </a:t>
              </a:r>
              <a:r>
                <a:rPr lang="sv" sz="788" kern="1200" err="1">
                  <a:solidFill>
                    <a:srgbClr val="351C75"/>
                  </a:solidFill>
                  <a:latin typeface="Lato"/>
                  <a:ea typeface="Lato Black"/>
                  <a:cs typeface="Lato Black"/>
                  <a:sym typeface="Lato Black"/>
                </a:rPr>
                <a:t>covariates</a:t>
              </a:r>
              <a:endParaRPr lang="en-US" sz="788" kern="1200" err="1">
                <a:latin typeface="Lato"/>
                <a:ea typeface="Calibri"/>
                <a:cs typeface="Calibri"/>
              </a:endParaRPr>
            </a:p>
          </p:txBody>
        </p:sp>
        <p:sp>
          <p:nvSpPr>
            <p:cNvPr id="733" name="Google Shape;733;p63"/>
            <p:cNvSpPr/>
            <p:nvPr/>
          </p:nvSpPr>
          <p:spPr>
            <a:xfrm>
              <a:off x="1314325" y="3413425"/>
              <a:ext cx="1182400" cy="1095200"/>
            </a:xfrm>
            <a:prstGeom prst="ellipse">
              <a:avLst/>
            </a:prstGeom>
            <a:solidFill>
              <a:srgbClr val="D9D2E9"/>
            </a:solidFill>
            <a:ln w="9525" cap="flat" cmpd="sng">
              <a:solidFill>
                <a:srgbClr val="674EA7"/>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351C75"/>
                </a:buClr>
                <a:buSzPts val="800"/>
                <a:defRPr/>
              </a:pPr>
              <a:r>
                <a:rPr lang="sv" sz="788" kern="1200" dirty="0">
                  <a:solidFill>
                    <a:srgbClr val="351C75"/>
                  </a:solidFill>
                  <a:latin typeface="Lato"/>
                  <a:ea typeface="Lato"/>
                  <a:cs typeface="Lato"/>
                  <a:sym typeface="Lato"/>
                </a:rPr>
                <a:t>Settlement</a:t>
              </a:r>
              <a:endParaRPr sz="800" kern="1200" dirty="0">
                <a:solidFill>
                  <a:srgbClr val="351C75"/>
                </a:solidFill>
                <a:latin typeface="Lato"/>
                <a:ea typeface="Lato"/>
                <a:cs typeface="Lato"/>
                <a:sym typeface="Lato"/>
              </a:endParaRPr>
            </a:p>
            <a:p>
              <a:pPr algn="ctr" defTabSz="342900">
                <a:buClr>
                  <a:srgbClr val="351C75"/>
                </a:buClr>
                <a:buSzPts val="800"/>
                <a:defRPr/>
              </a:pPr>
              <a:r>
                <a:rPr lang="sv" sz="788" kern="1200" dirty="0">
                  <a:solidFill>
                    <a:srgbClr val="351C75"/>
                  </a:solidFill>
                  <a:latin typeface="Lato"/>
                  <a:ea typeface="Lato"/>
                  <a:cs typeface="Lato"/>
                  <a:sym typeface="Lato"/>
                </a:rPr>
                <a:t>type</a:t>
              </a:r>
              <a:endParaRPr sz="788" kern="1200" dirty="0">
                <a:solidFill>
                  <a:srgbClr val="351C75"/>
                </a:solidFill>
                <a:latin typeface="Lato"/>
                <a:ea typeface="Lato"/>
                <a:cs typeface="Lato"/>
                <a:sym typeface="Lato"/>
              </a:endParaRPr>
            </a:p>
          </p:txBody>
        </p:sp>
        <p:sp>
          <p:nvSpPr>
            <p:cNvPr id="734" name="Google Shape;734;p63"/>
            <p:cNvSpPr/>
            <p:nvPr/>
          </p:nvSpPr>
          <p:spPr>
            <a:xfrm>
              <a:off x="3789300" y="4309792"/>
              <a:ext cx="1132000" cy="1095200"/>
            </a:xfrm>
            <a:prstGeom prst="ellipse">
              <a:avLst/>
            </a:prstGeom>
            <a:solidFill>
              <a:srgbClr val="D9D2E9"/>
            </a:solidFill>
            <a:ln w="38100" cap="flat" cmpd="sng">
              <a:solidFill>
                <a:srgbClr val="674EA7"/>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351C75"/>
                </a:buClr>
                <a:buSzPts val="800"/>
                <a:defRPr/>
              </a:pPr>
              <a:r>
                <a:rPr lang="sv" sz="800" kern="1200">
                  <a:solidFill>
                    <a:srgbClr val="351C75"/>
                  </a:solidFill>
                  <a:latin typeface="Lato"/>
                  <a:ea typeface="Lato"/>
                  <a:cs typeface="Lato"/>
                  <a:sym typeface="Lato"/>
                </a:rPr>
                <a:t>State</a:t>
              </a:r>
              <a:endParaRPr kern="1200">
                <a:latin typeface="Calibri"/>
                <a:ea typeface="Calibri"/>
                <a:cs typeface="Calibri"/>
                <a:sym typeface="Calibri"/>
              </a:endParaRPr>
            </a:p>
          </p:txBody>
        </p:sp>
        <p:sp>
          <p:nvSpPr>
            <p:cNvPr id="735" name="Google Shape;735;p63"/>
            <p:cNvSpPr/>
            <p:nvPr/>
          </p:nvSpPr>
          <p:spPr>
            <a:xfrm>
              <a:off x="2442299" y="4212351"/>
              <a:ext cx="1132000" cy="1095200"/>
            </a:xfrm>
            <a:prstGeom prst="ellipse">
              <a:avLst/>
            </a:prstGeom>
            <a:solidFill>
              <a:srgbClr val="D9D2E9"/>
            </a:solidFill>
            <a:ln w="9525" cap="flat" cmpd="sng">
              <a:solidFill>
                <a:srgbClr val="674EA7"/>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351C75"/>
                </a:buClr>
                <a:buSzPts val="800"/>
                <a:defRPr/>
              </a:pPr>
              <a:r>
                <a:rPr lang="sv" sz="800" kern="1200">
                  <a:solidFill>
                    <a:srgbClr val="351C75"/>
                  </a:solidFill>
                  <a:latin typeface="Lato"/>
                  <a:ea typeface="Lato"/>
                  <a:cs typeface="Lato"/>
                  <a:sym typeface="Lato"/>
                </a:rPr>
                <a:t>Region</a:t>
              </a:r>
              <a:endParaRPr kern="1200">
                <a:latin typeface="Calibri"/>
                <a:ea typeface="Calibri"/>
                <a:cs typeface="Calibri"/>
                <a:sym typeface="Calibri"/>
              </a:endParaRPr>
            </a:p>
          </p:txBody>
        </p:sp>
        <p:cxnSp>
          <p:nvCxnSpPr>
            <p:cNvPr id="736" name="Google Shape;736;p63"/>
            <p:cNvCxnSpPr/>
            <p:nvPr/>
          </p:nvCxnSpPr>
          <p:spPr>
            <a:xfrm rot="10800000" flipH="1">
              <a:off x="2415213" y="2713025"/>
              <a:ext cx="796800" cy="800"/>
            </a:xfrm>
            <a:prstGeom prst="straightConnector1">
              <a:avLst/>
            </a:prstGeom>
            <a:noFill/>
            <a:ln w="25400" cap="flat" cmpd="sng">
              <a:solidFill>
                <a:schemeClr val="tx1"/>
              </a:solidFill>
              <a:prstDash val="solid"/>
              <a:round/>
              <a:headEnd type="none" w="sm" len="sm"/>
              <a:tailEnd type="triangle" w="med" len="med"/>
            </a:ln>
          </p:spPr>
        </p:cxnSp>
        <p:cxnSp>
          <p:nvCxnSpPr>
            <p:cNvPr id="737" name="Google Shape;737;p63"/>
            <p:cNvCxnSpPr/>
            <p:nvPr/>
          </p:nvCxnSpPr>
          <p:spPr>
            <a:xfrm rot="10800000" flipH="1">
              <a:off x="2471300" y="3214651"/>
              <a:ext cx="798800" cy="308000"/>
            </a:xfrm>
            <a:prstGeom prst="straightConnector1">
              <a:avLst/>
            </a:prstGeom>
            <a:noFill/>
            <a:ln w="25400" cap="flat" cmpd="sng">
              <a:solidFill>
                <a:schemeClr val="tx1"/>
              </a:solidFill>
              <a:prstDash val="solid"/>
              <a:round/>
              <a:headEnd type="none" w="sm" len="sm"/>
              <a:tailEnd type="triangle" w="med" len="med"/>
            </a:ln>
          </p:spPr>
        </p:cxnSp>
        <p:cxnSp>
          <p:nvCxnSpPr>
            <p:cNvPr id="738" name="Google Shape;738;p63"/>
            <p:cNvCxnSpPr/>
            <p:nvPr/>
          </p:nvCxnSpPr>
          <p:spPr>
            <a:xfrm rot="10800000" flipH="1">
              <a:off x="3202325" y="3480475"/>
              <a:ext cx="434800" cy="676800"/>
            </a:xfrm>
            <a:prstGeom prst="straightConnector1">
              <a:avLst/>
            </a:prstGeom>
            <a:noFill/>
            <a:ln w="25400" cap="flat" cmpd="sng">
              <a:solidFill>
                <a:schemeClr val="tx1"/>
              </a:solidFill>
              <a:prstDash val="solid"/>
              <a:round/>
              <a:headEnd type="none" w="sm" len="sm"/>
              <a:tailEnd type="triangle" w="med" len="med"/>
            </a:ln>
          </p:spPr>
        </p:cxnSp>
        <p:cxnSp>
          <p:nvCxnSpPr>
            <p:cNvPr id="739" name="Google Shape;739;p63"/>
            <p:cNvCxnSpPr/>
            <p:nvPr/>
          </p:nvCxnSpPr>
          <p:spPr>
            <a:xfrm rot="10800000">
              <a:off x="4308100" y="3456343"/>
              <a:ext cx="34800" cy="756000"/>
            </a:xfrm>
            <a:prstGeom prst="straightConnector1">
              <a:avLst/>
            </a:prstGeom>
            <a:noFill/>
            <a:ln w="25400" cap="flat" cmpd="sng">
              <a:solidFill>
                <a:schemeClr val="tx1"/>
              </a:solidFill>
              <a:prstDash val="solid"/>
              <a:round/>
              <a:headEnd type="none" w="sm" len="sm"/>
              <a:tailEnd type="triangle" w="med" len="med"/>
            </a:ln>
          </p:spPr>
        </p:cxnSp>
        <p:sp>
          <p:nvSpPr>
            <p:cNvPr id="740" name="Google Shape;740;p63"/>
            <p:cNvSpPr/>
            <p:nvPr/>
          </p:nvSpPr>
          <p:spPr>
            <a:xfrm>
              <a:off x="5214600" y="4062917"/>
              <a:ext cx="1132000" cy="1095200"/>
            </a:xfrm>
            <a:prstGeom prst="ellipse">
              <a:avLst/>
            </a:prstGeom>
            <a:solidFill>
              <a:srgbClr val="D9D2E9"/>
            </a:solidFill>
            <a:ln w="38100" cap="flat" cmpd="sng">
              <a:solidFill>
                <a:srgbClr val="674EA7"/>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351C75"/>
                </a:buClr>
                <a:buSzPts val="800"/>
                <a:defRPr/>
              </a:pPr>
              <a:r>
                <a:rPr lang="sv" sz="800" kern="1200">
                  <a:solidFill>
                    <a:srgbClr val="351C75"/>
                  </a:solidFill>
                  <a:latin typeface="Lato"/>
                  <a:ea typeface="Lato"/>
                  <a:cs typeface="Lato"/>
                  <a:sym typeface="Lato"/>
                </a:rPr>
                <a:t>LGA</a:t>
              </a:r>
              <a:endParaRPr kern="1200">
                <a:latin typeface="Calibri"/>
                <a:ea typeface="Calibri"/>
                <a:cs typeface="Calibri"/>
                <a:sym typeface="Calibri"/>
              </a:endParaRPr>
            </a:p>
          </p:txBody>
        </p:sp>
        <p:cxnSp>
          <p:nvCxnSpPr>
            <p:cNvPr id="741" name="Google Shape;741;p63"/>
            <p:cNvCxnSpPr>
              <a:cxnSpLocks/>
            </p:cNvCxnSpPr>
            <p:nvPr/>
          </p:nvCxnSpPr>
          <p:spPr>
            <a:xfrm rot="10800000">
              <a:off x="4591825" y="3464300"/>
              <a:ext cx="774800" cy="563600"/>
            </a:xfrm>
            <a:prstGeom prst="straightConnector1">
              <a:avLst/>
            </a:prstGeom>
            <a:noFill/>
            <a:ln w="25400" cap="flat" cmpd="sng">
              <a:solidFill>
                <a:schemeClr val="tx1"/>
              </a:solidFill>
              <a:prstDash val="solid"/>
              <a:round/>
              <a:headEnd type="none" w="sm" len="sm"/>
              <a:tailEnd type="triangle" w="med" len="med"/>
            </a:ln>
          </p:spPr>
        </p:cxnSp>
      </p:grpSp>
      <p:pic>
        <p:nvPicPr>
          <p:cNvPr id="742" name="Google Shape;742;p63"/>
          <p:cNvPicPr preferRelativeResize="0"/>
          <p:nvPr/>
        </p:nvPicPr>
        <p:blipFill rotWithShape="1">
          <a:blip r:embed="rId3">
            <a:alphaModFix/>
          </a:blip>
          <a:srcRect/>
          <a:stretch/>
        </p:blipFill>
        <p:spPr>
          <a:xfrm>
            <a:off x="229159" y="4488657"/>
            <a:ext cx="432198" cy="432197"/>
          </a:xfrm>
          <a:prstGeom prst="rect">
            <a:avLst/>
          </a:prstGeom>
          <a:noFill/>
          <a:ln>
            <a:noFill/>
          </a:ln>
        </p:spPr>
      </p:pic>
      <p:sp>
        <p:nvSpPr>
          <p:cNvPr id="743" name="Google Shape;743;p63"/>
          <p:cNvSpPr txBox="1"/>
          <p:nvPr/>
        </p:nvSpPr>
        <p:spPr>
          <a:xfrm>
            <a:off x="795413" y="4519613"/>
            <a:ext cx="5551800" cy="501000"/>
          </a:xfrm>
          <a:prstGeom prst="rect">
            <a:avLst/>
          </a:prstGeom>
          <a:noFill/>
          <a:ln>
            <a:noFill/>
          </a:ln>
        </p:spPr>
        <p:txBody>
          <a:bodyPr spcFirstLastPara="1" wrap="square" lIns="68575" tIns="34275" rIns="68575" bIns="34275" anchor="t" anchorCtr="0">
            <a:noAutofit/>
          </a:bodyPr>
          <a:lstStyle/>
          <a:p>
            <a:pPr defTabSz="342900">
              <a:buSzPts val="800"/>
              <a:defRPr/>
            </a:pPr>
            <a:endParaRPr sz="2300" b="1" kern="1200">
              <a:solidFill>
                <a:srgbClr val="3A3838"/>
              </a:solidFill>
              <a:latin typeface="Lato"/>
              <a:ea typeface="Lato"/>
              <a:cs typeface="Lato"/>
              <a:sym typeface="Lato"/>
            </a:endParaRPr>
          </a:p>
        </p:txBody>
      </p:sp>
      <p:pic>
        <p:nvPicPr>
          <p:cNvPr id="744" name="Google Shape;744;p63"/>
          <p:cNvPicPr preferRelativeResize="0"/>
          <p:nvPr/>
        </p:nvPicPr>
        <p:blipFill rotWithShape="1">
          <a:blip r:embed="rId3">
            <a:alphaModFix/>
          </a:blip>
          <a:srcRect/>
          <a:stretch/>
        </p:blipFill>
        <p:spPr>
          <a:xfrm>
            <a:off x="229159" y="4488657"/>
            <a:ext cx="432198" cy="432197"/>
          </a:xfrm>
          <a:prstGeom prst="rect">
            <a:avLst/>
          </a:prstGeom>
          <a:noFill/>
          <a:ln>
            <a:noFill/>
          </a:ln>
        </p:spPr>
      </p:pic>
      <p:pic>
        <p:nvPicPr>
          <p:cNvPr id="745" name="Google Shape;745;p63"/>
          <p:cNvPicPr preferRelativeResize="0"/>
          <p:nvPr/>
        </p:nvPicPr>
        <p:blipFill rotWithShape="1">
          <a:blip r:embed="rId3">
            <a:alphaModFix/>
          </a:blip>
          <a:srcRect/>
          <a:stretch/>
        </p:blipFill>
        <p:spPr>
          <a:xfrm>
            <a:off x="229159" y="4488657"/>
            <a:ext cx="432198" cy="432197"/>
          </a:xfrm>
          <a:prstGeom prst="rect">
            <a:avLst/>
          </a:prstGeom>
          <a:noFill/>
          <a:ln>
            <a:noFill/>
          </a:ln>
        </p:spPr>
      </p:pic>
      <p:pic>
        <p:nvPicPr>
          <p:cNvPr id="747" name="Google Shape;747;p63"/>
          <p:cNvPicPr preferRelativeResize="0"/>
          <p:nvPr/>
        </p:nvPicPr>
        <p:blipFill rotWithShape="1">
          <a:blip r:embed="rId3">
            <a:alphaModFix/>
          </a:blip>
          <a:srcRect/>
          <a:stretch/>
        </p:blipFill>
        <p:spPr>
          <a:xfrm>
            <a:off x="229159" y="4488657"/>
            <a:ext cx="432198" cy="432197"/>
          </a:xfrm>
          <a:prstGeom prst="rect">
            <a:avLst/>
          </a:prstGeom>
          <a:noFill/>
          <a:ln>
            <a:noFill/>
          </a:ln>
        </p:spPr>
      </p:pic>
      <p:grpSp>
        <p:nvGrpSpPr>
          <p:cNvPr id="2" name="Group 1">
            <a:extLst>
              <a:ext uri="{FF2B5EF4-FFF2-40B4-BE49-F238E27FC236}">
                <a16:creationId xmlns:a16="http://schemas.microsoft.com/office/drawing/2014/main" id="{B0341139-BDB1-3E82-4EC1-2D2062D944AA}"/>
              </a:ext>
            </a:extLst>
          </p:cNvPr>
          <p:cNvGrpSpPr/>
          <p:nvPr/>
        </p:nvGrpSpPr>
        <p:grpSpPr>
          <a:xfrm>
            <a:off x="76031" y="-33605"/>
            <a:ext cx="880443" cy="878757"/>
            <a:chOff x="9254099" y="3796931"/>
            <a:chExt cx="941974" cy="940170"/>
          </a:xfrm>
        </p:grpSpPr>
        <p:sp>
          <p:nvSpPr>
            <p:cNvPr id="4" name="Oval 46">
              <a:extLst>
                <a:ext uri="{FF2B5EF4-FFF2-40B4-BE49-F238E27FC236}">
                  <a16:creationId xmlns:a16="http://schemas.microsoft.com/office/drawing/2014/main" id="{E63B6D9A-4A08-F75A-C424-9295862EA7CE}"/>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7">
              <a:extLst>
                <a:ext uri="{FF2B5EF4-FFF2-40B4-BE49-F238E27FC236}">
                  <a16:creationId xmlns:a16="http://schemas.microsoft.com/office/drawing/2014/main" id="{BFBEB491-2FF6-723C-B127-2EDD39113284}"/>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8">
              <a:extLst>
                <a:ext uri="{FF2B5EF4-FFF2-40B4-BE49-F238E27FC236}">
                  <a16:creationId xmlns:a16="http://schemas.microsoft.com/office/drawing/2014/main" id="{688F20F7-CB6E-04F1-9512-DA83534BB5F4}"/>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49">
              <a:extLst>
                <a:ext uri="{FF2B5EF4-FFF2-40B4-BE49-F238E27FC236}">
                  <a16:creationId xmlns:a16="http://schemas.microsoft.com/office/drawing/2014/main" id="{596419BF-4C22-2E1A-4406-FAAC79D4714B}"/>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0">
              <a:extLst>
                <a:ext uri="{FF2B5EF4-FFF2-40B4-BE49-F238E27FC236}">
                  <a16:creationId xmlns:a16="http://schemas.microsoft.com/office/drawing/2014/main" id="{827C1F21-4B27-8D92-9292-BEAC62011D7F}"/>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1">
              <a:extLst>
                <a:ext uri="{FF2B5EF4-FFF2-40B4-BE49-F238E27FC236}">
                  <a16:creationId xmlns:a16="http://schemas.microsoft.com/office/drawing/2014/main" id="{42A9C474-153D-5471-9710-E38DF54C3AE6}"/>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2">
              <a:extLst>
                <a:ext uri="{FF2B5EF4-FFF2-40B4-BE49-F238E27FC236}">
                  <a16:creationId xmlns:a16="http://schemas.microsoft.com/office/drawing/2014/main" id="{B3E9F784-EBC1-2EC4-9F4F-20F4D56F4913}"/>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3">
              <a:extLst>
                <a:ext uri="{FF2B5EF4-FFF2-40B4-BE49-F238E27FC236}">
                  <a16:creationId xmlns:a16="http://schemas.microsoft.com/office/drawing/2014/main" id="{5611340B-2287-47BF-B1C1-4E8258A29153}"/>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2" name="Oval 54">
              <a:extLst>
                <a:ext uri="{FF2B5EF4-FFF2-40B4-BE49-F238E27FC236}">
                  <a16:creationId xmlns:a16="http://schemas.microsoft.com/office/drawing/2014/main" id="{41796F68-CCA7-222B-2AB0-BE7D9178B116}"/>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grpSp>
        <p:nvGrpSpPr>
          <p:cNvPr id="13" name="Group 12">
            <a:extLst>
              <a:ext uri="{FF2B5EF4-FFF2-40B4-BE49-F238E27FC236}">
                <a16:creationId xmlns:a16="http://schemas.microsoft.com/office/drawing/2014/main" id="{EAC49932-70BD-1795-6243-33F8C7EE75FC}"/>
              </a:ext>
            </a:extLst>
          </p:cNvPr>
          <p:cNvGrpSpPr/>
          <p:nvPr/>
        </p:nvGrpSpPr>
        <p:grpSpPr>
          <a:xfrm>
            <a:off x="7362067" y="3754722"/>
            <a:ext cx="880443" cy="878757"/>
            <a:chOff x="9254099" y="3796931"/>
            <a:chExt cx="941974" cy="940170"/>
          </a:xfrm>
        </p:grpSpPr>
        <p:sp>
          <p:nvSpPr>
            <p:cNvPr id="14" name="Oval 46">
              <a:extLst>
                <a:ext uri="{FF2B5EF4-FFF2-40B4-BE49-F238E27FC236}">
                  <a16:creationId xmlns:a16="http://schemas.microsoft.com/office/drawing/2014/main" id="{87279A69-D4AD-1632-CD7B-79B24FB5B41B}"/>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5" name="Oval 47">
              <a:extLst>
                <a:ext uri="{FF2B5EF4-FFF2-40B4-BE49-F238E27FC236}">
                  <a16:creationId xmlns:a16="http://schemas.microsoft.com/office/drawing/2014/main" id="{14901E04-0A19-6502-AFFE-C217A16AA17D}"/>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6" name="Oval 48">
              <a:extLst>
                <a:ext uri="{FF2B5EF4-FFF2-40B4-BE49-F238E27FC236}">
                  <a16:creationId xmlns:a16="http://schemas.microsoft.com/office/drawing/2014/main" id="{1AF3F40A-523B-FBA8-0459-DB701B1CB68A}"/>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7" name="Oval 49">
              <a:extLst>
                <a:ext uri="{FF2B5EF4-FFF2-40B4-BE49-F238E27FC236}">
                  <a16:creationId xmlns:a16="http://schemas.microsoft.com/office/drawing/2014/main" id="{06F428B0-CB66-350C-6737-D861E673D66C}"/>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8" name="Oval 50">
              <a:extLst>
                <a:ext uri="{FF2B5EF4-FFF2-40B4-BE49-F238E27FC236}">
                  <a16:creationId xmlns:a16="http://schemas.microsoft.com/office/drawing/2014/main" id="{53ACB9E9-BCAC-0117-4788-BF3D7C68C41B}"/>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9" name="Oval 51">
              <a:extLst>
                <a:ext uri="{FF2B5EF4-FFF2-40B4-BE49-F238E27FC236}">
                  <a16:creationId xmlns:a16="http://schemas.microsoft.com/office/drawing/2014/main" id="{006B2C27-739E-71DC-DF5D-175AC262596B}"/>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0" name="Oval 52">
              <a:extLst>
                <a:ext uri="{FF2B5EF4-FFF2-40B4-BE49-F238E27FC236}">
                  <a16:creationId xmlns:a16="http://schemas.microsoft.com/office/drawing/2014/main" id="{A5EB0462-1F2F-964F-B303-BB4E2809CD92}"/>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1" name="Oval 53">
              <a:extLst>
                <a:ext uri="{FF2B5EF4-FFF2-40B4-BE49-F238E27FC236}">
                  <a16:creationId xmlns:a16="http://schemas.microsoft.com/office/drawing/2014/main" id="{4163B100-0273-9469-1906-0CC7CD814697}"/>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2" name="Oval 54">
              <a:extLst>
                <a:ext uri="{FF2B5EF4-FFF2-40B4-BE49-F238E27FC236}">
                  <a16:creationId xmlns:a16="http://schemas.microsoft.com/office/drawing/2014/main" id="{BEC6D3BE-4F83-ACF1-2A99-EF241B996E83}"/>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
        <p:nvSpPr>
          <p:cNvPr id="25" name="Google Shape;746;p63">
            <a:extLst>
              <a:ext uri="{FF2B5EF4-FFF2-40B4-BE49-F238E27FC236}">
                <a16:creationId xmlns:a16="http://schemas.microsoft.com/office/drawing/2014/main" id="{0123884E-E396-795D-6A36-971013B96CFB}"/>
              </a:ext>
            </a:extLst>
          </p:cNvPr>
          <p:cNvSpPr txBox="1"/>
          <p:nvPr/>
        </p:nvSpPr>
        <p:spPr>
          <a:xfrm>
            <a:off x="1509730" y="60732"/>
            <a:ext cx="3349128" cy="501000"/>
          </a:xfrm>
          <a:prstGeom prst="rect">
            <a:avLst/>
          </a:prstGeom>
          <a:noFill/>
          <a:ln>
            <a:noFill/>
          </a:ln>
        </p:spPr>
        <p:txBody>
          <a:bodyPr spcFirstLastPara="1" wrap="square" lIns="68575" tIns="34275" rIns="68575" bIns="34275" anchor="t" anchorCtr="0">
            <a:noAutofit/>
          </a:bodyPr>
          <a:lstStyle/>
          <a:p>
            <a:pPr defTabSz="342900">
              <a:buSzPts val="800"/>
              <a:defRPr/>
            </a:pPr>
            <a:r>
              <a:rPr lang="sv" sz="3000" b="1" kern="1200" dirty="0">
                <a:solidFill>
                  <a:srgbClr val="3A3838"/>
                </a:solidFill>
                <a:latin typeface="Lato"/>
                <a:ea typeface="Lato"/>
                <a:cs typeface="Lato"/>
                <a:sym typeface="Lato"/>
              </a:rPr>
              <a:t>Model structure</a:t>
            </a:r>
            <a:endParaRPr sz="3000" b="1" kern="1200" dirty="0">
              <a:solidFill>
                <a:srgbClr val="3A3838"/>
              </a:solidFill>
              <a:latin typeface="Lato"/>
              <a:ea typeface="Lato"/>
              <a:cs typeface="Lato"/>
              <a:sym typeface="Lato"/>
            </a:endParaRPr>
          </a:p>
        </p:txBody>
      </p:sp>
    </p:spTree>
    <p:extLst>
      <p:ext uri="{BB962C8B-B14F-4D97-AF65-F5344CB8AC3E}">
        <p14:creationId xmlns:p14="http://schemas.microsoft.com/office/powerpoint/2010/main" val="3323067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57"/>
          <p:cNvPicPr preferRelativeResize="0"/>
          <p:nvPr/>
        </p:nvPicPr>
        <p:blipFill rotWithShape="1">
          <a:blip r:embed="rId3">
            <a:alphaModFix/>
          </a:blip>
          <a:srcRect/>
          <a:stretch/>
        </p:blipFill>
        <p:spPr>
          <a:xfrm>
            <a:off x="229163" y="1301251"/>
            <a:ext cx="2710275" cy="2259056"/>
          </a:xfrm>
          <a:prstGeom prst="rect">
            <a:avLst/>
          </a:prstGeom>
          <a:noFill/>
          <a:ln>
            <a:noFill/>
          </a:ln>
        </p:spPr>
      </p:pic>
      <p:pic>
        <p:nvPicPr>
          <p:cNvPr id="554" name="Google Shape;554;p57"/>
          <p:cNvPicPr preferRelativeResize="0"/>
          <p:nvPr/>
        </p:nvPicPr>
        <p:blipFill rotWithShape="1">
          <a:blip r:embed="rId4">
            <a:alphaModFix/>
          </a:blip>
          <a:srcRect/>
          <a:stretch/>
        </p:blipFill>
        <p:spPr>
          <a:xfrm>
            <a:off x="6253200" y="1330275"/>
            <a:ext cx="2791931" cy="2218650"/>
          </a:xfrm>
          <a:prstGeom prst="rect">
            <a:avLst/>
          </a:prstGeom>
          <a:noFill/>
          <a:ln>
            <a:noFill/>
          </a:ln>
        </p:spPr>
      </p:pic>
      <p:pic>
        <p:nvPicPr>
          <p:cNvPr id="555" name="Google Shape;555;p57"/>
          <p:cNvPicPr preferRelativeResize="0"/>
          <p:nvPr/>
        </p:nvPicPr>
        <p:blipFill rotWithShape="1">
          <a:blip r:embed="rId5">
            <a:alphaModFix/>
          </a:blip>
          <a:srcRect/>
          <a:stretch/>
        </p:blipFill>
        <p:spPr>
          <a:xfrm>
            <a:off x="3222403" y="1269825"/>
            <a:ext cx="2747850" cy="2259056"/>
          </a:xfrm>
          <a:prstGeom prst="rect">
            <a:avLst/>
          </a:prstGeom>
          <a:noFill/>
          <a:ln>
            <a:noFill/>
          </a:ln>
        </p:spPr>
      </p:pic>
      <p:sp>
        <p:nvSpPr>
          <p:cNvPr id="556" name="Google Shape;556;p57"/>
          <p:cNvSpPr txBox="1"/>
          <p:nvPr/>
        </p:nvSpPr>
        <p:spPr>
          <a:xfrm>
            <a:off x="229163" y="3560306"/>
            <a:ext cx="2358600" cy="323400"/>
          </a:xfrm>
          <a:prstGeom prst="rect">
            <a:avLst/>
          </a:prstGeom>
          <a:noFill/>
          <a:ln>
            <a:noFill/>
          </a:ln>
        </p:spPr>
        <p:txBody>
          <a:bodyPr spcFirstLastPara="1" wrap="square" lIns="68575" tIns="68575" rIns="68575" bIns="68575" anchor="t" anchorCtr="0">
            <a:noAutofit/>
          </a:bodyPr>
          <a:lstStyle/>
          <a:p>
            <a:pPr defTabSz="342900">
              <a:buSzPts val="1400"/>
              <a:defRPr/>
            </a:pPr>
            <a:endParaRPr kern="1200">
              <a:latin typeface="Lato"/>
              <a:ea typeface="Lato"/>
              <a:cs typeface="Lato"/>
              <a:sym typeface="Lato"/>
            </a:endParaRPr>
          </a:p>
        </p:txBody>
      </p:sp>
      <p:sp>
        <p:nvSpPr>
          <p:cNvPr id="557" name="Google Shape;557;p57"/>
          <p:cNvSpPr/>
          <p:nvPr/>
        </p:nvSpPr>
        <p:spPr>
          <a:xfrm>
            <a:off x="229163" y="3609900"/>
            <a:ext cx="2710200" cy="336300"/>
          </a:xfrm>
          <a:prstGeom prst="roundRect">
            <a:avLst>
              <a:gd name="adj" fmla="val 16667"/>
            </a:avLst>
          </a:prstGeom>
          <a:solidFill>
            <a:srgbClr val="FCAE18"/>
          </a:solidFill>
          <a:ln>
            <a:noFill/>
          </a:ln>
        </p:spPr>
        <p:txBody>
          <a:bodyPr spcFirstLastPara="1" wrap="square" lIns="68575" tIns="34275" rIns="68575" bIns="34275" anchor="ctr" anchorCtr="0">
            <a:noAutofit/>
          </a:bodyPr>
          <a:lstStyle/>
          <a:p>
            <a:pPr algn="ctr" defTabSz="342900">
              <a:buClr>
                <a:srgbClr val="FFFFFF"/>
              </a:buClr>
              <a:buSzPts val="800"/>
              <a:defRPr/>
            </a:pPr>
            <a:r>
              <a:rPr lang="sv" kern="1200">
                <a:solidFill>
                  <a:srgbClr val="FFFFFF"/>
                </a:solidFill>
                <a:latin typeface="Lato"/>
                <a:ea typeface="Lato"/>
                <a:cs typeface="Lato"/>
                <a:sym typeface="Lato"/>
              </a:rPr>
              <a:t>Urban </a:t>
            </a:r>
            <a:endParaRPr kern="1200">
              <a:solidFill>
                <a:srgbClr val="FFFFFF"/>
              </a:solidFill>
              <a:latin typeface="Lato"/>
              <a:ea typeface="Lato"/>
              <a:cs typeface="Lato"/>
              <a:sym typeface="Lato"/>
            </a:endParaRPr>
          </a:p>
        </p:txBody>
      </p:sp>
      <p:sp>
        <p:nvSpPr>
          <p:cNvPr id="558" name="Google Shape;558;p57"/>
          <p:cNvSpPr/>
          <p:nvPr/>
        </p:nvSpPr>
        <p:spPr>
          <a:xfrm>
            <a:off x="3222394" y="3609900"/>
            <a:ext cx="2748000" cy="336300"/>
          </a:xfrm>
          <a:prstGeom prst="roundRect">
            <a:avLst>
              <a:gd name="adj" fmla="val 16667"/>
            </a:avLst>
          </a:prstGeom>
          <a:solidFill>
            <a:srgbClr val="FCAE18"/>
          </a:solidFill>
          <a:ln>
            <a:noFill/>
          </a:ln>
        </p:spPr>
        <p:txBody>
          <a:bodyPr spcFirstLastPara="1" wrap="square" lIns="68575" tIns="34275" rIns="68575" bIns="34275" anchor="ctr" anchorCtr="0">
            <a:noAutofit/>
          </a:bodyPr>
          <a:lstStyle/>
          <a:p>
            <a:pPr algn="ctr" defTabSz="342900">
              <a:buClr>
                <a:srgbClr val="FFFFFF"/>
              </a:buClr>
              <a:buSzPts val="800"/>
              <a:defRPr/>
            </a:pPr>
            <a:r>
              <a:rPr lang="sv" kern="1200">
                <a:solidFill>
                  <a:srgbClr val="FFFFFF"/>
                </a:solidFill>
                <a:latin typeface="Lato"/>
                <a:ea typeface="Lato"/>
                <a:cs typeface="Lato"/>
                <a:sym typeface="Lato"/>
              </a:rPr>
              <a:t>Rural</a:t>
            </a:r>
            <a:endParaRPr kern="1200">
              <a:solidFill>
                <a:srgbClr val="FFFFFF"/>
              </a:solidFill>
              <a:latin typeface="Lato"/>
              <a:ea typeface="Lato"/>
              <a:cs typeface="Lato"/>
              <a:sym typeface="Lato"/>
            </a:endParaRPr>
          </a:p>
        </p:txBody>
      </p:sp>
      <p:sp>
        <p:nvSpPr>
          <p:cNvPr id="559" name="Google Shape;559;p57"/>
          <p:cNvSpPr/>
          <p:nvPr/>
        </p:nvSpPr>
        <p:spPr>
          <a:xfrm>
            <a:off x="6253200" y="3609900"/>
            <a:ext cx="2792100" cy="336300"/>
          </a:xfrm>
          <a:prstGeom prst="roundRect">
            <a:avLst>
              <a:gd name="adj" fmla="val 16667"/>
            </a:avLst>
          </a:prstGeom>
          <a:solidFill>
            <a:srgbClr val="FCAE18"/>
          </a:solidFill>
          <a:ln>
            <a:noFill/>
          </a:ln>
        </p:spPr>
        <p:txBody>
          <a:bodyPr spcFirstLastPara="1" wrap="square" lIns="68575" tIns="34275" rIns="68575" bIns="34275" anchor="ctr" anchorCtr="0">
            <a:noAutofit/>
          </a:bodyPr>
          <a:lstStyle/>
          <a:p>
            <a:pPr algn="ctr" defTabSz="342900">
              <a:buClr>
                <a:srgbClr val="FFFFFF"/>
              </a:buClr>
              <a:buSzPts val="800"/>
              <a:defRPr/>
            </a:pPr>
            <a:r>
              <a:rPr lang="sv" kern="1200">
                <a:solidFill>
                  <a:srgbClr val="FFFFFF"/>
                </a:solidFill>
                <a:latin typeface="Lato"/>
                <a:ea typeface="Lato"/>
                <a:cs typeface="Lato"/>
                <a:sym typeface="Lato"/>
              </a:rPr>
              <a:t>Village </a:t>
            </a:r>
            <a:endParaRPr kern="1200">
              <a:solidFill>
                <a:srgbClr val="FFFFFF"/>
              </a:solidFill>
              <a:latin typeface="Lato"/>
              <a:ea typeface="Lato"/>
              <a:cs typeface="Lato"/>
              <a:sym typeface="Lato"/>
            </a:endParaRPr>
          </a:p>
        </p:txBody>
      </p:sp>
      <p:sp>
        <p:nvSpPr>
          <p:cNvPr id="560" name="Google Shape;560;p57"/>
          <p:cNvSpPr txBox="1"/>
          <p:nvPr/>
        </p:nvSpPr>
        <p:spPr>
          <a:xfrm>
            <a:off x="261319" y="107400"/>
            <a:ext cx="4096800" cy="1051200"/>
          </a:xfrm>
          <a:prstGeom prst="rect">
            <a:avLst/>
          </a:prstGeom>
          <a:noFill/>
          <a:ln>
            <a:noFill/>
          </a:ln>
        </p:spPr>
        <p:txBody>
          <a:bodyPr spcFirstLastPara="1" wrap="square" lIns="68575" tIns="34275" rIns="68575" bIns="34275" anchor="ctr" anchorCtr="0">
            <a:noAutofit/>
          </a:bodyPr>
          <a:lstStyle/>
          <a:p>
            <a:pPr defTabSz="342900">
              <a:spcBef>
                <a:spcPts val="800"/>
              </a:spcBef>
              <a:buSzPts val="2700"/>
              <a:defRPr/>
            </a:pPr>
            <a:r>
              <a:rPr lang="sv" sz="2700" b="1" kern="1200">
                <a:solidFill>
                  <a:srgbClr val="3A3838"/>
                </a:solidFill>
                <a:latin typeface="Lato"/>
                <a:ea typeface="Lato"/>
                <a:cs typeface="Lato"/>
                <a:sym typeface="Lato"/>
              </a:rPr>
              <a:t>Settlement type</a:t>
            </a:r>
            <a:endParaRPr sz="5400" kern="1200">
              <a:solidFill>
                <a:srgbClr val="3A3838"/>
              </a:solidFill>
              <a:latin typeface="Lato"/>
              <a:ea typeface="Lato"/>
              <a:cs typeface="Lato"/>
              <a:sym typeface="Lato"/>
            </a:endParaRPr>
          </a:p>
        </p:txBody>
      </p:sp>
      <p:pic>
        <p:nvPicPr>
          <p:cNvPr id="561" name="Google Shape;561;p57"/>
          <p:cNvPicPr preferRelativeResize="0"/>
          <p:nvPr/>
        </p:nvPicPr>
        <p:blipFill rotWithShape="1">
          <a:blip r:embed="rId6">
            <a:alphaModFix/>
          </a:blip>
          <a:srcRect/>
          <a:stretch/>
        </p:blipFill>
        <p:spPr>
          <a:xfrm>
            <a:off x="229159" y="4488657"/>
            <a:ext cx="432198" cy="432197"/>
          </a:xfrm>
          <a:prstGeom prst="rect">
            <a:avLst/>
          </a:prstGeom>
          <a:noFill/>
          <a:ln>
            <a:noFill/>
          </a:ln>
        </p:spPr>
      </p:pic>
      <p:sp>
        <p:nvSpPr>
          <p:cNvPr id="562" name="Google Shape;562;p57"/>
          <p:cNvSpPr txBox="1"/>
          <p:nvPr/>
        </p:nvSpPr>
        <p:spPr>
          <a:xfrm>
            <a:off x="795413" y="4519613"/>
            <a:ext cx="5551800" cy="501000"/>
          </a:xfrm>
          <a:prstGeom prst="rect">
            <a:avLst/>
          </a:prstGeom>
          <a:noFill/>
          <a:ln>
            <a:noFill/>
          </a:ln>
        </p:spPr>
        <p:txBody>
          <a:bodyPr spcFirstLastPara="1" wrap="square" lIns="68575" tIns="34275" rIns="68575" bIns="34275" anchor="t" anchorCtr="0">
            <a:noAutofit/>
          </a:bodyPr>
          <a:lstStyle/>
          <a:p>
            <a:pPr defTabSz="342900">
              <a:buSzPts val="800"/>
              <a:defRPr/>
            </a:pPr>
            <a:endParaRPr sz="2300" b="1" kern="1200">
              <a:solidFill>
                <a:srgbClr val="3A3838"/>
              </a:solidFill>
              <a:latin typeface="Lato"/>
              <a:ea typeface="Lato"/>
              <a:cs typeface="Lato"/>
              <a:sym typeface="Lato"/>
            </a:endParaRPr>
          </a:p>
        </p:txBody>
      </p:sp>
      <p:pic>
        <p:nvPicPr>
          <p:cNvPr id="563" name="Google Shape;563;p57"/>
          <p:cNvPicPr preferRelativeResize="0"/>
          <p:nvPr/>
        </p:nvPicPr>
        <p:blipFill rotWithShape="1">
          <a:blip r:embed="rId6">
            <a:alphaModFix/>
          </a:blip>
          <a:srcRect/>
          <a:stretch/>
        </p:blipFill>
        <p:spPr>
          <a:xfrm>
            <a:off x="229159" y="4488657"/>
            <a:ext cx="432198" cy="432197"/>
          </a:xfrm>
          <a:prstGeom prst="rect">
            <a:avLst/>
          </a:prstGeom>
          <a:noFill/>
          <a:ln>
            <a:noFill/>
          </a:ln>
        </p:spPr>
      </p:pic>
      <p:pic>
        <p:nvPicPr>
          <p:cNvPr id="564" name="Google Shape;564;p57"/>
          <p:cNvPicPr preferRelativeResize="0"/>
          <p:nvPr/>
        </p:nvPicPr>
        <p:blipFill rotWithShape="1">
          <a:blip r:embed="rId6">
            <a:alphaModFix/>
          </a:blip>
          <a:srcRect/>
          <a:stretch/>
        </p:blipFill>
        <p:spPr>
          <a:xfrm>
            <a:off x="229159" y="4488657"/>
            <a:ext cx="432198" cy="432197"/>
          </a:xfrm>
          <a:prstGeom prst="rect">
            <a:avLst/>
          </a:prstGeom>
          <a:noFill/>
          <a:ln>
            <a:noFill/>
          </a:ln>
        </p:spPr>
      </p:pic>
      <p:sp>
        <p:nvSpPr>
          <p:cNvPr id="565" name="Google Shape;565;p57"/>
          <p:cNvSpPr txBox="1"/>
          <p:nvPr/>
        </p:nvSpPr>
        <p:spPr>
          <a:xfrm>
            <a:off x="1519556" y="4519613"/>
            <a:ext cx="6888000" cy="501000"/>
          </a:xfrm>
          <a:prstGeom prst="rect">
            <a:avLst/>
          </a:prstGeom>
          <a:noFill/>
          <a:ln>
            <a:noFill/>
          </a:ln>
        </p:spPr>
        <p:txBody>
          <a:bodyPr spcFirstLastPara="1" wrap="square" lIns="68575" tIns="34275" rIns="68575" bIns="34275" anchor="t" anchorCtr="0">
            <a:noAutofit/>
          </a:bodyPr>
          <a:lstStyle/>
          <a:p>
            <a:pPr defTabSz="342900">
              <a:buSzPts val="800"/>
              <a:defRPr/>
            </a:pPr>
            <a:r>
              <a:rPr lang="sv" sz="2300" b="1" kern="1200">
                <a:solidFill>
                  <a:srgbClr val="3A3838"/>
                </a:solidFill>
                <a:latin typeface="Lato"/>
                <a:ea typeface="Lato"/>
                <a:cs typeface="Lato"/>
                <a:sym typeface="Lato"/>
              </a:rPr>
              <a:t>Hierarchical Setting</a:t>
            </a:r>
            <a:endParaRPr sz="2300" b="1" kern="1200">
              <a:solidFill>
                <a:srgbClr val="3A3838"/>
              </a:solidFill>
              <a:latin typeface="Lato"/>
              <a:ea typeface="Lato"/>
              <a:cs typeface="Lato"/>
              <a:sym typeface="Lato"/>
            </a:endParaRPr>
          </a:p>
          <a:p>
            <a:pPr defTabSz="342900">
              <a:buSzPts val="800"/>
              <a:defRPr/>
            </a:pPr>
            <a:endParaRPr sz="2300" b="1" kern="1200">
              <a:solidFill>
                <a:srgbClr val="3A3838"/>
              </a:solidFill>
              <a:latin typeface="Lato"/>
              <a:ea typeface="Lato"/>
              <a:cs typeface="Lato"/>
              <a:sym typeface="Lato"/>
            </a:endParaRPr>
          </a:p>
          <a:p>
            <a:pPr defTabSz="342900">
              <a:buSzPts val="800"/>
              <a:defRPr/>
            </a:pPr>
            <a:endParaRPr sz="2300" b="1" kern="1200">
              <a:solidFill>
                <a:srgbClr val="3A3838"/>
              </a:solidFill>
              <a:latin typeface="Lato"/>
              <a:ea typeface="Lato"/>
              <a:cs typeface="Lato"/>
              <a:sym typeface="Lato"/>
            </a:endParaRPr>
          </a:p>
        </p:txBody>
      </p:sp>
      <p:pic>
        <p:nvPicPr>
          <p:cNvPr id="566" name="Google Shape;566;p57"/>
          <p:cNvPicPr preferRelativeResize="0"/>
          <p:nvPr/>
        </p:nvPicPr>
        <p:blipFill rotWithShape="1">
          <a:blip r:embed="rId6">
            <a:alphaModFix/>
          </a:blip>
          <a:srcRect/>
          <a:stretch/>
        </p:blipFill>
        <p:spPr>
          <a:xfrm>
            <a:off x="229159" y="4488657"/>
            <a:ext cx="432198" cy="432197"/>
          </a:xfrm>
          <a:prstGeom prst="rect">
            <a:avLst/>
          </a:prstGeom>
          <a:noFill/>
          <a:ln>
            <a:noFill/>
          </a:ln>
        </p:spPr>
      </p:pic>
      <p:grpSp>
        <p:nvGrpSpPr>
          <p:cNvPr id="2" name="Group 1">
            <a:extLst>
              <a:ext uri="{FF2B5EF4-FFF2-40B4-BE49-F238E27FC236}">
                <a16:creationId xmlns:a16="http://schemas.microsoft.com/office/drawing/2014/main" id="{6B1DA945-4165-0B9E-0BA5-EEB2587D0E47}"/>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A8ED0A17-4809-242D-305F-207ADDC26F44}"/>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01F44534-9956-F260-2271-962751229124}"/>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E52AA8E3-BA83-8272-FE1A-48FE1ABBC89B}"/>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2E21C2A6-7C8D-983E-CC0D-26204ED5397E}"/>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427C7149-FA01-8F76-6009-FC19CFC2E763}"/>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4154FECB-FB8D-3B54-262D-EBCFDB5896E5}"/>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6B69018B-2B8C-7906-2CCA-1598AC4DAE4D}"/>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3C168C14-3F89-AD9C-FB0B-965612CE86DA}"/>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FDC76B52-9D46-178E-9887-90091DF2DBDB}"/>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7731454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pSp>
        <p:nvGrpSpPr>
          <p:cNvPr id="3" name="Group 2">
            <a:extLst>
              <a:ext uri="{FF2B5EF4-FFF2-40B4-BE49-F238E27FC236}">
                <a16:creationId xmlns:a16="http://schemas.microsoft.com/office/drawing/2014/main" id="{76173930-04FC-DE76-1D79-1CC514085954}"/>
              </a:ext>
            </a:extLst>
          </p:cNvPr>
          <p:cNvGrpSpPr/>
          <p:nvPr/>
        </p:nvGrpSpPr>
        <p:grpSpPr>
          <a:xfrm>
            <a:off x="2325632" y="605814"/>
            <a:ext cx="3878456" cy="3158378"/>
            <a:chOff x="386825" y="884625"/>
            <a:chExt cx="5171275" cy="4211171"/>
          </a:xfrm>
        </p:grpSpPr>
        <p:sp>
          <p:nvSpPr>
            <p:cNvPr id="758" name="Google Shape;758;p64"/>
            <p:cNvSpPr/>
            <p:nvPr/>
          </p:nvSpPr>
          <p:spPr>
            <a:xfrm>
              <a:off x="2939625" y="884625"/>
              <a:ext cx="1264400" cy="1196000"/>
            </a:xfrm>
            <a:prstGeom prst="ellipse">
              <a:avLst/>
            </a:prstGeom>
            <a:solidFill>
              <a:srgbClr val="FCE5CD"/>
            </a:solidFill>
            <a:ln w="28575" cap="flat" cmpd="sng">
              <a:solidFill>
                <a:srgbClr val="B45F06"/>
              </a:solidFill>
              <a:prstDash val="solid"/>
              <a:round/>
              <a:headEnd type="none" w="sm" len="sm"/>
              <a:tailEnd type="none" w="sm" len="sm"/>
            </a:ln>
          </p:spPr>
          <p:txBody>
            <a:bodyPr spcFirstLastPara="1" wrap="square" lIns="68575" tIns="68575" rIns="68575" bIns="68575" anchor="ctr" anchorCtr="0">
              <a:noAutofit/>
            </a:bodyPr>
            <a:lstStyle/>
            <a:p>
              <a:pPr algn="ctr" defTabSz="342900">
                <a:buSzPts val="1400"/>
                <a:defRPr/>
              </a:pPr>
              <a:endParaRPr kern="1200">
                <a:latin typeface="Calibri"/>
                <a:ea typeface="Calibri"/>
                <a:cs typeface="Calibri"/>
                <a:sym typeface="Calibri"/>
              </a:endParaRPr>
            </a:p>
          </p:txBody>
        </p:sp>
        <p:sp>
          <p:nvSpPr>
            <p:cNvPr id="759" name="Google Shape;759;p64"/>
            <p:cNvSpPr/>
            <p:nvPr/>
          </p:nvSpPr>
          <p:spPr>
            <a:xfrm>
              <a:off x="3803400" y="2418851"/>
              <a:ext cx="1137200" cy="1078400"/>
            </a:xfrm>
            <a:prstGeom prst="ellipse">
              <a:avLst/>
            </a:prstGeom>
            <a:solidFill>
              <a:srgbClr val="D9EAD3"/>
            </a:solidFill>
            <a:ln w="9525" cap="flat" cmpd="sng">
              <a:solidFill>
                <a:srgbClr val="38761D"/>
              </a:solidFill>
              <a:prstDash val="solid"/>
              <a:round/>
              <a:headEnd type="none" w="sm" len="sm"/>
              <a:tailEnd type="none" w="sm" len="sm"/>
            </a:ln>
          </p:spPr>
          <p:txBody>
            <a:bodyPr spcFirstLastPara="1" wrap="square" lIns="68575" tIns="68575" rIns="68575" bIns="68575" anchor="ctr" anchorCtr="0">
              <a:noAutofit/>
            </a:bodyPr>
            <a:lstStyle/>
            <a:p>
              <a:pPr algn="ctr" defTabSz="342900">
                <a:buSzPts val="1400"/>
                <a:defRPr/>
              </a:pPr>
              <a:endParaRPr kern="1200">
                <a:latin typeface="Calibri"/>
                <a:ea typeface="Calibri"/>
                <a:cs typeface="Calibri"/>
                <a:sym typeface="Calibri"/>
              </a:endParaRPr>
            </a:p>
          </p:txBody>
        </p:sp>
        <p:sp>
          <p:nvSpPr>
            <p:cNvPr id="760" name="Google Shape;760;p64"/>
            <p:cNvSpPr txBox="1"/>
            <p:nvPr/>
          </p:nvSpPr>
          <p:spPr>
            <a:xfrm>
              <a:off x="2963800" y="1213375"/>
              <a:ext cx="1264400" cy="362800"/>
            </a:xfrm>
            <a:prstGeom prst="rect">
              <a:avLst/>
            </a:prstGeom>
            <a:noFill/>
            <a:ln>
              <a:noFill/>
            </a:ln>
          </p:spPr>
          <p:txBody>
            <a:bodyPr spcFirstLastPara="1" wrap="square" lIns="68575" tIns="68575" rIns="68575" bIns="68575" anchor="t" anchorCtr="0">
              <a:noAutofit/>
            </a:bodyPr>
            <a:lstStyle/>
            <a:p>
              <a:pPr algn="ctr" defTabSz="342900">
                <a:buClr>
                  <a:srgbClr val="B45F06"/>
                </a:buClr>
                <a:buSzPts val="900"/>
                <a:defRPr/>
              </a:pPr>
              <a:r>
                <a:rPr lang="sv" sz="900" b="1" kern="1200">
                  <a:solidFill>
                    <a:srgbClr val="B45F06"/>
                  </a:solidFill>
                  <a:latin typeface="Lato"/>
                  <a:ea typeface="Lato"/>
                  <a:cs typeface="Lato"/>
                  <a:sym typeface="Lato"/>
                </a:rPr>
                <a:t>Resident count</a:t>
              </a:r>
              <a:endParaRPr sz="900" b="1" kern="1200">
                <a:solidFill>
                  <a:srgbClr val="B45F06"/>
                </a:solidFill>
                <a:latin typeface="Lato"/>
                <a:ea typeface="Lato"/>
                <a:cs typeface="Lato"/>
                <a:sym typeface="Lato"/>
              </a:endParaRPr>
            </a:p>
          </p:txBody>
        </p:sp>
        <p:sp>
          <p:nvSpPr>
            <p:cNvPr id="761" name="Google Shape;761;p64"/>
            <p:cNvSpPr txBox="1"/>
            <p:nvPr/>
          </p:nvSpPr>
          <p:spPr>
            <a:xfrm>
              <a:off x="3185700" y="2774725"/>
              <a:ext cx="2372400" cy="362800"/>
            </a:xfrm>
            <a:prstGeom prst="rect">
              <a:avLst/>
            </a:prstGeom>
            <a:noFill/>
            <a:ln>
              <a:noFill/>
            </a:ln>
          </p:spPr>
          <p:txBody>
            <a:bodyPr spcFirstLastPara="1" wrap="square" lIns="68575" tIns="68575" rIns="68575" bIns="68575" anchor="t" anchorCtr="0">
              <a:noAutofit/>
            </a:bodyPr>
            <a:lstStyle/>
            <a:p>
              <a:pPr algn="ctr" defTabSz="342900">
                <a:buClr>
                  <a:srgbClr val="38761D"/>
                </a:buClr>
                <a:buSzPts val="800"/>
                <a:defRPr/>
              </a:pPr>
              <a:r>
                <a:rPr lang="sv" sz="800" b="1" kern="1200">
                  <a:solidFill>
                    <a:srgbClr val="38761D"/>
                  </a:solidFill>
                  <a:latin typeface="Lato"/>
                  <a:ea typeface="Lato"/>
                  <a:cs typeface="Lato"/>
                  <a:sym typeface="Lato"/>
                </a:rPr>
                <a:t>Settled area</a:t>
              </a:r>
              <a:endParaRPr sz="800" b="1" kern="1200">
                <a:solidFill>
                  <a:srgbClr val="38761D"/>
                </a:solidFill>
                <a:latin typeface="Lato"/>
                <a:ea typeface="Lato"/>
                <a:cs typeface="Lato"/>
                <a:sym typeface="Lato"/>
              </a:endParaRPr>
            </a:p>
          </p:txBody>
        </p:sp>
        <p:cxnSp>
          <p:nvCxnSpPr>
            <p:cNvPr id="762" name="Google Shape;762;p64"/>
            <p:cNvCxnSpPr/>
            <p:nvPr/>
          </p:nvCxnSpPr>
          <p:spPr>
            <a:xfrm rot="10800000" flipH="1">
              <a:off x="3019300" y="2100225"/>
              <a:ext cx="166800" cy="254800"/>
            </a:xfrm>
            <a:prstGeom prst="straightConnector1">
              <a:avLst/>
            </a:prstGeom>
            <a:noFill/>
            <a:ln w="9525" cap="flat" cmpd="sng">
              <a:solidFill>
                <a:srgbClr val="BF9000"/>
              </a:solidFill>
              <a:prstDash val="solid"/>
              <a:round/>
              <a:headEnd type="none" w="sm" len="sm"/>
              <a:tailEnd type="triangle" w="med" len="med"/>
            </a:ln>
          </p:spPr>
        </p:cxnSp>
        <p:cxnSp>
          <p:nvCxnSpPr>
            <p:cNvPr id="763" name="Google Shape;763;p64"/>
            <p:cNvCxnSpPr/>
            <p:nvPr/>
          </p:nvCxnSpPr>
          <p:spPr>
            <a:xfrm rot="10800000">
              <a:off x="3897600" y="2127025"/>
              <a:ext cx="180400" cy="247600"/>
            </a:xfrm>
            <a:prstGeom prst="straightConnector1">
              <a:avLst/>
            </a:prstGeom>
            <a:noFill/>
            <a:ln w="9525" cap="flat" cmpd="sng">
              <a:solidFill>
                <a:srgbClr val="38761D"/>
              </a:solidFill>
              <a:prstDash val="solid"/>
              <a:round/>
              <a:headEnd type="none" w="sm" len="sm"/>
              <a:tailEnd type="triangle" w="med" len="med"/>
            </a:ln>
          </p:spPr>
        </p:cxnSp>
        <p:sp>
          <p:nvSpPr>
            <p:cNvPr id="764" name="Google Shape;764;p64"/>
            <p:cNvSpPr/>
            <p:nvPr/>
          </p:nvSpPr>
          <p:spPr>
            <a:xfrm>
              <a:off x="2088144" y="2465249"/>
              <a:ext cx="1068400" cy="1035200"/>
            </a:xfrm>
            <a:prstGeom prst="ellipse">
              <a:avLst/>
            </a:prstGeom>
            <a:solidFill>
              <a:srgbClr val="FFF2CC"/>
            </a:solidFill>
            <a:ln w="9525" cap="flat" cmpd="sng">
              <a:solidFill>
                <a:srgbClr val="BF9000"/>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7F6000"/>
                </a:buClr>
                <a:buSzPts val="1000"/>
                <a:defRPr/>
              </a:pPr>
              <a:r>
                <a:rPr lang="sv" sz="1000" kern="1200">
                  <a:solidFill>
                    <a:srgbClr val="7F6000"/>
                  </a:solidFill>
                  <a:latin typeface="Lato"/>
                  <a:ea typeface="Lato"/>
                  <a:cs typeface="Lato"/>
                  <a:sym typeface="Lato"/>
                </a:rPr>
                <a:t>Pop density</a:t>
              </a:r>
              <a:endParaRPr sz="1000" kern="1200">
                <a:solidFill>
                  <a:srgbClr val="7F6000"/>
                </a:solidFill>
                <a:latin typeface="Lato"/>
                <a:ea typeface="Lato"/>
                <a:cs typeface="Lato"/>
                <a:sym typeface="Lato"/>
              </a:endParaRPr>
            </a:p>
          </p:txBody>
        </p:sp>
        <p:sp>
          <p:nvSpPr>
            <p:cNvPr id="765" name="Google Shape;765;p64"/>
            <p:cNvSpPr/>
            <p:nvPr/>
          </p:nvSpPr>
          <p:spPr>
            <a:xfrm>
              <a:off x="386825" y="2465249"/>
              <a:ext cx="917600" cy="889600"/>
            </a:xfrm>
            <a:prstGeom prst="ellipse">
              <a:avLst/>
            </a:prstGeom>
            <a:solidFill>
              <a:srgbClr val="D9D2E9"/>
            </a:solidFill>
            <a:ln w="9525" cap="flat" cmpd="sng">
              <a:solidFill>
                <a:srgbClr val="351C75"/>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351C75"/>
                </a:buClr>
                <a:buSzPts val="800"/>
                <a:defRPr/>
              </a:pPr>
              <a:r>
                <a:rPr lang="sv" sz="788" kern="1200">
                  <a:solidFill>
                    <a:srgbClr val="351C75"/>
                  </a:solidFill>
                  <a:latin typeface="Lato"/>
                  <a:ea typeface="Lato Black"/>
                  <a:cs typeface="Lato Black"/>
                  <a:sym typeface="Lato Black"/>
                </a:rPr>
                <a:t>Geospatial </a:t>
              </a:r>
              <a:r>
                <a:rPr lang="sv" sz="788" kern="1200" err="1">
                  <a:solidFill>
                    <a:srgbClr val="351C75"/>
                  </a:solidFill>
                  <a:latin typeface="Lato"/>
                  <a:ea typeface="Lato Black"/>
                  <a:cs typeface="Lato Black"/>
                  <a:sym typeface="Lato Black"/>
                </a:rPr>
                <a:t>covariates</a:t>
              </a:r>
              <a:endParaRPr sz="788" kern="1200" err="1">
                <a:latin typeface="Lato"/>
                <a:ea typeface="Calibri"/>
                <a:cs typeface="Calibri"/>
                <a:sym typeface="Calibri"/>
              </a:endParaRPr>
            </a:p>
          </p:txBody>
        </p:sp>
        <p:sp>
          <p:nvSpPr>
            <p:cNvPr id="766" name="Google Shape;766;p64"/>
            <p:cNvSpPr/>
            <p:nvPr/>
          </p:nvSpPr>
          <p:spPr>
            <a:xfrm>
              <a:off x="532515" y="3478309"/>
              <a:ext cx="917600" cy="889600"/>
            </a:xfrm>
            <a:prstGeom prst="ellipse">
              <a:avLst/>
            </a:prstGeom>
            <a:solidFill>
              <a:srgbClr val="D9D2E9"/>
            </a:solidFill>
            <a:ln w="9525" cap="flat" cmpd="sng">
              <a:solidFill>
                <a:srgbClr val="674EA7"/>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351C75"/>
                </a:buClr>
                <a:buSzPts val="800"/>
                <a:defRPr/>
              </a:pPr>
              <a:r>
                <a:rPr lang="sv" sz="800" kern="1200">
                  <a:solidFill>
                    <a:srgbClr val="351C75"/>
                  </a:solidFill>
                  <a:latin typeface="Lato"/>
                  <a:ea typeface="Lato"/>
                  <a:cs typeface="Lato"/>
                  <a:sym typeface="Lato"/>
                </a:rPr>
                <a:t>Settlemnt</a:t>
              </a:r>
              <a:endParaRPr sz="800" kern="1200">
                <a:solidFill>
                  <a:srgbClr val="351C75"/>
                </a:solidFill>
                <a:latin typeface="Lato"/>
                <a:ea typeface="Lato"/>
                <a:cs typeface="Lato"/>
                <a:sym typeface="Lato"/>
              </a:endParaRPr>
            </a:p>
            <a:p>
              <a:pPr algn="ctr" defTabSz="342900">
                <a:buClr>
                  <a:srgbClr val="351C75"/>
                </a:buClr>
                <a:buSzPts val="800"/>
                <a:defRPr/>
              </a:pPr>
              <a:r>
                <a:rPr lang="sv" sz="800" kern="1200">
                  <a:solidFill>
                    <a:srgbClr val="351C75"/>
                  </a:solidFill>
                  <a:latin typeface="Lato"/>
                  <a:ea typeface="Lato"/>
                  <a:cs typeface="Lato"/>
                  <a:sym typeface="Lato"/>
                </a:rPr>
                <a:t>type</a:t>
              </a:r>
              <a:endParaRPr sz="800" kern="1200">
                <a:solidFill>
                  <a:srgbClr val="351C75"/>
                </a:solidFill>
                <a:latin typeface="Lato"/>
                <a:ea typeface="Lato"/>
                <a:cs typeface="Lato"/>
                <a:sym typeface="Lato"/>
              </a:endParaRPr>
            </a:p>
          </p:txBody>
        </p:sp>
        <p:sp>
          <p:nvSpPr>
            <p:cNvPr id="767" name="Google Shape;767;p64"/>
            <p:cNvSpPr/>
            <p:nvPr/>
          </p:nvSpPr>
          <p:spPr>
            <a:xfrm>
              <a:off x="2453792" y="4206196"/>
              <a:ext cx="878800" cy="889600"/>
            </a:xfrm>
            <a:prstGeom prst="ellipse">
              <a:avLst/>
            </a:prstGeom>
            <a:solidFill>
              <a:srgbClr val="D9D2E9"/>
            </a:solidFill>
            <a:ln w="9525" cap="flat" cmpd="sng">
              <a:solidFill>
                <a:srgbClr val="674EA7"/>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351C75"/>
                </a:buClr>
                <a:buSzPts val="800"/>
                <a:defRPr/>
              </a:pPr>
              <a:r>
                <a:rPr lang="sv" sz="800" kern="1200">
                  <a:solidFill>
                    <a:srgbClr val="351C75"/>
                  </a:solidFill>
                  <a:latin typeface="Lato"/>
                  <a:ea typeface="Lato"/>
                  <a:cs typeface="Lato"/>
                  <a:sym typeface="Lato"/>
                </a:rPr>
                <a:t>State</a:t>
              </a:r>
              <a:endParaRPr kern="1200">
                <a:latin typeface="Calibri"/>
                <a:ea typeface="Calibri"/>
                <a:cs typeface="Calibri"/>
                <a:sym typeface="Calibri"/>
              </a:endParaRPr>
            </a:p>
          </p:txBody>
        </p:sp>
        <p:sp>
          <p:nvSpPr>
            <p:cNvPr id="768" name="Google Shape;768;p64"/>
            <p:cNvSpPr/>
            <p:nvPr/>
          </p:nvSpPr>
          <p:spPr>
            <a:xfrm>
              <a:off x="1408139" y="4127069"/>
              <a:ext cx="878800" cy="889600"/>
            </a:xfrm>
            <a:prstGeom prst="ellipse">
              <a:avLst/>
            </a:prstGeom>
            <a:solidFill>
              <a:srgbClr val="D9D2E9"/>
            </a:solidFill>
            <a:ln w="9525" cap="flat" cmpd="sng">
              <a:solidFill>
                <a:srgbClr val="674EA7"/>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351C75"/>
                </a:buClr>
                <a:buSzPts val="800"/>
                <a:defRPr/>
              </a:pPr>
              <a:r>
                <a:rPr lang="sv" sz="800" kern="1200">
                  <a:solidFill>
                    <a:srgbClr val="351C75"/>
                  </a:solidFill>
                  <a:latin typeface="Lato"/>
                  <a:ea typeface="Lato"/>
                  <a:cs typeface="Lato"/>
                  <a:sym typeface="Lato"/>
                </a:rPr>
                <a:t>Region</a:t>
              </a:r>
              <a:endParaRPr kern="1200">
                <a:latin typeface="Calibri"/>
                <a:ea typeface="Calibri"/>
                <a:cs typeface="Calibri"/>
                <a:sym typeface="Calibri"/>
              </a:endParaRPr>
            </a:p>
          </p:txBody>
        </p:sp>
        <p:cxnSp>
          <p:nvCxnSpPr>
            <p:cNvPr id="769" name="Google Shape;769;p64"/>
            <p:cNvCxnSpPr/>
            <p:nvPr/>
          </p:nvCxnSpPr>
          <p:spPr>
            <a:xfrm rot="10800000" flipH="1">
              <a:off x="1387113" y="2909407"/>
              <a:ext cx="618800" cy="800"/>
            </a:xfrm>
            <a:prstGeom prst="straightConnector1">
              <a:avLst/>
            </a:prstGeom>
            <a:noFill/>
            <a:ln w="9525" cap="flat" cmpd="sng">
              <a:solidFill>
                <a:srgbClr val="B4A7D6"/>
              </a:solidFill>
              <a:prstDash val="solid"/>
              <a:round/>
              <a:headEnd type="none" w="sm" len="sm"/>
              <a:tailEnd type="triangle" w="med" len="med"/>
            </a:ln>
          </p:spPr>
        </p:cxnSp>
        <p:cxnSp>
          <p:nvCxnSpPr>
            <p:cNvPr id="770" name="Google Shape;770;p64"/>
            <p:cNvCxnSpPr/>
            <p:nvPr/>
          </p:nvCxnSpPr>
          <p:spPr>
            <a:xfrm rot="10800000" flipH="1">
              <a:off x="1430652" y="3317005"/>
              <a:ext cx="620000" cy="250000"/>
            </a:xfrm>
            <a:prstGeom prst="straightConnector1">
              <a:avLst/>
            </a:prstGeom>
            <a:noFill/>
            <a:ln w="9525" cap="flat" cmpd="sng">
              <a:solidFill>
                <a:srgbClr val="B4A7D6"/>
              </a:solidFill>
              <a:prstDash val="solid"/>
              <a:round/>
              <a:headEnd type="none" w="sm" len="sm"/>
              <a:tailEnd type="triangle" w="med" len="med"/>
            </a:ln>
          </p:spPr>
        </p:cxnSp>
        <p:cxnSp>
          <p:nvCxnSpPr>
            <p:cNvPr id="771" name="Google Shape;771;p64"/>
            <p:cNvCxnSpPr/>
            <p:nvPr/>
          </p:nvCxnSpPr>
          <p:spPr>
            <a:xfrm rot="10800000" flipH="1">
              <a:off x="1998133" y="3532747"/>
              <a:ext cx="338000" cy="549600"/>
            </a:xfrm>
            <a:prstGeom prst="straightConnector1">
              <a:avLst/>
            </a:prstGeom>
            <a:noFill/>
            <a:ln w="9525" cap="flat" cmpd="sng">
              <a:solidFill>
                <a:srgbClr val="B4A7D6"/>
              </a:solidFill>
              <a:prstDash val="solid"/>
              <a:round/>
              <a:headEnd type="none" w="sm" len="sm"/>
              <a:tailEnd type="triangle" w="med" len="med"/>
            </a:ln>
          </p:spPr>
        </p:cxnSp>
        <p:cxnSp>
          <p:nvCxnSpPr>
            <p:cNvPr id="772" name="Google Shape;772;p64"/>
            <p:cNvCxnSpPr/>
            <p:nvPr/>
          </p:nvCxnSpPr>
          <p:spPr>
            <a:xfrm rot="10800000">
              <a:off x="2856741" y="3513463"/>
              <a:ext cx="26800" cy="613600"/>
            </a:xfrm>
            <a:prstGeom prst="straightConnector1">
              <a:avLst/>
            </a:prstGeom>
            <a:noFill/>
            <a:ln w="9525" cap="flat" cmpd="sng">
              <a:solidFill>
                <a:srgbClr val="B4A7D6"/>
              </a:solidFill>
              <a:prstDash val="solid"/>
              <a:round/>
              <a:headEnd type="none" w="sm" len="sm"/>
              <a:tailEnd type="triangle" w="med" len="med"/>
            </a:ln>
          </p:spPr>
        </p:cxnSp>
        <p:sp>
          <p:nvSpPr>
            <p:cNvPr id="773" name="Google Shape;773;p64"/>
            <p:cNvSpPr/>
            <p:nvPr/>
          </p:nvSpPr>
          <p:spPr>
            <a:xfrm>
              <a:off x="3560227" y="4005723"/>
              <a:ext cx="878800" cy="889600"/>
            </a:xfrm>
            <a:prstGeom prst="ellipse">
              <a:avLst/>
            </a:prstGeom>
            <a:solidFill>
              <a:srgbClr val="D9D2E9"/>
            </a:solidFill>
            <a:ln w="9525" cap="flat" cmpd="sng">
              <a:solidFill>
                <a:srgbClr val="674EA7"/>
              </a:solidFill>
              <a:prstDash val="solid"/>
              <a:round/>
              <a:headEnd type="none" w="sm" len="sm"/>
              <a:tailEnd type="none" w="sm" len="sm"/>
            </a:ln>
          </p:spPr>
          <p:txBody>
            <a:bodyPr spcFirstLastPara="1" wrap="square" lIns="68575" tIns="68575" rIns="68575" bIns="68575" anchor="ctr" anchorCtr="0">
              <a:noAutofit/>
            </a:bodyPr>
            <a:lstStyle/>
            <a:p>
              <a:pPr algn="ctr" defTabSz="342900">
                <a:buClr>
                  <a:srgbClr val="351C75"/>
                </a:buClr>
                <a:buSzPts val="800"/>
                <a:defRPr/>
              </a:pPr>
              <a:r>
                <a:rPr lang="sv" sz="800" kern="1200">
                  <a:solidFill>
                    <a:srgbClr val="351C75"/>
                  </a:solidFill>
                  <a:latin typeface="Lato"/>
                  <a:ea typeface="Lato"/>
                  <a:cs typeface="Lato"/>
                  <a:sym typeface="Lato"/>
                </a:rPr>
                <a:t>LGA</a:t>
              </a:r>
              <a:endParaRPr kern="1200">
                <a:latin typeface="Calibri"/>
                <a:ea typeface="Calibri"/>
                <a:cs typeface="Calibri"/>
                <a:sym typeface="Calibri"/>
              </a:endParaRPr>
            </a:p>
          </p:txBody>
        </p:sp>
        <p:cxnSp>
          <p:nvCxnSpPr>
            <p:cNvPr id="774" name="Google Shape;774;p64"/>
            <p:cNvCxnSpPr/>
            <p:nvPr/>
          </p:nvCxnSpPr>
          <p:spPr>
            <a:xfrm rot="10800000">
              <a:off x="3076641" y="3519688"/>
              <a:ext cx="601600" cy="457600"/>
            </a:xfrm>
            <a:prstGeom prst="straightConnector1">
              <a:avLst/>
            </a:prstGeom>
            <a:noFill/>
            <a:ln w="9525" cap="flat" cmpd="sng">
              <a:solidFill>
                <a:srgbClr val="B4A7D6"/>
              </a:solidFill>
              <a:prstDash val="solid"/>
              <a:round/>
              <a:headEnd type="none" w="sm" len="sm"/>
              <a:tailEnd type="triangle" w="med" len="med"/>
            </a:ln>
          </p:spPr>
        </p:cxnSp>
      </p:grpSp>
      <p:pic>
        <p:nvPicPr>
          <p:cNvPr id="775" name="Google Shape;775;p64"/>
          <p:cNvPicPr preferRelativeResize="0"/>
          <p:nvPr/>
        </p:nvPicPr>
        <p:blipFill rotWithShape="1">
          <a:blip r:embed="rId3">
            <a:alphaModFix/>
          </a:blip>
          <a:srcRect/>
          <a:stretch/>
        </p:blipFill>
        <p:spPr>
          <a:xfrm>
            <a:off x="229159" y="4488657"/>
            <a:ext cx="432198" cy="432197"/>
          </a:xfrm>
          <a:prstGeom prst="rect">
            <a:avLst/>
          </a:prstGeom>
          <a:noFill/>
          <a:ln>
            <a:noFill/>
          </a:ln>
        </p:spPr>
      </p:pic>
      <p:sp>
        <p:nvSpPr>
          <p:cNvPr id="776" name="Google Shape;776;p64"/>
          <p:cNvSpPr txBox="1"/>
          <p:nvPr/>
        </p:nvSpPr>
        <p:spPr>
          <a:xfrm>
            <a:off x="766611" y="4520166"/>
            <a:ext cx="5551800" cy="501000"/>
          </a:xfrm>
          <a:prstGeom prst="rect">
            <a:avLst/>
          </a:prstGeom>
          <a:noFill/>
          <a:ln>
            <a:noFill/>
          </a:ln>
        </p:spPr>
        <p:txBody>
          <a:bodyPr spcFirstLastPara="1" wrap="square" lIns="68575" tIns="34275" rIns="68575" bIns="34275" anchor="t" anchorCtr="0">
            <a:noAutofit/>
          </a:bodyPr>
          <a:lstStyle/>
          <a:p>
            <a:pPr defTabSz="342900">
              <a:buSzPts val="800"/>
              <a:defRPr/>
            </a:pPr>
            <a:endParaRPr sz="2300" b="1" kern="1200">
              <a:solidFill>
                <a:srgbClr val="3A3838"/>
              </a:solidFill>
              <a:latin typeface="Lato"/>
              <a:ea typeface="Lato"/>
              <a:cs typeface="Lato"/>
              <a:sym typeface="Lato"/>
            </a:endParaRPr>
          </a:p>
        </p:txBody>
      </p:sp>
      <p:pic>
        <p:nvPicPr>
          <p:cNvPr id="777" name="Google Shape;777;p64"/>
          <p:cNvPicPr preferRelativeResize="0"/>
          <p:nvPr/>
        </p:nvPicPr>
        <p:blipFill rotWithShape="1">
          <a:blip r:embed="rId3">
            <a:alphaModFix/>
          </a:blip>
          <a:srcRect/>
          <a:stretch/>
        </p:blipFill>
        <p:spPr>
          <a:xfrm>
            <a:off x="229159" y="4488657"/>
            <a:ext cx="432198" cy="432197"/>
          </a:xfrm>
          <a:prstGeom prst="rect">
            <a:avLst/>
          </a:prstGeom>
          <a:noFill/>
          <a:ln>
            <a:noFill/>
          </a:ln>
        </p:spPr>
      </p:pic>
      <p:pic>
        <p:nvPicPr>
          <p:cNvPr id="778" name="Google Shape;778;p64"/>
          <p:cNvPicPr preferRelativeResize="0"/>
          <p:nvPr/>
        </p:nvPicPr>
        <p:blipFill rotWithShape="1">
          <a:blip r:embed="rId3">
            <a:alphaModFix/>
          </a:blip>
          <a:srcRect/>
          <a:stretch/>
        </p:blipFill>
        <p:spPr>
          <a:xfrm>
            <a:off x="229159" y="4488657"/>
            <a:ext cx="432198" cy="432197"/>
          </a:xfrm>
          <a:prstGeom prst="rect">
            <a:avLst/>
          </a:prstGeom>
          <a:noFill/>
          <a:ln>
            <a:noFill/>
          </a:ln>
        </p:spPr>
      </p:pic>
      <p:sp>
        <p:nvSpPr>
          <p:cNvPr id="779" name="Google Shape;779;p64"/>
          <p:cNvSpPr txBox="1"/>
          <p:nvPr/>
        </p:nvSpPr>
        <p:spPr>
          <a:xfrm>
            <a:off x="1451564" y="3782543"/>
            <a:ext cx="6888000" cy="501000"/>
          </a:xfrm>
          <a:prstGeom prst="rect">
            <a:avLst/>
          </a:prstGeom>
          <a:noFill/>
          <a:ln>
            <a:noFill/>
          </a:ln>
        </p:spPr>
        <p:txBody>
          <a:bodyPr spcFirstLastPara="1" wrap="square" lIns="68575" tIns="34275" rIns="68575" bIns="34275" anchor="t" anchorCtr="0">
            <a:noAutofit/>
          </a:bodyPr>
          <a:lstStyle/>
          <a:p>
            <a:pPr defTabSz="342900">
              <a:buSzPts val="800"/>
              <a:defRPr/>
            </a:pPr>
            <a:r>
              <a:rPr lang="sv" sz="2300" b="1" kern="1200" dirty="0">
                <a:solidFill>
                  <a:srgbClr val="3A3838"/>
                </a:solidFill>
                <a:latin typeface="Lato"/>
                <a:ea typeface="Lato"/>
                <a:cs typeface="Lato"/>
                <a:sym typeface="Lato"/>
              </a:rPr>
              <a:t>Model structure</a:t>
            </a:r>
            <a:endParaRPr sz="2300" b="1" kern="1200" dirty="0">
              <a:solidFill>
                <a:srgbClr val="3A3838"/>
              </a:solidFill>
              <a:latin typeface="Lato"/>
              <a:ea typeface="Lato"/>
              <a:cs typeface="Lato"/>
              <a:sym typeface="Lato"/>
            </a:endParaRPr>
          </a:p>
        </p:txBody>
      </p:sp>
      <p:pic>
        <p:nvPicPr>
          <p:cNvPr id="780" name="Google Shape;780;p64"/>
          <p:cNvPicPr preferRelativeResize="0"/>
          <p:nvPr/>
        </p:nvPicPr>
        <p:blipFill rotWithShape="1">
          <a:blip r:embed="rId3">
            <a:alphaModFix/>
          </a:blip>
          <a:srcRect/>
          <a:stretch/>
        </p:blipFill>
        <p:spPr>
          <a:xfrm>
            <a:off x="229159" y="4488657"/>
            <a:ext cx="432198" cy="432197"/>
          </a:xfrm>
          <a:prstGeom prst="rect">
            <a:avLst/>
          </a:prstGeom>
          <a:noFill/>
          <a:ln>
            <a:noFill/>
          </a:ln>
        </p:spPr>
      </p:pic>
      <p:grpSp>
        <p:nvGrpSpPr>
          <p:cNvPr id="2" name="Group 1">
            <a:extLst>
              <a:ext uri="{FF2B5EF4-FFF2-40B4-BE49-F238E27FC236}">
                <a16:creationId xmlns:a16="http://schemas.microsoft.com/office/drawing/2014/main" id="{3FF08FAA-CB11-99BC-6C89-D3083F2D3B33}"/>
              </a:ext>
            </a:extLst>
          </p:cNvPr>
          <p:cNvGrpSpPr/>
          <p:nvPr/>
        </p:nvGrpSpPr>
        <p:grpSpPr>
          <a:xfrm>
            <a:off x="7610923" y="3853188"/>
            <a:ext cx="880443" cy="878757"/>
            <a:chOff x="9254099" y="3796931"/>
            <a:chExt cx="941974" cy="940170"/>
          </a:xfrm>
        </p:grpSpPr>
        <p:sp>
          <p:nvSpPr>
            <p:cNvPr id="4" name="Oval 46">
              <a:extLst>
                <a:ext uri="{FF2B5EF4-FFF2-40B4-BE49-F238E27FC236}">
                  <a16:creationId xmlns:a16="http://schemas.microsoft.com/office/drawing/2014/main" id="{52A7BFE5-7310-28D7-8F3A-1F2B2A1EC853}"/>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7">
              <a:extLst>
                <a:ext uri="{FF2B5EF4-FFF2-40B4-BE49-F238E27FC236}">
                  <a16:creationId xmlns:a16="http://schemas.microsoft.com/office/drawing/2014/main" id="{DA4DC595-6287-8A7C-0666-95511274B0E0}"/>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8">
              <a:extLst>
                <a:ext uri="{FF2B5EF4-FFF2-40B4-BE49-F238E27FC236}">
                  <a16:creationId xmlns:a16="http://schemas.microsoft.com/office/drawing/2014/main" id="{2A49C02B-D2BE-EC25-45EF-0ADB4593EA16}"/>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49">
              <a:extLst>
                <a:ext uri="{FF2B5EF4-FFF2-40B4-BE49-F238E27FC236}">
                  <a16:creationId xmlns:a16="http://schemas.microsoft.com/office/drawing/2014/main" id="{8D94DB03-1BE1-5D06-4F9D-4CA0C6DE15A5}"/>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0">
              <a:extLst>
                <a:ext uri="{FF2B5EF4-FFF2-40B4-BE49-F238E27FC236}">
                  <a16:creationId xmlns:a16="http://schemas.microsoft.com/office/drawing/2014/main" id="{241F8307-879E-AB35-39A1-EC3993D150B7}"/>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1">
              <a:extLst>
                <a:ext uri="{FF2B5EF4-FFF2-40B4-BE49-F238E27FC236}">
                  <a16:creationId xmlns:a16="http://schemas.microsoft.com/office/drawing/2014/main" id="{0C792D4D-EDE6-32A6-7A98-B607FDC5BDF9}"/>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2">
              <a:extLst>
                <a:ext uri="{FF2B5EF4-FFF2-40B4-BE49-F238E27FC236}">
                  <a16:creationId xmlns:a16="http://schemas.microsoft.com/office/drawing/2014/main" id="{89529267-A564-8FE7-7EF3-6B1474B1A0C6}"/>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3">
              <a:extLst>
                <a:ext uri="{FF2B5EF4-FFF2-40B4-BE49-F238E27FC236}">
                  <a16:creationId xmlns:a16="http://schemas.microsoft.com/office/drawing/2014/main" id="{85F34421-6A1E-C91C-524C-1D729473367B}"/>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2" name="Oval 54">
              <a:extLst>
                <a:ext uri="{FF2B5EF4-FFF2-40B4-BE49-F238E27FC236}">
                  <a16:creationId xmlns:a16="http://schemas.microsoft.com/office/drawing/2014/main" id="{71B9F9AA-E0BB-37AB-7F40-11AB2AC80F41}"/>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grpSp>
        <p:nvGrpSpPr>
          <p:cNvPr id="13" name="Group 12">
            <a:extLst>
              <a:ext uri="{FF2B5EF4-FFF2-40B4-BE49-F238E27FC236}">
                <a16:creationId xmlns:a16="http://schemas.microsoft.com/office/drawing/2014/main" id="{16AA2EF0-626B-8A8E-CA8B-F2BEDB209492}"/>
              </a:ext>
            </a:extLst>
          </p:cNvPr>
          <p:cNvGrpSpPr/>
          <p:nvPr/>
        </p:nvGrpSpPr>
        <p:grpSpPr>
          <a:xfrm>
            <a:off x="190331" y="80696"/>
            <a:ext cx="880443" cy="878757"/>
            <a:chOff x="9254099" y="3796931"/>
            <a:chExt cx="941974" cy="940170"/>
          </a:xfrm>
        </p:grpSpPr>
        <p:sp>
          <p:nvSpPr>
            <p:cNvPr id="14" name="Oval 46">
              <a:extLst>
                <a:ext uri="{FF2B5EF4-FFF2-40B4-BE49-F238E27FC236}">
                  <a16:creationId xmlns:a16="http://schemas.microsoft.com/office/drawing/2014/main" id="{69A4947A-6639-9769-C0F0-A9F6E5B42709}"/>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5" name="Oval 47">
              <a:extLst>
                <a:ext uri="{FF2B5EF4-FFF2-40B4-BE49-F238E27FC236}">
                  <a16:creationId xmlns:a16="http://schemas.microsoft.com/office/drawing/2014/main" id="{ACF65626-1B32-76DD-944F-F7EA04DFA5B1}"/>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6" name="Oval 48">
              <a:extLst>
                <a:ext uri="{FF2B5EF4-FFF2-40B4-BE49-F238E27FC236}">
                  <a16:creationId xmlns:a16="http://schemas.microsoft.com/office/drawing/2014/main" id="{A4A9D7BA-B56D-CA10-B383-8F7BE277F9D0}"/>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7" name="Oval 49">
              <a:extLst>
                <a:ext uri="{FF2B5EF4-FFF2-40B4-BE49-F238E27FC236}">
                  <a16:creationId xmlns:a16="http://schemas.microsoft.com/office/drawing/2014/main" id="{A47806BE-957C-303E-021B-82AC9403539A}"/>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8" name="Oval 50">
              <a:extLst>
                <a:ext uri="{FF2B5EF4-FFF2-40B4-BE49-F238E27FC236}">
                  <a16:creationId xmlns:a16="http://schemas.microsoft.com/office/drawing/2014/main" id="{5931CB2C-DE12-F16C-8BCD-03BA8C82C5B3}"/>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9" name="Oval 51">
              <a:extLst>
                <a:ext uri="{FF2B5EF4-FFF2-40B4-BE49-F238E27FC236}">
                  <a16:creationId xmlns:a16="http://schemas.microsoft.com/office/drawing/2014/main" id="{FD886E4B-339A-EDDE-BF3C-2C7F83D0D736}"/>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0" name="Oval 52">
              <a:extLst>
                <a:ext uri="{FF2B5EF4-FFF2-40B4-BE49-F238E27FC236}">
                  <a16:creationId xmlns:a16="http://schemas.microsoft.com/office/drawing/2014/main" id="{2EA92061-8DBD-65BA-1DE9-0FAAAA1A01BC}"/>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1" name="Oval 53">
              <a:extLst>
                <a:ext uri="{FF2B5EF4-FFF2-40B4-BE49-F238E27FC236}">
                  <a16:creationId xmlns:a16="http://schemas.microsoft.com/office/drawing/2014/main" id="{1972EA2E-22B3-DC0A-5188-B2AB1BBCEBA2}"/>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2" name="Oval 54">
              <a:extLst>
                <a:ext uri="{FF2B5EF4-FFF2-40B4-BE49-F238E27FC236}">
                  <a16:creationId xmlns:a16="http://schemas.microsoft.com/office/drawing/2014/main" id="{7EEF7B0C-108C-A955-118B-6A7B58716C59}"/>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2032111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2"/>
          <p:cNvSpPr txBox="1"/>
          <p:nvPr/>
        </p:nvSpPr>
        <p:spPr>
          <a:xfrm>
            <a:off x="-432353" y="-700709"/>
            <a:ext cx="138600" cy="276900"/>
          </a:xfrm>
          <a:prstGeom prst="rect">
            <a:avLst/>
          </a:prstGeom>
          <a:noFill/>
          <a:ln>
            <a:noFill/>
          </a:ln>
        </p:spPr>
        <p:txBody>
          <a:bodyPr spcFirstLastPara="1" wrap="square" lIns="68575" tIns="34275" rIns="68575" bIns="34275" anchor="t" anchorCtr="0">
            <a:noAutofit/>
          </a:bodyPr>
          <a:lstStyle/>
          <a:p>
            <a:pPr defTabSz="342900">
              <a:buSzPts val="1400"/>
              <a:defRPr/>
            </a:pPr>
            <a:endParaRPr kern="1200">
              <a:latin typeface="Calibri"/>
              <a:ea typeface="Calibri"/>
              <a:cs typeface="Calibri"/>
              <a:sym typeface="Calibri"/>
            </a:endParaRPr>
          </a:p>
        </p:txBody>
      </p:sp>
      <p:sp>
        <p:nvSpPr>
          <p:cNvPr id="691" name="Google Shape;691;p62"/>
          <p:cNvSpPr/>
          <p:nvPr/>
        </p:nvSpPr>
        <p:spPr>
          <a:xfrm>
            <a:off x="4095243" y="1119085"/>
            <a:ext cx="797400" cy="797400"/>
          </a:xfrm>
          <a:prstGeom prst="ellipse">
            <a:avLst/>
          </a:prstGeom>
          <a:solidFill>
            <a:schemeClr val="lt2"/>
          </a:solidFill>
          <a:ln>
            <a:noFill/>
          </a:ln>
        </p:spPr>
        <p:txBody>
          <a:bodyPr spcFirstLastPara="1" wrap="square" lIns="0" tIns="0" rIns="0" bIns="0" anchor="ctr" anchorCtr="0">
            <a:noAutofit/>
          </a:bodyPr>
          <a:lstStyle/>
          <a:p>
            <a:pPr algn="ctr" defTabSz="342900">
              <a:buSzPts val="700"/>
              <a:defRPr/>
            </a:pPr>
            <a:r>
              <a:rPr lang="sv" sz="700" b="1" kern="1200" dirty="0">
                <a:latin typeface="Roboto"/>
                <a:ea typeface="Roboto"/>
                <a:cs typeface="Roboto"/>
                <a:sym typeface="Roboto"/>
              </a:rPr>
              <a:t>POPULATION DENSITY</a:t>
            </a:r>
            <a:endParaRPr sz="700" b="1" kern="1200" dirty="0">
              <a:latin typeface="Roboto"/>
              <a:ea typeface="Roboto"/>
              <a:cs typeface="Roboto"/>
              <a:sym typeface="Roboto"/>
            </a:endParaRPr>
          </a:p>
          <a:p>
            <a:pPr algn="ctr" defTabSz="342900">
              <a:buSzPts val="700"/>
              <a:defRPr/>
            </a:pPr>
            <a:r>
              <a:rPr lang="sv" sz="700" kern="1200" dirty="0">
                <a:latin typeface="Roboto"/>
                <a:ea typeface="Roboto"/>
                <a:cs typeface="Roboto"/>
                <a:sym typeface="Roboto"/>
              </a:rPr>
              <a:t>(count/</a:t>
            </a:r>
            <a:endParaRPr sz="700" kern="1200" dirty="0">
              <a:latin typeface="Roboto"/>
              <a:ea typeface="Roboto"/>
              <a:cs typeface="Roboto"/>
              <a:sym typeface="Roboto"/>
            </a:endParaRPr>
          </a:p>
          <a:p>
            <a:pPr algn="ctr" defTabSz="342900">
              <a:buSzPts val="700"/>
              <a:defRPr/>
            </a:pPr>
            <a:r>
              <a:rPr lang="sv" sz="700" dirty="0">
                <a:latin typeface="Roboto"/>
                <a:ea typeface="Roboto"/>
                <a:cs typeface="Roboto"/>
                <a:sym typeface="Roboto"/>
              </a:rPr>
              <a:t>Area</a:t>
            </a:r>
            <a:r>
              <a:rPr lang="sv" sz="700" kern="1200" dirty="0">
                <a:latin typeface="Roboto"/>
                <a:ea typeface="Roboto"/>
                <a:cs typeface="Roboto"/>
                <a:sym typeface="Roboto"/>
              </a:rPr>
              <a:t>)</a:t>
            </a:r>
            <a:endParaRPr sz="700" kern="1200" dirty="0">
              <a:latin typeface="Roboto"/>
              <a:ea typeface="Roboto"/>
              <a:cs typeface="Roboto"/>
              <a:sym typeface="Roboto"/>
            </a:endParaRPr>
          </a:p>
        </p:txBody>
      </p:sp>
      <p:sp>
        <p:nvSpPr>
          <p:cNvPr id="692" name="Google Shape;692;p62"/>
          <p:cNvSpPr/>
          <p:nvPr/>
        </p:nvSpPr>
        <p:spPr>
          <a:xfrm>
            <a:off x="3344174" y="204681"/>
            <a:ext cx="796500" cy="796500"/>
          </a:xfrm>
          <a:prstGeom prst="rect">
            <a:avLst/>
          </a:prstGeom>
          <a:solidFill>
            <a:schemeClr val="lt2"/>
          </a:solidFill>
          <a:ln w="28575" cap="flat" cmpd="sng">
            <a:solidFill>
              <a:schemeClr val="lt2"/>
            </a:solidFill>
            <a:prstDash val="solid"/>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dirty="0">
                <a:latin typeface="Roboto"/>
                <a:ea typeface="Roboto"/>
                <a:cs typeface="Roboto"/>
                <a:sym typeface="Roboto"/>
              </a:rPr>
              <a:t>POPULATION </a:t>
            </a:r>
            <a:endParaRPr sz="700" b="1" kern="1200" dirty="0">
              <a:latin typeface="Roboto"/>
              <a:ea typeface="Roboto"/>
              <a:cs typeface="Roboto"/>
              <a:sym typeface="Roboto"/>
            </a:endParaRPr>
          </a:p>
          <a:p>
            <a:pPr algn="ctr" defTabSz="342900">
              <a:buSzPts val="700"/>
              <a:defRPr/>
            </a:pPr>
            <a:r>
              <a:rPr lang="sv" sz="700" kern="1200" dirty="0">
                <a:latin typeface="Roboto"/>
                <a:ea typeface="Roboto"/>
                <a:cs typeface="Roboto"/>
                <a:sym typeface="Roboto"/>
              </a:rPr>
              <a:t>(count)</a:t>
            </a:r>
            <a:endParaRPr sz="700" kern="1200" dirty="0">
              <a:latin typeface="Roboto"/>
              <a:ea typeface="Roboto"/>
              <a:cs typeface="Roboto"/>
              <a:sym typeface="Roboto"/>
            </a:endParaRPr>
          </a:p>
        </p:txBody>
      </p:sp>
      <p:sp>
        <p:nvSpPr>
          <p:cNvPr id="693" name="Google Shape;693;p62"/>
          <p:cNvSpPr/>
          <p:nvPr/>
        </p:nvSpPr>
        <p:spPr>
          <a:xfrm>
            <a:off x="2593105" y="1119085"/>
            <a:ext cx="797400" cy="797400"/>
          </a:xfrm>
          <a:prstGeom prst="rect">
            <a:avLst/>
          </a:prstGeom>
          <a:solidFill>
            <a:schemeClr val="lt2"/>
          </a:solidFill>
          <a:ln>
            <a:noFill/>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BUILT-UP AREA </a:t>
            </a:r>
            <a:r>
              <a:rPr lang="sv" sz="700" kern="1200">
                <a:latin typeface="Roboto"/>
                <a:ea typeface="Roboto"/>
                <a:cs typeface="Roboto"/>
                <a:sym typeface="Roboto"/>
              </a:rPr>
              <a:t>(hectare)</a:t>
            </a:r>
            <a:endParaRPr sz="700" kern="1200">
              <a:latin typeface="Roboto"/>
              <a:ea typeface="Roboto"/>
              <a:cs typeface="Roboto"/>
              <a:sym typeface="Roboto"/>
            </a:endParaRPr>
          </a:p>
        </p:txBody>
      </p:sp>
      <p:sp>
        <p:nvSpPr>
          <p:cNvPr id="694" name="Google Shape;694;p62"/>
          <p:cNvSpPr/>
          <p:nvPr/>
        </p:nvSpPr>
        <p:spPr>
          <a:xfrm>
            <a:off x="4827851" y="2162577"/>
            <a:ext cx="797400" cy="797400"/>
          </a:xfrm>
          <a:prstGeom prst="ellipse">
            <a:avLst/>
          </a:prstGeom>
          <a:no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Calibri"/>
                <a:ea typeface="Calibri"/>
                <a:cs typeface="Calibri"/>
                <a:sym typeface="Calibri"/>
              </a:rPr>
              <a:t>Hierarchical </a:t>
            </a:r>
            <a:endParaRPr sz="700" b="1" kern="1200">
              <a:latin typeface="Calibri"/>
              <a:ea typeface="Calibri"/>
              <a:cs typeface="Calibri"/>
              <a:sym typeface="Calibri"/>
            </a:endParaRPr>
          </a:p>
          <a:p>
            <a:pPr algn="ctr" defTabSz="342900">
              <a:buSzPts val="700"/>
              <a:defRPr/>
            </a:pPr>
            <a:r>
              <a:rPr lang="sv" sz="700" b="1" kern="1200">
                <a:latin typeface="Calibri"/>
                <a:ea typeface="Calibri"/>
                <a:cs typeface="Calibri"/>
                <a:sym typeface="Calibri"/>
              </a:rPr>
              <a:t>intercept and variance</a:t>
            </a:r>
            <a:endParaRPr sz="700" b="1" kern="1200">
              <a:latin typeface="Roboto"/>
              <a:ea typeface="Roboto"/>
              <a:cs typeface="Roboto"/>
              <a:sym typeface="Roboto"/>
            </a:endParaRPr>
          </a:p>
        </p:txBody>
      </p:sp>
      <p:sp>
        <p:nvSpPr>
          <p:cNvPr id="695" name="Google Shape;695;p62"/>
          <p:cNvSpPr/>
          <p:nvPr/>
        </p:nvSpPr>
        <p:spPr>
          <a:xfrm>
            <a:off x="3128624" y="3206062"/>
            <a:ext cx="797400" cy="797400"/>
          </a:xfrm>
          <a:prstGeom prst="rect">
            <a:avLst/>
          </a:prstGeom>
          <a:solidFill>
            <a:schemeClr val="lt2"/>
          </a:solidFill>
          <a:ln>
            <a:noFill/>
          </a:ln>
        </p:spPr>
        <p:txBody>
          <a:bodyPr spcFirstLastPara="1" wrap="square" lIns="0" tIns="0" rIns="0" bIns="0" anchor="ctr" anchorCtr="0">
            <a:noAutofit/>
          </a:bodyPr>
          <a:lstStyle/>
          <a:p>
            <a:pPr algn="ctr" defTabSz="342900">
              <a:buSzPts val="700"/>
              <a:defRPr/>
            </a:pPr>
            <a:r>
              <a:rPr lang="sv" sz="675" b="1" kern="1200">
                <a:latin typeface="Roboto"/>
                <a:ea typeface="Roboto"/>
                <a:cs typeface="Roboto"/>
                <a:sym typeface="Roboto"/>
              </a:rPr>
              <a:t>GEOSPATIAL COVARIATES </a:t>
            </a:r>
            <a:endParaRPr lang="sv" sz="675" kern="1200">
              <a:latin typeface="Roboto"/>
              <a:ea typeface="Roboto"/>
              <a:cs typeface="Roboto"/>
            </a:endParaRPr>
          </a:p>
        </p:txBody>
      </p:sp>
      <p:cxnSp>
        <p:nvCxnSpPr>
          <p:cNvPr id="696" name="Google Shape;696;p62"/>
          <p:cNvCxnSpPr>
            <a:stCxn id="691" idx="1"/>
            <a:endCxn id="692" idx="2"/>
          </p:cNvCxnSpPr>
          <p:nvPr/>
        </p:nvCxnSpPr>
        <p:spPr>
          <a:xfrm rot="10800000">
            <a:off x="3742519" y="1001262"/>
            <a:ext cx="469500" cy="234600"/>
          </a:xfrm>
          <a:prstGeom prst="straightConnector1">
            <a:avLst/>
          </a:prstGeom>
          <a:noFill/>
          <a:ln w="25400" cap="flat" cmpd="sng">
            <a:solidFill>
              <a:srgbClr val="073763"/>
            </a:solidFill>
            <a:prstDash val="solid"/>
            <a:round/>
            <a:headEnd type="none" w="sm" len="sm"/>
            <a:tailEnd type="triangle" w="med" len="med"/>
          </a:ln>
        </p:spPr>
      </p:cxnSp>
      <p:cxnSp>
        <p:nvCxnSpPr>
          <p:cNvPr id="697" name="Google Shape;697;p62"/>
          <p:cNvCxnSpPr>
            <a:stCxn id="693" idx="0"/>
            <a:endCxn id="692" idx="2"/>
          </p:cNvCxnSpPr>
          <p:nvPr/>
        </p:nvCxnSpPr>
        <p:spPr>
          <a:xfrm rot="10800000" flipH="1">
            <a:off x="2991805" y="1001185"/>
            <a:ext cx="750600" cy="117900"/>
          </a:xfrm>
          <a:prstGeom prst="straightConnector1">
            <a:avLst/>
          </a:prstGeom>
          <a:noFill/>
          <a:ln w="25400" cap="flat" cmpd="sng">
            <a:solidFill>
              <a:srgbClr val="073763"/>
            </a:solidFill>
            <a:prstDash val="solid"/>
            <a:round/>
            <a:headEnd type="none" w="sm" len="sm"/>
            <a:tailEnd type="triangle" w="med" len="med"/>
          </a:ln>
        </p:spPr>
      </p:cxnSp>
      <p:cxnSp>
        <p:nvCxnSpPr>
          <p:cNvPr id="698" name="Google Shape;698;p62"/>
          <p:cNvCxnSpPr>
            <a:stCxn id="694" idx="0"/>
            <a:endCxn id="691" idx="4"/>
          </p:cNvCxnSpPr>
          <p:nvPr/>
        </p:nvCxnSpPr>
        <p:spPr>
          <a:xfrm rot="10800000">
            <a:off x="4493951" y="1916577"/>
            <a:ext cx="732600" cy="246000"/>
          </a:xfrm>
          <a:prstGeom prst="straightConnector1">
            <a:avLst/>
          </a:prstGeom>
          <a:noFill/>
          <a:ln w="25400" cap="flat" cmpd="sng">
            <a:solidFill>
              <a:srgbClr val="073763"/>
            </a:solidFill>
            <a:prstDash val="solid"/>
            <a:round/>
            <a:headEnd type="none" w="sm" len="sm"/>
            <a:tailEnd type="triangle" w="med" len="med"/>
          </a:ln>
        </p:spPr>
      </p:cxnSp>
      <p:sp>
        <p:nvSpPr>
          <p:cNvPr id="699" name="Google Shape;699;p62"/>
          <p:cNvSpPr/>
          <p:nvPr/>
        </p:nvSpPr>
        <p:spPr>
          <a:xfrm>
            <a:off x="4338834" y="3206062"/>
            <a:ext cx="830400" cy="797400"/>
          </a:xfrm>
          <a:prstGeom prst="rect">
            <a:avLst/>
          </a:prstGeom>
          <a:solidFill>
            <a:schemeClr val="lt2"/>
          </a:solidFill>
          <a:ln>
            <a:noFill/>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SETTLEMENT TYPE </a:t>
            </a:r>
            <a:endParaRPr sz="700" kern="1200">
              <a:latin typeface="Roboto"/>
              <a:ea typeface="Roboto"/>
              <a:cs typeface="Roboto"/>
              <a:sym typeface="Roboto"/>
            </a:endParaRPr>
          </a:p>
        </p:txBody>
      </p:sp>
      <p:sp>
        <p:nvSpPr>
          <p:cNvPr id="700" name="Google Shape;700;p62"/>
          <p:cNvSpPr/>
          <p:nvPr/>
        </p:nvSpPr>
        <p:spPr>
          <a:xfrm>
            <a:off x="5349120" y="3206062"/>
            <a:ext cx="819300" cy="797400"/>
          </a:xfrm>
          <a:prstGeom prst="rect">
            <a:avLst/>
          </a:prstGeom>
          <a:solidFill>
            <a:schemeClr val="lt2"/>
          </a:solidFill>
          <a:ln>
            <a:noFill/>
          </a:ln>
        </p:spPr>
        <p:txBody>
          <a:bodyPr spcFirstLastPara="1" wrap="square" lIns="0" tIns="0" rIns="0" bIns="0" anchor="ctr" anchorCtr="0">
            <a:noAutofit/>
          </a:bodyPr>
          <a:lstStyle/>
          <a:p>
            <a:pPr algn="ctr" defTabSz="342900">
              <a:buSzPts val="700"/>
              <a:defRPr/>
            </a:pPr>
            <a:r>
              <a:rPr lang="sv" sz="675" b="1" kern="1200">
                <a:latin typeface="Roboto"/>
                <a:ea typeface="Roboto"/>
                <a:cs typeface="Roboto"/>
                <a:sym typeface="Roboto"/>
              </a:rPr>
              <a:t>ADMIN BOUNDARIES </a:t>
            </a:r>
            <a:endParaRPr lang="sv" sz="675" kern="1200">
              <a:latin typeface="Roboto"/>
              <a:ea typeface="Roboto"/>
              <a:cs typeface="Roboto"/>
            </a:endParaRPr>
          </a:p>
        </p:txBody>
      </p:sp>
      <p:cxnSp>
        <p:nvCxnSpPr>
          <p:cNvPr id="701" name="Google Shape;701;p62"/>
          <p:cNvCxnSpPr>
            <a:endCxn id="691" idx="4"/>
          </p:cNvCxnSpPr>
          <p:nvPr/>
        </p:nvCxnSpPr>
        <p:spPr>
          <a:xfrm rot="10800000" flipH="1">
            <a:off x="3527343" y="1916485"/>
            <a:ext cx="966600" cy="1289400"/>
          </a:xfrm>
          <a:prstGeom prst="straightConnector1">
            <a:avLst/>
          </a:prstGeom>
          <a:noFill/>
          <a:ln w="25400" cap="flat" cmpd="sng">
            <a:solidFill>
              <a:srgbClr val="171616"/>
            </a:solidFill>
            <a:prstDash val="solid"/>
            <a:round/>
            <a:headEnd type="none" w="sm" len="sm"/>
            <a:tailEnd type="triangle" w="med" len="med"/>
          </a:ln>
        </p:spPr>
      </p:cxnSp>
      <p:cxnSp>
        <p:nvCxnSpPr>
          <p:cNvPr id="702" name="Google Shape;702;p62"/>
          <p:cNvCxnSpPr>
            <a:stCxn id="699" idx="0"/>
            <a:endCxn id="694" idx="4"/>
          </p:cNvCxnSpPr>
          <p:nvPr/>
        </p:nvCxnSpPr>
        <p:spPr>
          <a:xfrm rot="10800000" flipH="1">
            <a:off x="4754034" y="2960062"/>
            <a:ext cx="472500" cy="246000"/>
          </a:xfrm>
          <a:prstGeom prst="straightConnector1">
            <a:avLst/>
          </a:prstGeom>
          <a:noFill/>
          <a:ln w="25400" cap="flat" cmpd="sng">
            <a:solidFill>
              <a:srgbClr val="171616"/>
            </a:solidFill>
            <a:prstDash val="solid"/>
            <a:round/>
            <a:headEnd type="none" w="sm" len="sm"/>
            <a:tailEnd type="triangle" w="med" len="med"/>
          </a:ln>
        </p:spPr>
      </p:cxnSp>
      <p:grpSp>
        <p:nvGrpSpPr>
          <p:cNvPr id="703" name="Google Shape;703;p62"/>
          <p:cNvGrpSpPr/>
          <p:nvPr/>
        </p:nvGrpSpPr>
        <p:grpSpPr>
          <a:xfrm>
            <a:off x="4140675" y="197931"/>
            <a:ext cx="2544104" cy="797400"/>
            <a:chOff x="4472513" y="750995"/>
            <a:chExt cx="2544104" cy="797400"/>
          </a:xfrm>
        </p:grpSpPr>
        <p:sp>
          <p:nvSpPr>
            <p:cNvPr id="704" name="Google Shape;704;p62"/>
            <p:cNvSpPr/>
            <p:nvPr/>
          </p:nvSpPr>
          <p:spPr>
            <a:xfrm>
              <a:off x="6219216" y="750995"/>
              <a:ext cx="797400" cy="797400"/>
            </a:xfrm>
            <a:prstGeom prst="ellipse">
              <a:avLst/>
            </a:prstGeom>
            <a:solidFill>
              <a:srgbClr val="F7A50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AGE/ SEX ESTIMATES</a:t>
              </a:r>
              <a:endParaRPr sz="700" b="1" kern="1200">
                <a:latin typeface="Roboto"/>
                <a:ea typeface="Roboto"/>
                <a:cs typeface="Roboto"/>
                <a:sym typeface="Roboto"/>
              </a:endParaRPr>
            </a:p>
          </p:txBody>
        </p:sp>
        <p:cxnSp>
          <p:nvCxnSpPr>
            <p:cNvPr id="705" name="Google Shape;705;p62"/>
            <p:cNvCxnSpPr/>
            <p:nvPr/>
          </p:nvCxnSpPr>
          <p:spPr>
            <a:xfrm rot="10800000">
              <a:off x="4472513" y="1149695"/>
              <a:ext cx="1746600" cy="6300"/>
            </a:xfrm>
            <a:prstGeom prst="straightConnector1">
              <a:avLst/>
            </a:prstGeom>
            <a:noFill/>
            <a:ln w="25400" cap="flat" cmpd="sng">
              <a:solidFill>
                <a:srgbClr val="073763"/>
              </a:solidFill>
              <a:prstDash val="solid"/>
              <a:round/>
              <a:headEnd type="none" w="sm" len="sm"/>
              <a:tailEnd type="triangle" w="med" len="med"/>
            </a:ln>
          </p:spPr>
        </p:cxnSp>
      </p:grpSp>
      <p:cxnSp>
        <p:nvCxnSpPr>
          <p:cNvPr id="706" name="Google Shape;706;p62"/>
          <p:cNvCxnSpPr>
            <a:stCxn id="700" idx="0"/>
            <a:endCxn id="694" idx="4"/>
          </p:cNvCxnSpPr>
          <p:nvPr/>
        </p:nvCxnSpPr>
        <p:spPr>
          <a:xfrm rot="10800000">
            <a:off x="5226570" y="2960062"/>
            <a:ext cx="532200" cy="246000"/>
          </a:xfrm>
          <a:prstGeom prst="straightConnector1">
            <a:avLst/>
          </a:prstGeom>
          <a:noFill/>
          <a:ln w="25400" cap="flat" cmpd="sng">
            <a:solidFill>
              <a:srgbClr val="171616"/>
            </a:solidFill>
            <a:prstDash val="solid"/>
            <a:round/>
            <a:headEnd type="none" w="sm" len="sm"/>
            <a:tailEnd type="triangle" w="med" len="med"/>
          </a:ln>
        </p:spPr>
      </p:cxnSp>
      <p:sp>
        <p:nvSpPr>
          <p:cNvPr id="707" name="Google Shape;707;p62"/>
          <p:cNvSpPr txBox="1"/>
          <p:nvPr/>
        </p:nvSpPr>
        <p:spPr>
          <a:xfrm>
            <a:off x="5734280" y="4800600"/>
            <a:ext cx="3269400" cy="276900"/>
          </a:xfrm>
          <a:prstGeom prst="rect">
            <a:avLst/>
          </a:prstGeom>
          <a:noFill/>
          <a:ln>
            <a:noFill/>
          </a:ln>
        </p:spPr>
        <p:txBody>
          <a:bodyPr spcFirstLastPara="1" wrap="square" lIns="68575" tIns="34275" rIns="68575" bIns="34275" anchor="t" anchorCtr="0">
            <a:noAutofit/>
          </a:bodyPr>
          <a:lstStyle/>
          <a:p>
            <a:pPr defTabSz="342900">
              <a:buClrTx/>
              <a:defRPr/>
            </a:pPr>
            <a:endParaRPr kern="1200">
              <a:latin typeface="Calibri"/>
              <a:ea typeface="Calibri"/>
              <a:cs typeface="Calibri"/>
              <a:sym typeface="Calibri"/>
            </a:endParaRPr>
          </a:p>
        </p:txBody>
      </p:sp>
      <p:grpSp>
        <p:nvGrpSpPr>
          <p:cNvPr id="708" name="Google Shape;708;p62"/>
          <p:cNvGrpSpPr/>
          <p:nvPr/>
        </p:nvGrpSpPr>
        <p:grpSpPr>
          <a:xfrm>
            <a:off x="1142253" y="1119081"/>
            <a:ext cx="1649150" cy="1805200"/>
            <a:chOff x="1474091" y="1672145"/>
            <a:chExt cx="1649150" cy="1805200"/>
          </a:xfrm>
        </p:grpSpPr>
        <p:sp>
          <p:nvSpPr>
            <p:cNvPr id="709" name="Google Shape;709;p62"/>
            <p:cNvSpPr/>
            <p:nvPr/>
          </p:nvSpPr>
          <p:spPr>
            <a:xfrm>
              <a:off x="1474091" y="1672145"/>
              <a:ext cx="797400" cy="797400"/>
            </a:xfrm>
            <a:prstGeom prst="ellipse">
              <a:avLst/>
            </a:prstGeom>
            <a:solidFill>
              <a:srgbClr val="F7A50F"/>
            </a:solidFill>
            <a:ln w="28575" cap="flat" cmpd="sng">
              <a:solidFill>
                <a:srgbClr val="000000"/>
              </a:solidFill>
              <a:prstDash val="dash"/>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BUILDING FOOTPRINT ERROR</a:t>
              </a:r>
              <a:endParaRPr sz="700" b="1" kern="1200">
                <a:latin typeface="Roboto"/>
                <a:ea typeface="Roboto"/>
                <a:cs typeface="Roboto"/>
                <a:sym typeface="Roboto"/>
              </a:endParaRPr>
            </a:p>
          </p:txBody>
        </p:sp>
        <p:cxnSp>
          <p:nvCxnSpPr>
            <p:cNvPr id="710" name="Google Shape;710;p62"/>
            <p:cNvCxnSpPr>
              <a:stCxn id="709" idx="6"/>
              <a:endCxn id="693" idx="1"/>
            </p:cNvCxnSpPr>
            <p:nvPr/>
          </p:nvCxnSpPr>
          <p:spPr>
            <a:xfrm>
              <a:off x="2271491" y="2070845"/>
              <a:ext cx="653400" cy="0"/>
            </a:xfrm>
            <a:prstGeom prst="straightConnector1">
              <a:avLst/>
            </a:prstGeom>
            <a:noFill/>
            <a:ln w="25400" cap="flat" cmpd="sng">
              <a:solidFill>
                <a:srgbClr val="073763"/>
              </a:solidFill>
              <a:prstDash val="solid"/>
              <a:round/>
              <a:headEnd type="none" w="sm" len="sm"/>
              <a:tailEnd type="triangle" w="med" len="med"/>
            </a:ln>
          </p:spPr>
        </p:cxnSp>
        <p:sp>
          <p:nvSpPr>
            <p:cNvPr id="711" name="Google Shape;711;p62"/>
            <p:cNvSpPr/>
            <p:nvPr/>
          </p:nvSpPr>
          <p:spPr>
            <a:xfrm>
              <a:off x="1715941" y="2679945"/>
              <a:ext cx="797400" cy="797400"/>
            </a:xfrm>
            <a:prstGeom prst="ellipse">
              <a:avLst/>
            </a:prstGeom>
            <a:solidFill>
              <a:srgbClr val="F7A50F"/>
            </a:solidFill>
            <a:ln w="28575" cap="flat" cmpd="sng">
              <a:solidFill>
                <a:srgbClr val="000000"/>
              </a:solidFill>
              <a:prstDash val="dash"/>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BUILDING TYPE </a:t>
              </a:r>
              <a:endParaRPr sz="700" b="1" kern="1200">
                <a:latin typeface="Roboto"/>
                <a:ea typeface="Roboto"/>
                <a:cs typeface="Roboto"/>
                <a:sym typeface="Roboto"/>
              </a:endParaRPr>
            </a:p>
          </p:txBody>
        </p:sp>
        <p:cxnSp>
          <p:nvCxnSpPr>
            <p:cNvPr id="712" name="Google Shape;712;p62"/>
            <p:cNvCxnSpPr>
              <a:stCxn id="711" idx="6"/>
            </p:cNvCxnSpPr>
            <p:nvPr/>
          </p:nvCxnSpPr>
          <p:spPr>
            <a:xfrm rot="10800000" flipH="1">
              <a:off x="2513341" y="2489745"/>
              <a:ext cx="609900" cy="588900"/>
            </a:xfrm>
            <a:prstGeom prst="straightConnector1">
              <a:avLst/>
            </a:prstGeom>
            <a:noFill/>
            <a:ln w="25400" cap="flat" cmpd="sng">
              <a:solidFill>
                <a:srgbClr val="073763"/>
              </a:solidFill>
              <a:prstDash val="solid"/>
              <a:round/>
              <a:headEnd type="none" w="sm" len="sm"/>
              <a:tailEnd type="triangle" w="med" len="med"/>
            </a:ln>
          </p:spPr>
        </p:cxnSp>
      </p:grpSp>
      <p:grpSp>
        <p:nvGrpSpPr>
          <p:cNvPr id="713" name="Google Shape;713;p62"/>
          <p:cNvGrpSpPr/>
          <p:nvPr/>
        </p:nvGrpSpPr>
        <p:grpSpPr>
          <a:xfrm>
            <a:off x="1495953" y="111282"/>
            <a:ext cx="5415775" cy="1921975"/>
            <a:chOff x="1827791" y="664345"/>
            <a:chExt cx="5415775" cy="1921975"/>
          </a:xfrm>
        </p:grpSpPr>
        <p:sp>
          <p:nvSpPr>
            <p:cNvPr id="714" name="Google Shape;714;p62"/>
            <p:cNvSpPr/>
            <p:nvPr/>
          </p:nvSpPr>
          <p:spPr>
            <a:xfrm>
              <a:off x="6446166" y="1788920"/>
              <a:ext cx="797400" cy="797400"/>
            </a:xfrm>
            <a:prstGeom prst="ellipse">
              <a:avLst/>
            </a:prstGeom>
            <a:solidFill>
              <a:srgbClr val="F7A50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WEIGHTED PRECISION</a:t>
              </a:r>
              <a:endParaRPr sz="700" b="1" kern="1200">
                <a:latin typeface="Roboto"/>
                <a:ea typeface="Roboto"/>
                <a:cs typeface="Roboto"/>
                <a:sym typeface="Roboto"/>
              </a:endParaRPr>
            </a:p>
          </p:txBody>
        </p:sp>
        <p:cxnSp>
          <p:nvCxnSpPr>
            <p:cNvPr id="715" name="Google Shape;715;p62"/>
            <p:cNvCxnSpPr>
              <a:stCxn id="714" idx="2"/>
            </p:cNvCxnSpPr>
            <p:nvPr/>
          </p:nvCxnSpPr>
          <p:spPr>
            <a:xfrm rot="10800000">
              <a:off x="5192166" y="2064620"/>
              <a:ext cx="1254000" cy="123000"/>
            </a:xfrm>
            <a:prstGeom prst="straightConnector1">
              <a:avLst/>
            </a:prstGeom>
            <a:noFill/>
            <a:ln w="25400" cap="flat" cmpd="sng">
              <a:solidFill>
                <a:srgbClr val="073763"/>
              </a:solidFill>
              <a:prstDash val="solid"/>
              <a:round/>
              <a:headEnd type="none" w="sm" len="sm"/>
              <a:tailEnd type="triangle" w="med" len="med"/>
            </a:ln>
          </p:spPr>
        </p:cxnSp>
        <p:sp>
          <p:nvSpPr>
            <p:cNvPr id="716" name="Google Shape;716;p62"/>
            <p:cNvSpPr/>
            <p:nvPr/>
          </p:nvSpPr>
          <p:spPr>
            <a:xfrm>
              <a:off x="1827791" y="664345"/>
              <a:ext cx="797400" cy="797400"/>
            </a:xfrm>
            <a:prstGeom prst="ellipse">
              <a:avLst/>
            </a:prstGeom>
            <a:solidFill>
              <a:srgbClr val="F7A50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PEOPLE IMPUTATION</a:t>
              </a:r>
              <a:endParaRPr sz="700" b="1" kern="1200">
                <a:latin typeface="Roboto"/>
                <a:ea typeface="Roboto"/>
                <a:cs typeface="Roboto"/>
                <a:sym typeface="Roboto"/>
              </a:endParaRPr>
            </a:p>
          </p:txBody>
        </p:sp>
        <p:cxnSp>
          <p:nvCxnSpPr>
            <p:cNvPr id="717" name="Google Shape;717;p62"/>
            <p:cNvCxnSpPr>
              <a:endCxn id="692" idx="1"/>
            </p:cNvCxnSpPr>
            <p:nvPr/>
          </p:nvCxnSpPr>
          <p:spPr>
            <a:xfrm>
              <a:off x="2625113" y="1000595"/>
              <a:ext cx="1050900" cy="155400"/>
            </a:xfrm>
            <a:prstGeom prst="straightConnector1">
              <a:avLst/>
            </a:prstGeom>
            <a:noFill/>
            <a:ln w="31750" cap="flat" cmpd="sng">
              <a:solidFill>
                <a:srgbClr val="073763"/>
              </a:solidFill>
              <a:prstDash val="solid"/>
              <a:round/>
              <a:headEnd type="none" w="sm" len="sm"/>
              <a:tailEnd type="triangle" w="med" len="med"/>
            </a:ln>
          </p:spPr>
        </p:cxnSp>
      </p:grpSp>
      <p:grpSp>
        <p:nvGrpSpPr>
          <p:cNvPr id="719" name="Google Shape;719;p62"/>
          <p:cNvGrpSpPr/>
          <p:nvPr/>
        </p:nvGrpSpPr>
        <p:grpSpPr>
          <a:xfrm>
            <a:off x="6684711" y="197936"/>
            <a:ext cx="1526400" cy="797400"/>
            <a:chOff x="7016550" y="751000"/>
            <a:chExt cx="1526400" cy="797400"/>
          </a:xfrm>
        </p:grpSpPr>
        <p:sp>
          <p:nvSpPr>
            <p:cNvPr id="720" name="Google Shape;720;p62"/>
            <p:cNvSpPr/>
            <p:nvPr/>
          </p:nvSpPr>
          <p:spPr>
            <a:xfrm>
              <a:off x="7712550" y="751000"/>
              <a:ext cx="830400" cy="797400"/>
            </a:xfrm>
            <a:prstGeom prst="ellipse">
              <a:avLst/>
            </a:prstGeom>
            <a:solidFill>
              <a:srgbClr val="F7A50F"/>
            </a:solidFill>
            <a:ln w="28575" cap="flat" cmpd="sng">
              <a:solidFill>
                <a:srgbClr val="000000"/>
              </a:solidFill>
              <a:prstDash val="dash"/>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HIERACHICAL ESTIMATES</a:t>
              </a:r>
              <a:endParaRPr sz="700" b="1" kern="1200">
                <a:latin typeface="Roboto"/>
                <a:ea typeface="Roboto"/>
                <a:cs typeface="Roboto"/>
                <a:sym typeface="Roboto"/>
              </a:endParaRPr>
            </a:p>
          </p:txBody>
        </p:sp>
        <p:cxnSp>
          <p:nvCxnSpPr>
            <p:cNvPr id="721" name="Google Shape;721;p62"/>
            <p:cNvCxnSpPr>
              <a:stCxn id="720" idx="2"/>
            </p:cNvCxnSpPr>
            <p:nvPr/>
          </p:nvCxnSpPr>
          <p:spPr>
            <a:xfrm flipH="1">
              <a:off x="7016550" y="1149700"/>
              <a:ext cx="696000" cy="8100"/>
            </a:xfrm>
            <a:prstGeom prst="straightConnector1">
              <a:avLst/>
            </a:prstGeom>
            <a:noFill/>
            <a:ln w="25400" cap="flat" cmpd="sng">
              <a:solidFill>
                <a:srgbClr val="171616"/>
              </a:solidFill>
              <a:prstDash val="solid"/>
              <a:round/>
              <a:headEnd type="none" w="sm" len="sm"/>
              <a:tailEnd type="triangle" w="med" len="med"/>
            </a:ln>
          </p:spPr>
        </p:cxnSp>
      </p:grpSp>
      <p:grpSp>
        <p:nvGrpSpPr>
          <p:cNvPr id="722" name="Google Shape;722;p62"/>
          <p:cNvGrpSpPr/>
          <p:nvPr/>
        </p:nvGrpSpPr>
        <p:grpSpPr>
          <a:xfrm>
            <a:off x="1597087" y="3604762"/>
            <a:ext cx="1531538" cy="919674"/>
            <a:chOff x="1928925" y="4157826"/>
            <a:chExt cx="1531538" cy="919674"/>
          </a:xfrm>
        </p:grpSpPr>
        <p:sp>
          <p:nvSpPr>
            <p:cNvPr id="723" name="Google Shape;723;p62"/>
            <p:cNvSpPr/>
            <p:nvPr/>
          </p:nvSpPr>
          <p:spPr>
            <a:xfrm>
              <a:off x="1928925" y="4233900"/>
              <a:ext cx="890700" cy="843600"/>
            </a:xfrm>
            <a:prstGeom prst="ellipse">
              <a:avLst/>
            </a:prstGeom>
            <a:solidFill>
              <a:srgbClr val="F7A50F"/>
            </a:solidFill>
            <a:ln w="28575" cap="flat" cmpd="sng">
              <a:solidFill>
                <a:srgbClr val="000000"/>
              </a:solidFill>
              <a:prstDash val="dot"/>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MODEL-BASED VARIABLE SELECTION?</a:t>
              </a:r>
              <a:endParaRPr sz="700" b="1" kern="1200">
                <a:latin typeface="Roboto"/>
                <a:ea typeface="Roboto"/>
                <a:cs typeface="Roboto"/>
                <a:sym typeface="Roboto"/>
              </a:endParaRPr>
            </a:p>
          </p:txBody>
        </p:sp>
        <p:cxnSp>
          <p:nvCxnSpPr>
            <p:cNvPr id="724" name="Google Shape;724;p62"/>
            <p:cNvCxnSpPr>
              <a:endCxn id="695" idx="1"/>
            </p:cNvCxnSpPr>
            <p:nvPr/>
          </p:nvCxnSpPr>
          <p:spPr>
            <a:xfrm rot="10800000" flipH="1">
              <a:off x="2819663" y="4157826"/>
              <a:ext cx="640800" cy="476700"/>
            </a:xfrm>
            <a:prstGeom prst="straightConnector1">
              <a:avLst/>
            </a:prstGeom>
            <a:noFill/>
            <a:ln w="25400" cap="flat" cmpd="sng">
              <a:solidFill>
                <a:srgbClr val="171616"/>
              </a:solidFill>
              <a:prstDash val="solid"/>
              <a:round/>
              <a:headEnd type="none" w="sm" len="sm"/>
              <a:tailEnd type="triangle" w="med" len="med"/>
            </a:ln>
          </p:spPr>
        </p:cxnSp>
      </p:grpSp>
      <p:grpSp>
        <p:nvGrpSpPr>
          <p:cNvPr id="2" name="Group 1">
            <a:extLst>
              <a:ext uri="{FF2B5EF4-FFF2-40B4-BE49-F238E27FC236}">
                <a16:creationId xmlns:a16="http://schemas.microsoft.com/office/drawing/2014/main" id="{E3339B4D-E76A-8422-68E7-FCF3F6113924}"/>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6E9FCE1B-A637-CADF-84E2-FDF2942F6382}"/>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74BD66F4-A234-B7E9-3FBD-93487AE5F1CE}"/>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73A18CC4-730C-2C1D-2BC8-198A83305145}"/>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BD5A62C7-D810-28FF-A6DD-61A35E0204BB}"/>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0372511C-626D-1924-615E-DFCAA154DE30}"/>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057D20F4-375A-83CC-2D48-89BDD12E07CD}"/>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F5350D24-E92E-6277-AEDB-11EBD1632994}"/>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BBAE7CEE-AC7F-FC13-405C-24FFA3FE77B7}"/>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7826D580-859D-C37F-1D3E-B80BFDFD2FD5}"/>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11140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2"/>
          <p:cNvSpPr txBox="1"/>
          <p:nvPr/>
        </p:nvSpPr>
        <p:spPr>
          <a:xfrm>
            <a:off x="-432353" y="-700709"/>
            <a:ext cx="138600" cy="276900"/>
          </a:xfrm>
          <a:prstGeom prst="rect">
            <a:avLst/>
          </a:prstGeom>
          <a:noFill/>
          <a:ln>
            <a:noFill/>
          </a:ln>
        </p:spPr>
        <p:txBody>
          <a:bodyPr spcFirstLastPara="1" wrap="square" lIns="68575" tIns="34275" rIns="68575" bIns="34275" anchor="t" anchorCtr="0">
            <a:noAutofit/>
          </a:bodyPr>
          <a:lstStyle/>
          <a:p>
            <a:pPr defTabSz="342900">
              <a:buSzPts val="1400"/>
              <a:defRPr/>
            </a:pPr>
            <a:endParaRPr kern="1200">
              <a:latin typeface="Calibri"/>
              <a:ea typeface="Calibri"/>
              <a:cs typeface="Calibri"/>
              <a:sym typeface="Calibri"/>
            </a:endParaRPr>
          </a:p>
        </p:txBody>
      </p:sp>
      <p:sp>
        <p:nvSpPr>
          <p:cNvPr id="691" name="Google Shape;691;p62"/>
          <p:cNvSpPr/>
          <p:nvPr/>
        </p:nvSpPr>
        <p:spPr>
          <a:xfrm>
            <a:off x="4095243" y="1119085"/>
            <a:ext cx="797400" cy="797400"/>
          </a:xfrm>
          <a:prstGeom prst="ellipse">
            <a:avLst/>
          </a:prstGeom>
          <a:solidFill>
            <a:schemeClr val="lt2"/>
          </a:solidFill>
          <a:ln>
            <a:noFill/>
          </a:ln>
        </p:spPr>
        <p:txBody>
          <a:bodyPr spcFirstLastPara="1" wrap="square" lIns="0" tIns="0" rIns="0" bIns="0" anchor="ctr" anchorCtr="0">
            <a:noAutofit/>
          </a:bodyPr>
          <a:lstStyle/>
          <a:p>
            <a:pPr algn="ctr" defTabSz="342900">
              <a:buSzPts val="700"/>
              <a:defRPr/>
            </a:pPr>
            <a:r>
              <a:rPr lang="sv" sz="700" b="1" kern="1200" dirty="0">
                <a:latin typeface="Roboto"/>
                <a:ea typeface="Roboto"/>
                <a:cs typeface="Roboto"/>
                <a:sym typeface="Roboto"/>
              </a:rPr>
              <a:t>POPULATION DENSITY</a:t>
            </a:r>
            <a:endParaRPr sz="700" b="1" kern="1200" dirty="0">
              <a:latin typeface="Roboto"/>
              <a:ea typeface="Roboto"/>
              <a:cs typeface="Roboto"/>
              <a:sym typeface="Roboto"/>
            </a:endParaRPr>
          </a:p>
          <a:p>
            <a:pPr algn="ctr" defTabSz="342900">
              <a:buSzPts val="700"/>
              <a:defRPr/>
            </a:pPr>
            <a:r>
              <a:rPr lang="sv" sz="700" kern="1200" dirty="0">
                <a:latin typeface="Roboto"/>
                <a:ea typeface="Roboto"/>
                <a:cs typeface="Roboto"/>
                <a:sym typeface="Roboto"/>
              </a:rPr>
              <a:t>(count/</a:t>
            </a:r>
            <a:endParaRPr sz="700" kern="1200" dirty="0">
              <a:latin typeface="Roboto"/>
              <a:ea typeface="Roboto"/>
              <a:cs typeface="Roboto"/>
              <a:sym typeface="Roboto"/>
            </a:endParaRPr>
          </a:p>
          <a:p>
            <a:pPr algn="ctr" defTabSz="342900">
              <a:buSzPts val="700"/>
              <a:defRPr/>
            </a:pPr>
            <a:r>
              <a:rPr lang="sv" sz="700" dirty="0">
                <a:latin typeface="Roboto"/>
                <a:ea typeface="Roboto"/>
                <a:cs typeface="Roboto"/>
                <a:sym typeface="Roboto"/>
              </a:rPr>
              <a:t>Area</a:t>
            </a:r>
            <a:r>
              <a:rPr lang="sv" sz="700" kern="1200" dirty="0">
                <a:latin typeface="Roboto"/>
                <a:ea typeface="Roboto"/>
                <a:cs typeface="Roboto"/>
                <a:sym typeface="Roboto"/>
              </a:rPr>
              <a:t>)</a:t>
            </a:r>
            <a:endParaRPr sz="700" kern="1200" dirty="0">
              <a:latin typeface="Roboto"/>
              <a:ea typeface="Roboto"/>
              <a:cs typeface="Roboto"/>
              <a:sym typeface="Roboto"/>
            </a:endParaRPr>
          </a:p>
        </p:txBody>
      </p:sp>
      <p:sp>
        <p:nvSpPr>
          <p:cNvPr id="692" name="Google Shape;692;p62"/>
          <p:cNvSpPr/>
          <p:nvPr/>
        </p:nvSpPr>
        <p:spPr>
          <a:xfrm>
            <a:off x="3344174" y="204681"/>
            <a:ext cx="796500" cy="796500"/>
          </a:xfrm>
          <a:prstGeom prst="rect">
            <a:avLst/>
          </a:prstGeom>
          <a:solidFill>
            <a:schemeClr val="lt2"/>
          </a:solidFill>
          <a:ln w="28575" cap="flat" cmpd="sng">
            <a:solidFill>
              <a:schemeClr val="lt2"/>
            </a:solidFill>
            <a:prstDash val="solid"/>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dirty="0">
                <a:latin typeface="Roboto"/>
                <a:ea typeface="Roboto"/>
                <a:cs typeface="Roboto"/>
                <a:sym typeface="Roboto"/>
              </a:rPr>
              <a:t>POPULATION </a:t>
            </a:r>
            <a:endParaRPr sz="700" b="1" kern="1200" dirty="0">
              <a:latin typeface="Roboto"/>
              <a:ea typeface="Roboto"/>
              <a:cs typeface="Roboto"/>
              <a:sym typeface="Roboto"/>
            </a:endParaRPr>
          </a:p>
          <a:p>
            <a:pPr algn="ctr" defTabSz="342900">
              <a:buSzPts val="700"/>
              <a:defRPr/>
            </a:pPr>
            <a:r>
              <a:rPr lang="sv" sz="700" kern="1200" dirty="0">
                <a:latin typeface="Roboto"/>
                <a:ea typeface="Roboto"/>
                <a:cs typeface="Roboto"/>
                <a:sym typeface="Roboto"/>
              </a:rPr>
              <a:t>(count)</a:t>
            </a:r>
            <a:endParaRPr sz="700" kern="1200" dirty="0">
              <a:latin typeface="Roboto"/>
              <a:ea typeface="Roboto"/>
              <a:cs typeface="Roboto"/>
              <a:sym typeface="Roboto"/>
            </a:endParaRPr>
          </a:p>
        </p:txBody>
      </p:sp>
      <p:sp>
        <p:nvSpPr>
          <p:cNvPr id="693" name="Google Shape;693;p62"/>
          <p:cNvSpPr/>
          <p:nvPr/>
        </p:nvSpPr>
        <p:spPr>
          <a:xfrm>
            <a:off x="2593105" y="1119085"/>
            <a:ext cx="797400" cy="797400"/>
          </a:xfrm>
          <a:prstGeom prst="rect">
            <a:avLst/>
          </a:prstGeom>
          <a:solidFill>
            <a:schemeClr val="lt2"/>
          </a:solidFill>
          <a:ln>
            <a:noFill/>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BUILT-UP AREA </a:t>
            </a:r>
            <a:r>
              <a:rPr lang="sv" sz="700" kern="1200">
                <a:latin typeface="Roboto"/>
                <a:ea typeface="Roboto"/>
                <a:cs typeface="Roboto"/>
                <a:sym typeface="Roboto"/>
              </a:rPr>
              <a:t>(hectare)</a:t>
            </a:r>
            <a:endParaRPr sz="700" kern="1200">
              <a:latin typeface="Roboto"/>
              <a:ea typeface="Roboto"/>
              <a:cs typeface="Roboto"/>
              <a:sym typeface="Roboto"/>
            </a:endParaRPr>
          </a:p>
        </p:txBody>
      </p:sp>
      <p:sp>
        <p:nvSpPr>
          <p:cNvPr id="694" name="Google Shape;694;p62"/>
          <p:cNvSpPr/>
          <p:nvPr/>
        </p:nvSpPr>
        <p:spPr>
          <a:xfrm>
            <a:off x="4827851" y="2162577"/>
            <a:ext cx="797400" cy="797400"/>
          </a:xfrm>
          <a:prstGeom prst="ellipse">
            <a:avLst/>
          </a:prstGeom>
          <a:no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Calibri"/>
                <a:ea typeface="Calibri"/>
                <a:cs typeface="Calibri"/>
                <a:sym typeface="Calibri"/>
              </a:rPr>
              <a:t>Hierarchical </a:t>
            </a:r>
            <a:endParaRPr sz="700" b="1" kern="1200">
              <a:latin typeface="Calibri"/>
              <a:ea typeface="Calibri"/>
              <a:cs typeface="Calibri"/>
              <a:sym typeface="Calibri"/>
            </a:endParaRPr>
          </a:p>
          <a:p>
            <a:pPr algn="ctr" defTabSz="342900">
              <a:buSzPts val="700"/>
              <a:defRPr/>
            </a:pPr>
            <a:r>
              <a:rPr lang="sv" sz="700" b="1" kern="1200">
                <a:latin typeface="Calibri"/>
                <a:ea typeface="Calibri"/>
                <a:cs typeface="Calibri"/>
                <a:sym typeface="Calibri"/>
              </a:rPr>
              <a:t>intercept and variance</a:t>
            </a:r>
            <a:endParaRPr sz="700" b="1" kern="1200">
              <a:latin typeface="Roboto"/>
              <a:ea typeface="Roboto"/>
              <a:cs typeface="Roboto"/>
              <a:sym typeface="Roboto"/>
            </a:endParaRPr>
          </a:p>
        </p:txBody>
      </p:sp>
      <p:sp>
        <p:nvSpPr>
          <p:cNvPr id="695" name="Google Shape;695;p62"/>
          <p:cNvSpPr/>
          <p:nvPr/>
        </p:nvSpPr>
        <p:spPr>
          <a:xfrm>
            <a:off x="3128624" y="3206062"/>
            <a:ext cx="797400" cy="797400"/>
          </a:xfrm>
          <a:prstGeom prst="rect">
            <a:avLst/>
          </a:prstGeom>
          <a:solidFill>
            <a:schemeClr val="lt2"/>
          </a:solidFill>
          <a:ln>
            <a:noFill/>
          </a:ln>
        </p:spPr>
        <p:txBody>
          <a:bodyPr spcFirstLastPara="1" wrap="square" lIns="0" tIns="0" rIns="0" bIns="0" anchor="ctr" anchorCtr="0">
            <a:noAutofit/>
          </a:bodyPr>
          <a:lstStyle/>
          <a:p>
            <a:pPr algn="ctr" defTabSz="342900">
              <a:buSzPts val="700"/>
              <a:defRPr/>
            </a:pPr>
            <a:r>
              <a:rPr lang="sv" sz="675" b="1" kern="1200">
                <a:latin typeface="Roboto"/>
                <a:ea typeface="Roboto"/>
                <a:cs typeface="Roboto"/>
                <a:sym typeface="Roboto"/>
              </a:rPr>
              <a:t>GEOSPATIAL COVARIATES </a:t>
            </a:r>
            <a:endParaRPr lang="sv" sz="675" kern="1200">
              <a:latin typeface="Roboto"/>
              <a:ea typeface="Roboto"/>
              <a:cs typeface="Roboto"/>
            </a:endParaRPr>
          </a:p>
        </p:txBody>
      </p:sp>
      <p:cxnSp>
        <p:nvCxnSpPr>
          <p:cNvPr id="696" name="Google Shape;696;p62"/>
          <p:cNvCxnSpPr>
            <a:stCxn id="691" idx="1"/>
            <a:endCxn id="692" idx="2"/>
          </p:cNvCxnSpPr>
          <p:nvPr/>
        </p:nvCxnSpPr>
        <p:spPr>
          <a:xfrm rot="10800000">
            <a:off x="3742519" y="1001262"/>
            <a:ext cx="469500" cy="234600"/>
          </a:xfrm>
          <a:prstGeom prst="straightConnector1">
            <a:avLst/>
          </a:prstGeom>
          <a:noFill/>
          <a:ln w="25400" cap="flat" cmpd="sng">
            <a:solidFill>
              <a:srgbClr val="073763"/>
            </a:solidFill>
            <a:prstDash val="solid"/>
            <a:round/>
            <a:headEnd type="none" w="sm" len="sm"/>
            <a:tailEnd type="triangle" w="med" len="med"/>
          </a:ln>
        </p:spPr>
      </p:cxnSp>
      <p:cxnSp>
        <p:nvCxnSpPr>
          <p:cNvPr id="697" name="Google Shape;697;p62"/>
          <p:cNvCxnSpPr>
            <a:stCxn id="693" idx="0"/>
            <a:endCxn id="692" idx="2"/>
          </p:cNvCxnSpPr>
          <p:nvPr/>
        </p:nvCxnSpPr>
        <p:spPr>
          <a:xfrm rot="10800000" flipH="1">
            <a:off x="2991805" y="1001185"/>
            <a:ext cx="750600" cy="117900"/>
          </a:xfrm>
          <a:prstGeom prst="straightConnector1">
            <a:avLst/>
          </a:prstGeom>
          <a:noFill/>
          <a:ln w="25400" cap="flat" cmpd="sng">
            <a:solidFill>
              <a:srgbClr val="073763"/>
            </a:solidFill>
            <a:prstDash val="solid"/>
            <a:round/>
            <a:headEnd type="none" w="sm" len="sm"/>
            <a:tailEnd type="triangle" w="med" len="med"/>
          </a:ln>
        </p:spPr>
      </p:cxnSp>
      <p:cxnSp>
        <p:nvCxnSpPr>
          <p:cNvPr id="698" name="Google Shape;698;p62"/>
          <p:cNvCxnSpPr>
            <a:stCxn id="694" idx="0"/>
            <a:endCxn id="691" idx="4"/>
          </p:cNvCxnSpPr>
          <p:nvPr/>
        </p:nvCxnSpPr>
        <p:spPr>
          <a:xfrm rot="10800000">
            <a:off x="4493951" y="1916577"/>
            <a:ext cx="732600" cy="246000"/>
          </a:xfrm>
          <a:prstGeom prst="straightConnector1">
            <a:avLst/>
          </a:prstGeom>
          <a:noFill/>
          <a:ln w="25400" cap="flat" cmpd="sng">
            <a:solidFill>
              <a:srgbClr val="073763"/>
            </a:solidFill>
            <a:prstDash val="solid"/>
            <a:round/>
            <a:headEnd type="none" w="sm" len="sm"/>
            <a:tailEnd type="triangle" w="med" len="med"/>
          </a:ln>
        </p:spPr>
      </p:cxnSp>
      <p:sp>
        <p:nvSpPr>
          <p:cNvPr id="699" name="Google Shape;699;p62"/>
          <p:cNvSpPr/>
          <p:nvPr/>
        </p:nvSpPr>
        <p:spPr>
          <a:xfrm>
            <a:off x="4338834" y="3206062"/>
            <a:ext cx="830400" cy="797400"/>
          </a:xfrm>
          <a:prstGeom prst="rect">
            <a:avLst/>
          </a:prstGeom>
          <a:solidFill>
            <a:schemeClr val="lt2"/>
          </a:solidFill>
          <a:ln>
            <a:noFill/>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SETTLEMENT TYPE </a:t>
            </a:r>
            <a:endParaRPr sz="700" kern="1200">
              <a:latin typeface="Roboto"/>
              <a:ea typeface="Roboto"/>
              <a:cs typeface="Roboto"/>
              <a:sym typeface="Roboto"/>
            </a:endParaRPr>
          </a:p>
        </p:txBody>
      </p:sp>
      <p:sp>
        <p:nvSpPr>
          <p:cNvPr id="700" name="Google Shape;700;p62"/>
          <p:cNvSpPr/>
          <p:nvPr/>
        </p:nvSpPr>
        <p:spPr>
          <a:xfrm>
            <a:off x="5349120" y="3206062"/>
            <a:ext cx="819300" cy="797400"/>
          </a:xfrm>
          <a:prstGeom prst="rect">
            <a:avLst/>
          </a:prstGeom>
          <a:solidFill>
            <a:schemeClr val="lt2"/>
          </a:solidFill>
          <a:ln>
            <a:noFill/>
          </a:ln>
        </p:spPr>
        <p:txBody>
          <a:bodyPr spcFirstLastPara="1" wrap="square" lIns="0" tIns="0" rIns="0" bIns="0" anchor="ctr" anchorCtr="0">
            <a:noAutofit/>
          </a:bodyPr>
          <a:lstStyle/>
          <a:p>
            <a:pPr algn="ctr" defTabSz="342900">
              <a:buSzPts val="700"/>
              <a:defRPr/>
            </a:pPr>
            <a:r>
              <a:rPr lang="sv" sz="675" b="1" kern="1200">
                <a:latin typeface="Roboto"/>
                <a:ea typeface="Roboto"/>
                <a:cs typeface="Roboto"/>
                <a:sym typeface="Roboto"/>
              </a:rPr>
              <a:t>ADMIN BOUNDARIES </a:t>
            </a:r>
            <a:endParaRPr lang="sv" sz="675" kern="1200">
              <a:latin typeface="Roboto"/>
              <a:ea typeface="Roboto"/>
              <a:cs typeface="Roboto"/>
            </a:endParaRPr>
          </a:p>
        </p:txBody>
      </p:sp>
      <p:cxnSp>
        <p:nvCxnSpPr>
          <p:cNvPr id="701" name="Google Shape;701;p62"/>
          <p:cNvCxnSpPr>
            <a:endCxn id="691" idx="4"/>
          </p:cNvCxnSpPr>
          <p:nvPr/>
        </p:nvCxnSpPr>
        <p:spPr>
          <a:xfrm rot="10800000" flipH="1">
            <a:off x="3527343" y="1916485"/>
            <a:ext cx="966600" cy="1289400"/>
          </a:xfrm>
          <a:prstGeom prst="straightConnector1">
            <a:avLst/>
          </a:prstGeom>
          <a:noFill/>
          <a:ln w="25400" cap="flat" cmpd="sng">
            <a:solidFill>
              <a:srgbClr val="171616"/>
            </a:solidFill>
            <a:prstDash val="solid"/>
            <a:round/>
            <a:headEnd type="none" w="sm" len="sm"/>
            <a:tailEnd type="triangle" w="med" len="med"/>
          </a:ln>
        </p:spPr>
      </p:cxnSp>
      <p:cxnSp>
        <p:nvCxnSpPr>
          <p:cNvPr id="702" name="Google Shape;702;p62"/>
          <p:cNvCxnSpPr>
            <a:stCxn id="699" idx="0"/>
            <a:endCxn id="694" idx="4"/>
          </p:cNvCxnSpPr>
          <p:nvPr/>
        </p:nvCxnSpPr>
        <p:spPr>
          <a:xfrm rot="10800000" flipH="1">
            <a:off x="4754034" y="2960062"/>
            <a:ext cx="472500" cy="246000"/>
          </a:xfrm>
          <a:prstGeom prst="straightConnector1">
            <a:avLst/>
          </a:prstGeom>
          <a:noFill/>
          <a:ln w="25400" cap="flat" cmpd="sng">
            <a:solidFill>
              <a:srgbClr val="171616"/>
            </a:solidFill>
            <a:prstDash val="solid"/>
            <a:round/>
            <a:headEnd type="none" w="sm" len="sm"/>
            <a:tailEnd type="triangle" w="med" len="med"/>
          </a:ln>
        </p:spPr>
      </p:cxnSp>
      <p:grpSp>
        <p:nvGrpSpPr>
          <p:cNvPr id="703" name="Google Shape;703;p62"/>
          <p:cNvGrpSpPr/>
          <p:nvPr/>
        </p:nvGrpSpPr>
        <p:grpSpPr>
          <a:xfrm>
            <a:off x="4140675" y="197931"/>
            <a:ext cx="2544104" cy="797400"/>
            <a:chOff x="4472513" y="750995"/>
            <a:chExt cx="2544104" cy="797400"/>
          </a:xfrm>
        </p:grpSpPr>
        <p:sp>
          <p:nvSpPr>
            <p:cNvPr id="704" name="Google Shape;704;p62"/>
            <p:cNvSpPr/>
            <p:nvPr/>
          </p:nvSpPr>
          <p:spPr>
            <a:xfrm>
              <a:off x="6219216" y="750995"/>
              <a:ext cx="797400" cy="797400"/>
            </a:xfrm>
            <a:prstGeom prst="ellipse">
              <a:avLst/>
            </a:prstGeom>
            <a:solidFill>
              <a:srgbClr val="F7A50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AGE/ SEX ESTIMATES</a:t>
              </a:r>
              <a:endParaRPr sz="700" b="1" kern="1200">
                <a:latin typeface="Roboto"/>
                <a:ea typeface="Roboto"/>
                <a:cs typeface="Roboto"/>
                <a:sym typeface="Roboto"/>
              </a:endParaRPr>
            </a:p>
          </p:txBody>
        </p:sp>
        <p:cxnSp>
          <p:nvCxnSpPr>
            <p:cNvPr id="705" name="Google Shape;705;p62"/>
            <p:cNvCxnSpPr/>
            <p:nvPr/>
          </p:nvCxnSpPr>
          <p:spPr>
            <a:xfrm rot="10800000">
              <a:off x="4472513" y="1149695"/>
              <a:ext cx="1746600" cy="6300"/>
            </a:xfrm>
            <a:prstGeom prst="straightConnector1">
              <a:avLst/>
            </a:prstGeom>
            <a:noFill/>
            <a:ln w="25400" cap="flat" cmpd="sng">
              <a:solidFill>
                <a:srgbClr val="073763"/>
              </a:solidFill>
              <a:prstDash val="solid"/>
              <a:round/>
              <a:headEnd type="none" w="sm" len="sm"/>
              <a:tailEnd type="triangle" w="med" len="med"/>
            </a:ln>
          </p:spPr>
        </p:cxnSp>
      </p:grpSp>
      <p:cxnSp>
        <p:nvCxnSpPr>
          <p:cNvPr id="706" name="Google Shape;706;p62"/>
          <p:cNvCxnSpPr>
            <a:stCxn id="700" idx="0"/>
            <a:endCxn id="694" idx="4"/>
          </p:cNvCxnSpPr>
          <p:nvPr/>
        </p:nvCxnSpPr>
        <p:spPr>
          <a:xfrm rot="10800000">
            <a:off x="5226570" y="2960062"/>
            <a:ext cx="532200" cy="246000"/>
          </a:xfrm>
          <a:prstGeom prst="straightConnector1">
            <a:avLst/>
          </a:prstGeom>
          <a:noFill/>
          <a:ln w="25400" cap="flat" cmpd="sng">
            <a:solidFill>
              <a:srgbClr val="171616"/>
            </a:solidFill>
            <a:prstDash val="solid"/>
            <a:round/>
            <a:headEnd type="none" w="sm" len="sm"/>
            <a:tailEnd type="triangle" w="med" len="med"/>
          </a:ln>
        </p:spPr>
      </p:cxnSp>
      <p:sp>
        <p:nvSpPr>
          <p:cNvPr id="707" name="Google Shape;707;p62"/>
          <p:cNvSpPr txBox="1"/>
          <p:nvPr/>
        </p:nvSpPr>
        <p:spPr>
          <a:xfrm>
            <a:off x="5734280" y="4800600"/>
            <a:ext cx="3269400" cy="276900"/>
          </a:xfrm>
          <a:prstGeom prst="rect">
            <a:avLst/>
          </a:prstGeom>
          <a:noFill/>
          <a:ln>
            <a:noFill/>
          </a:ln>
        </p:spPr>
        <p:txBody>
          <a:bodyPr spcFirstLastPara="1" wrap="square" lIns="68575" tIns="34275" rIns="68575" bIns="34275" anchor="t" anchorCtr="0">
            <a:noAutofit/>
          </a:bodyPr>
          <a:lstStyle/>
          <a:p>
            <a:pPr defTabSz="342900">
              <a:buClrTx/>
              <a:defRPr/>
            </a:pPr>
            <a:endParaRPr kern="1200">
              <a:latin typeface="Calibri"/>
              <a:ea typeface="Calibri"/>
              <a:cs typeface="Calibri"/>
              <a:sym typeface="Calibri"/>
            </a:endParaRPr>
          </a:p>
        </p:txBody>
      </p:sp>
      <p:grpSp>
        <p:nvGrpSpPr>
          <p:cNvPr id="708" name="Google Shape;708;p62"/>
          <p:cNvGrpSpPr/>
          <p:nvPr/>
        </p:nvGrpSpPr>
        <p:grpSpPr>
          <a:xfrm>
            <a:off x="1142253" y="1119081"/>
            <a:ext cx="1649150" cy="1805200"/>
            <a:chOff x="1474091" y="1672145"/>
            <a:chExt cx="1649150" cy="1805200"/>
          </a:xfrm>
        </p:grpSpPr>
        <p:sp>
          <p:nvSpPr>
            <p:cNvPr id="709" name="Google Shape;709;p62"/>
            <p:cNvSpPr/>
            <p:nvPr/>
          </p:nvSpPr>
          <p:spPr>
            <a:xfrm>
              <a:off x="1474091" y="1672145"/>
              <a:ext cx="797400" cy="797400"/>
            </a:xfrm>
            <a:prstGeom prst="ellipse">
              <a:avLst/>
            </a:prstGeom>
            <a:solidFill>
              <a:srgbClr val="F7A50F"/>
            </a:solidFill>
            <a:ln w="28575" cap="flat" cmpd="sng">
              <a:solidFill>
                <a:srgbClr val="000000"/>
              </a:solidFill>
              <a:prstDash val="dash"/>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BUILDING FOOTPRINT ERROR</a:t>
              </a:r>
              <a:endParaRPr sz="700" b="1" kern="1200">
                <a:latin typeface="Roboto"/>
                <a:ea typeface="Roboto"/>
                <a:cs typeface="Roboto"/>
                <a:sym typeface="Roboto"/>
              </a:endParaRPr>
            </a:p>
          </p:txBody>
        </p:sp>
        <p:cxnSp>
          <p:nvCxnSpPr>
            <p:cNvPr id="710" name="Google Shape;710;p62"/>
            <p:cNvCxnSpPr>
              <a:stCxn id="709" idx="6"/>
              <a:endCxn id="693" idx="1"/>
            </p:cNvCxnSpPr>
            <p:nvPr/>
          </p:nvCxnSpPr>
          <p:spPr>
            <a:xfrm>
              <a:off x="2271491" y="2070845"/>
              <a:ext cx="653400" cy="0"/>
            </a:xfrm>
            <a:prstGeom prst="straightConnector1">
              <a:avLst/>
            </a:prstGeom>
            <a:noFill/>
            <a:ln w="25400" cap="flat" cmpd="sng">
              <a:solidFill>
                <a:srgbClr val="073763"/>
              </a:solidFill>
              <a:prstDash val="solid"/>
              <a:round/>
              <a:headEnd type="none" w="sm" len="sm"/>
              <a:tailEnd type="triangle" w="med" len="med"/>
            </a:ln>
          </p:spPr>
        </p:cxnSp>
        <p:sp>
          <p:nvSpPr>
            <p:cNvPr id="711" name="Google Shape;711;p62"/>
            <p:cNvSpPr/>
            <p:nvPr/>
          </p:nvSpPr>
          <p:spPr>
            <a:xfrm>
              <a:off x="1715941" y="2679945"/>
              <a:ext cx="797400" cy="797400"/>
            </a:xfrm>
            <a:prstGeom prst="ellipse">
              <a:avLst/>
            </a:prstGeom>
            <a:solidFill>
              <a:srgbClr val="F7A50F"/>
            </a:solidFill>
            <a:ln w="28575" cap="flat" cmpd="sng">
              <a:solidFill>
                <a:srgbClr val="000000"/>
              </a:solidFill>
              <a:prstDash val="dash"/>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BUILDING TYPE </a:t>
              </a:r>
              <a:endParaRPr sz="700" b="1" kern="1200">
                <a:latin typeface="Roboto"/>
                <a:ea typeface="Roboto"/>
                <a:cs typeface="Roboto"/>
                <a:sym typeface="Roboto"/>
              </a:endParaRPr>
            </a:p>
          </p:txBody>
        </p:sp>
        <p:cxnSp>
          <p:nvCxnSpPr>
            <p:cNvPr id="712" name="Google Shape;712;p62"/>
            <p:cNvCxnSpPr>
              <a:stCxn id="711" idx="6"/>
            </p:cNvCxnSpPr>
            <p:nvPr/>
          </p:nvCxnSpPr>
          <p:spPr>
            <a:xfrm rot="10800000" flipH="1">
              <a:off x="2513341" y="2489745"/>
              <a:ext cx="609900" cy="588900"/>
            </a:xfrm>
            <a:prstGeom prst="straightConnector1">
              <a:avLst/>
            </a:prstGeom>
            <a:noFill/>
            <a:ln w="25400" cap="flat" cmpd="sng">
              <a:solidFill>
                <a:srgbClr val="073763"/>
              </a:solidFill>
              <a:prstDash val="solid"/>
              <a:round/>
              <a:headEnd type="none" w="sm" len="sm"/>
              <a:tailEnd type="triangle" w="med" len="med"/>
            </a:ln>
          </p:spPr>
        </p:cxnSp>
      </p:grpSp>
      <p:grpSp>
        <p:nvGrpSpPr>
          <p:cNvPr id="713" name="Google Shape;713;p62"/>
          <p:cNvGrpSpPr/>
          <p:nvPr/>
        </p:nvGrpSpPr>
        <p:grpSpPr>
          <a:xfrm>
            <a:off x="1495953" y="111282"/>
            <a:ext cx="5415775" cy="1921975"/>
            <a:chOff x="1827791" y="664345"/>
            <a:chExt cx="5415775" cy="1921975"/>
          </a:xfrm>
        </p:grpSpPr>
        <p:sp>
          <p:nvSpPr>
            <p:cNvPr id="714" name="Google Shape;714;p62"/>
            <p:cNvSpPr/>
            <p:nvPr/>
          </p:nvSpPr>
          <p:spPr>
            <a:xfrm>
              <a:off x="6446166" y="1788920"/>
              <a:ext cx="797400" cy="797400"/>
            </a:xfrm>
            <a:prstGeom prst="ellipse">
              <a:avLst/>
            </a:prstGeom>
            <a:solidFill>
              <a:srgbClr val="F7A50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WEIGHTED PRECISION</a:t>
              </a:r>
              <a:endParaRPr sz="700" b="1" kern="1200">
                <a:latin typeface="Roboto"/>
                <a:ea typeface="Roboto"/>
                <a:cs typeface="Roboto"/>
                <a:sym typeface="Roboto"/>
              </a:endParaRPr>
            </a:p>
          </p:txBody>
        </p:sp>
        <p:cxnSp>
          <p:nvCxnSpPr>
            <p:cNvPr id="715" name="Google Shape;715;p62"/>
            <p:cNvCxnSpPr>
              <a:stCxn id="714" idx="2"/>
            </p:cNvCxnSpPr>
            <p:nvPr/>
          </p:nvCxnSpPr>
          <p:spPr>
            <a:xfrm rot="10800000">
              <a:off x="5192166" y="2064620"/>
              <a:ext cx="1254000" cy="123000"/>
            </a:xfrm>
            <a:prstGeom prst="straightConnector1">
              <a:avLst/>
            </a:prstGeom>
            <a:noFill/>
            <a:ln w="25400" cap="flat" cmpd="sng">
              <a:solidFill>
                <a:srgbClr val="073763"/>
              </a:solidFill>
              <a:prstDash val="solid"/>
              <a:round/>
              <a:headEnd type="none" w="sm" len="sm"/>
              <a:tailEnd type="triangle" w="med" len="med"/>
            </a:ln>
          </p:spPr>
        </p:cxnSp>
        <p:sp>
          <p:nvSpPr>
            <p:cNvPr id="716" name="Google Shape;716;p62"/>
            <p:cNvSpPr/>
            <p:nvPr/>
          </p:nvSpPr>
          <p:spPr>
            <a:xfrm>
              <a:off x="1827791" y="664345"/>
              <a:ext cx="797400" cy="797400"/>
            </a:xfrm>
            <a:prstGeom prst="ellipse">
              <a:avLst/>
            </a:prstGeom>
            <a:solidFill>
              <a:srgbClr val="F7A50F"/>
            </a:solidFill>
            <a:ln w="2857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PEOPLE IMPUTATION</a:t>
              </a:r>
              <a:endParaRPr sz="700" b="1" kern="1200">
                <a:latin typeface="Roboto"/>
                <a:ea typeface="Roboto"/>
                <a:cs typeface="Roboto"/>
                <a:sym typeface="Roboto"/>
              </a:endParaRPr>
            </a:p>
          </p:txBody>
        </p:sp>
        <p:cxnSp>
          <p:nvCxnSpPr>
            <p:cNvPr id="717" name="Google Shape;717;p62"/>
            <p:cNvCxnSpPr>
              <a:endCxn id="692" idx="1"/>
            </p:cNvCxnSpPr>
            <p:nvPr/>
          </p:nvCxnSpPr>
          <p:spPr>
            <a:xfrm>
              <a:off x="2625113" y="1000595"/>
              <a:ext cx="1050900" cy="155400"/>
            </a:xfrm>
            <a:prstGeom prst="straightConnector1">
              <a:avLst/>
            </a:prstGeom>
            <a:noFill/>
            <a:ln w="31750" cap="flat" cmpd="sng">
              <a:solidFill>
                <a:srgbClr val="073763"/>
              </a:solidFill>
              <a:prstDash val="solid"/>
              <a:round/>
              <a:headEnd type="none" w="sm" len="sm"/>
              <a:tailEnd type="triangle" w="med" len="med"/>
            </a:ln>
          </p:spPr>
        </p:cxnSp>
      </p:grpSp>
      <p:sp>
        <p:nvSpPr>
          <p:cNvPr id="718" name="Google Shape;718;p62"/>
          <p:cNvSpPr/>
          <p:nvPr/>
        </p:nvSpPr>
        <p:spPr>
          <a:xfrm>
            <a:off x="7692545" y="2842874"/>
            <a:ext cx="890700" cy="843600"/>
          </a:xfrm>
          <a:prstGeom prst="ellipse">
            <a:avLst/>
          </a:prstGeom>
          <a:solidFill>
            <a:schemeClr val="accent6">
              <a:lumMod val="40000"/>
              <a:lumOff val="60000"/>
            </a:schemeClr>
          </a:solidFill>
          <a:ln w="28575" cap="flat" cmpd="sng">
            <a:solidFill>
              <a:srgbClr val="000000"/>
            </a:solidFill>
            <a:prstDash val="dot"/>
            <a:round/>
            <a:headEnd type="none" w="sm" len="sm"/>
            <a:tailEnd type="none" w="sm" len="sm"/>
          </a:ln>
        </p:spPr>
        <p:txBody>
          <a:bodyPr spcFirstLastPara="1" wrap="square" lIns="0" tIns="0" rIns="0" bIns="0" anchor="ctr" anchorCtr="0">
            <a:noAutofit/>
          </a:bodyPr>
          <a:lstStyle/>
          <a:p>
            <a:pPr algn="ctr" defTabSz="342900">
              <a:buSzPts val="700"/>
              <a:defRPr/>
            </a:pPr>
            <a:r>
              <a:rPr lang="en-GB" sz="700" b="1" dirty="0">
                <a:latin typeface="Roboto"/>
                <a:ea typeface="Roboto"/>
                <a:cs typeface="Roboto"/>
                <a:sym typeface="Roboto"/>
              </a:rPr>
              <a:t>N</a:t>
            </a:r>
            <a:r>
              <a:rPr lang="sv" sz="700" b="1" dirty="0">
                <a:latin typeface="Roboto"/>
                <a:ea typeface="Roboto"/>
                <a:cs typeface="Roboto"/>
                <a:sym typeface="Roboto"/>
              </a:rPr>
              <a:t>ORMADIC POPULATION</a:t>
            </a:r>
            <a:r>
              <a:rPr lang="sv" sz="700" b="1" kern="1200" dirty="0">
                <a:latin typeface="Roboto"/>
                <a:ea typeface="Roboto"/>
                <a:cs typeface="Roboto"/>
                <a:sym typeface="Roboto"/>
              </a:rPr>
              <a:t>?</a:t>
            </a:r>
            <a:endParaRPr sz="700" b="1" kern="1200" dirty="0">
              <a:latin typeface="Roboto"/>
              <a:ea typeface="Roboto"/>
              <a:cs typeface="Roboto"/>
              <a:sym typeface="Roboto"/>
            </a:endParaRPr>
          </a:p>
        </p:txBody>
      </p:sp>
      <p:grpSp>
        <p:nvGrpSpPr>
          <p:cNvPr id="719" name="Google Shape;719;p62"/>
          <p:cNvGrpSpPr/>
          <p:nvPr/>
        </p:nvGrpSpPr>
        <p:grpSpPr>
          <a:xfrm>
            <a:off x="6684711" y="197936"/>
            <a:ext cx="1526400" cy="797400"/>
            <a:chOff x="7016550" y="751000"/>
            <a:chExt cx="1526400" cy="797400"/>
          </a:xfrm>
        </p:grpSpPr>
        <p:sp>
          <p:nvSpPr>
            <p:cNvPr id="720" name="Google Shape;720;p62"/>
            <p:cNvSpPr/>
            <p:nvPr/>
          </p:nvSpPr>
          <p:spPr>
            <a:xfrm>
              <a:off x="7712550" y="751000"/>
              <a:ext cx="830400" cy="797400"/>
            </a:xfrm>
            <a:prstGeom prst="ellipse">
              <a:avLst/>
            </a:prstGeom>
            <a:solidFill>
              <a:srgbClr val="F7A50F"/>
            </a:solidFill>
            <a:ln w="28575" cap="flat" cmpd="sng">
              <a:solidFill>
                <a:srgbClr val="000000"/>
              </a:solidFill>
              <a:prstDash val="dash"/>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HIERACHICAL ESTIMATES</a:t>
              </a:r>
              <a:endParaRPr sz="700" b="1" kern="1200">
                <a:latin typeface="Roboto"/>
                <a:ea typeface="Roboto"/>
                <a:cs typeface="Roboto"/>
                <a:sym typeface="Roboto"/>
              </a:endParaRPr>
            </a:p>
          </p:txBody>
        </p:sp>
        <p:cxnSp>
          <p:nvCxnSpPr>
            <p:cNvPr id="721" name="Google Shape;721;p62"/>
            <p:cNvCxnSpPr>
              <a:stCxn id="720" idx="2"/>
            </p:cNvCxnSpPr>
            <p:nvPr/>
          </p:nvCxnSpPr>
          <p:spPr>
            <a:xfrm flipH="1">
              <a:off x="7016550" y="1149700"/>
              <a:ext cx="696000" cy="8100"/>
            </a:xfrm>
            <a:prstGeom prst="straightConnector1">
              <a:avLst/>
            </a:prstGeom>
            <a:noFill/>
            <a:ln w="25400" cap="flat" cmpd="sng">
              <a:solidFill>
                <a:srgbClr val="171616"/>
              </a:solidFill>
              <a:prstDash val="solid"/>
              <a:round/>
              <a:headEnd type="none" w="sm" len="sm"/>
              <a:tailEnd type="triangle" w="med" len="med"/>
            </a:ln>
          </p:spPr>
        </p:cxnSp>
      </p:grpSp>
      <p:grpSp>
        <p:nvGrpSpPr>
          <p:cNvPr id="722" name="Google Shape;722;p62"/>
          <p:cNvGrpSpPr/>
          <p:nvPr/>
        </p:nvGrpSpPr>
        <p:grpSpPr>
          <a:xfrm>
            <a:off x="1597087" y="3604762"/>
            <a:ext cx="1531538" cy="919674"/>
            <a:chOff x="1928925" y="4157826"/>
            <a:chExt cx="1531538" cy="919674"/>
          </a:xfrm>
        </p:grpSpPr>
        <p:sp>
          <p:nvSpPr>
            <p:cNvPr id="723" name="Google Shape;723;p62"/>
            <p:cNvSpPr/>
            <p:nvPr/>
          </p:nvSpPr>
          <p:spPr>
            <a:xfrm>
              <a:off x="1928925" y="4233900"/>
              <a:ext cx="890700" cy="843600"/>
            </a:xfrm>
            <a:prstGeom prst="ellipse">
              <a:avLst/>
            </a:prstGeom>
            <a:solidFill>
              <a:srgbClr val="F7A50F"/>
            </a:solidFill>
            <a:ln w="28575" cap="flat" cmpd="sng">
              <a:solidFill>
                <a:srgbClr val="000000"/>
              </a:solidFill>
              <a:prstDash val="dot"/>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a:latin typeface="Roboto"/>
                  <a:ea typeface="Roboto"/>
                  <a:cs typeface="Roboto"/>
                  <a:sym typeface="Roboto"/>
                </a:rPr>
                <a:t>MODEL-BASED VARIABLE SELECTION?</a:t>
              </a:r>
              <a:endParaRPr sz="700" b="1" kern="1200">
                <a:latin typeface="Roboto"/>
                <a:ea typeface="Roboto"/>
                <a:cs typeface="Roboto"/>
                <a:sym typeface="Roboto"/>
              </a:endParaRPr>
            </a:p>
          </p:txBody>
        </p:sp>
        <p:cxnSp>
          <p:nvCxnSpPr>
            <p:cNvPr id="724" name="Google Shape;724;p62"/>
            <p:cNvCxnSpPr>
              <a:endCxn id="695" idx="1"/>
            </p:cNvCxnSpPr>
            <p:nvPr/>
          </p:nvCxnSpPr>
          <p:spPr>
            <a:xfrm rot="10800000" flipH="1">
              <a:off x="2819663" y="4157826"/>
              <a:ext cx="640800" cy="476700"/>
            </a:xfrm>
            <a:prstGeom prst="straightConnector1">
              <a:avLst/>
            </a:prstGeom>
            <a:noFill/>
            <a:ln w="25400" cap="flat" cmpd="sng">
              <a:solidFill>
                <a:srgbClr val="171616"/>
              </a:solidFill>
              <a:prstDash val="solid"/>
              <a:round/>
              <a:headEnd type="none" w="sm" len="sm"/>
              <a:tailEnd type="triangle" w="med" len="med"/>
            </a:ln>
          </p:spPr>
        </p:cxnSp>
      </p:grpSp>
      <p:grpSp>
        <p:nvGrpSpPr>
          <p:cNvPr id="2" name="Group 1">
            <a:extLst>
              <a:ext uri="{FF2B5EF4-FFF2-40B4-BE49-F238E27FC236}">
                <a16:creationId xmlns:a16="http://schemas.microsoft.com/office/drawing/2014/main" id="{E3339B4D-E76A-8422-68E7-FCF3F6113924}"/>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6E9FCE1B-A637-CADF-84E2-FDF2942F6382}"/>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74BD66F4-A234-B7E9-3FBD-93487AE5F1CE}"/>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73A18CC4-730C-2C1D-2BC8-198A83305145}"/>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BD5A62C7-D810-28FF-A6DD-61A35E0204BB}"/>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0372511C-626D-1924-615E-DFCAA154DE30}"/>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057D20F4-375A-83CC-2D48-89BDD12E07CD}"/>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F5350D24-E92E-6277-AEDB-11EBD1632994}"/>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BBAE7CEE-AC7F-FC13-405C-24FFA3FE77B7}"/>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7826D580-859D-C37F-1D3E-B80BFDFD2FD5}"/>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
        <p:nvSpPr>
          <p:cNvPr id="12" name="Google Shape;718;p62">
            <a:extLst>
              <a:ext uri="{FF2B5EF4-FFF2-40B4-BE49-F238E27FC236}">
                <a16:creationId xmlns:a16="http://schemas.microsoft.com/office/drawing/2014/main" id="{62FB043C-C6F5-8AD3-A637-AC9BEFC3E087}"/>
              </a:ext>
            </a:extLst>
          </p:cNvPr>
          <p:cNvSpPr/>
          <p:nvPr/>
        </p:nvSpPr>
        <p:spPr>
          <a:xfrm>
            <a:off x="7692545" y="3821737"/>
            <a:ext cx="890700" cy="843600"/>
          </a:xfrm>
          <a:prstGeom prst="ellipse">
            <a:avLst/>
          </a:prstGeom>
          <a:solidFill>
            <a:schemeClr val="accent6">
              <a:lumMod val="40000"/>
              <a:lumOff val="60000"/>
            </a:schemeClr>
          </a:solidFill>
          <a:ln w="28575" cap="flat" cmpd="sng">
            <a:solidFill>
              <a:srgbClr val="000000"/>
            </a:solidFill>
            <a:prstDash val="dot"/>
            <a:round/>
            <a:headEnd type="none" w="sm" len="sm"/>
            <a:tailEnd type="none" w="sm" len="sm"/>
          </a:ln>
        </p:spPr>
        <p:txBody>
          <a:bodyPr spcFirstLastPara="1" wrap="square" lIns="0" tIns="0" rIns="0" bIns="0" anchor="ctr" anchorCtr="0">
            <a:noAutofit/>
          </a:bodyPr>
          <a:lstStyle/>
          <a:p>
            <a:pPr algn="ctr" defTabSz="342900">
              <a:buSzPts val="700"/>
              <a:defRPr/>
            </a:pPr>
            <a:r>
              <a:rPr lang="sv" sz="700" b="1" dirty="0">
                <a:latin typeface="Roboto"/>
                <a:ea typeface="Roboto"/>
                <a:cs typeface="Roboto"/>
                <a:sym typeface="Roboto"/>
              </a:rPr>
              <a:t>DISPLACED POPULATION</a:t>
            </a:r>
            <a:r>
              <a:rPr lang="sv" sz="700" b="1" kern="1200" dirty="0">
                <a:latin typeface="Roboto"/>
                <a:ea typeface="Roboto"/>
                <a:cs typeface="Roboto"/>
                <a:sym typeface="Roboto"/>
              </a:rPr>
              <a:t>?</a:t>
            </a:r>
            <a:endParaRPr sz="700" b="1" kern="1200" dirty="0">
              <a:latin typeface="Roboto"/>
              <a:ea typeface="Roboto"/>
              <a:cs typeface="Roboto"/>
              <a:sym typeface="Roboto"/>
            </a:endParaRPr>
          </a:p>
        </p:txBody>
      </p:sp>
      <p:sp>
        <p:nvSpPr>
          <p:cNvPr id="13" name="Google Shape;718;p62">
            <a:extLst>
              <a:ext uri="{FF2B5EF4-FFF2-40B4-BE49-F238E27FC236}">
                <a16:creationId xmlns:a16="http://schemas.microsoft.com/office/drawing/2014/main" id="{048D7678-EAC0-BDC6-A7F0-1FF9CC32632F}"/>
              </a:ext>
            </a:extLst>
          </p:cNvPr>
          <p:cNvSpPr/>
          <p:nvPr/>
        </p:nvSpPr>
        <p:spPr>
          <a:xfrm>
            <a:off x="7695622" y="1916481"/>
            <a:ext cx="890700" cy="843600"/>
          </a:xfrm>
          <a:prstGeom prst="ellipse">
            <a:avLst/>
          </a:prstGeom>
          <a:solidFill>
            <a:schemeClr val="accent6">
              <a:lumMod val="40000"/>
              <a:lumOff val="60000"/>
            </a:schemeClr>
          </a:solidFill>
          <a:ln w="28575" cap="flat" cmpd="sng">
            <a:solidFill>
              <a:srgbClr val="000000"/>
            </a:solidFill>
            <a:prstDash val="dot"/>
            <a:round/>
            <a:headEnd type="none" w="sm" len="sm"/>
            <a:tailEnd type="none" w="sm" len="sm"/>
          </a:ln>
        </p:spPr>
        <p:txBody>
          <a:bodyPr spcFirstLastPara="1" wrap="square" lIns="0" tIns="0" rIns="0" bIns="0" anchor="ctr" anchorCtr="0">
            <a:noAutofit/>
          </a:bodyPr>
          <a:lstStyle/>
          <a:p>
            <a:pPr algn="ctr" defTabSz="342900">
              <a:buSzPts val="700"/>
              <a:defRPr/>
            </a:pPr>
            <a:r>
              <a:rPr lang="sv" sz="700" b="1" kern="1200" dirty="0">
                <a:latin typeface="Roboto"/>
                <a:ea typeface="Roboto"/>
                <a:cs typeface="Roboto"/>
                <a:sym typeface="Roboto"/>
              </a:rPr>
              <a:t>MIGRATION?</a:t>
            </a:r>
            <a:endParaRPr sz="700" b="1" kern="1200" dirty="0">
              <a:latin typeface="Roboto"/>
              <a:ea typeface="Roboto"/>
              <a:cs typeface="Roboto"/>
              <a:sym typeface="Roboto"/>
            </a:endParaRPr>
          </a:p>
        </p:txBody>
      </p:sp>
    </p:spTree>
    <p:extLst>
      <p:ext uri="{BB962C8B-B14F-4D97-AF65-F5344CB8AC3E}">
        <p14:creationId xmlns:p14="http://schemas.microsoft.com/office/powerpoint/2010/main" val="323162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grpSp>
        <p:nvGrpSpPr>
          <p:cNvPr id="725" name="Google Shape;725;p71"/>
          <p:cNvGrpSpPr/>
          <p:nvPr/>
        </p:nvGrpSpPr>
        <p:grpSpPr>
          <a:xfrm>
            <a:off x="886500" y="4054599"/>
            <a:ext cx="7386025" cy="309902"/>
            <a:chOff x="886499" y="4054598"/>
            <a:chExt cx="7386025" cy="309902"/>
          </a:xfrm>
        </p:grpSpPr>
        <p:sp>
          <p:nvSpPr>
            <p:cNvPr id="726" name="Google Shape;726;p71"/>
            <p:cNvSpPr/>
            <p:nvPr/>
          </p:nvSpPr>
          <p:spPr>
            <a:xfrm>
              <a:off x="886499" y="4054598"/>
              <a:ext cx="2806500" cy="309900"/>
            </a:xfrm>
            <a:prstGeom prst="roundRect">
              <a:avLst>
                <a:gd name="adj" fmla="val 16667"/>
              </a:avLst>
            </a:prstGeom>
            <a:noFill/>
            <a:ln>
              <a:noFill/>
            </a:ln>
          </p:spPr>
          <p:txBody>
            <a:bodyPr spcFirstLastPara="1" wrap="square" lIns="91425" tIns="45700" rIns="91425" bIns="45700" anchor="ctr" anchorCtr="0">
              <a:noAutofit/>
            </a:bodyPr>
            <a:lstStyle/>
            <a:p>
              <a:pPr defTabSz="342900">
                <a:buSzPts val="1100"/>
                <a:defRPr/>
              </a:pPr>
              <a:r>
                <a:rPr lang="en" sz="1600" b="1" kern="1200">
                  <a:solidFill>
                    <a:srgbClr val="3A3838"/>
                  </a:solidFill>
                  <a:latin typeface="Lato"/>
                  <a:ea typeface="Lato"/>
                  <a:cs typeface="Lato"/>
                  <a:sym typeface="Lato"/>
                </a:rPr>
                <a:t>Distance to urban centre</a:t>
              </a:r>
              <a:r>
                <a:rPr lang="en" sz="1800" b="1" kern="1200">
                  <a:solidFill>
                    <a:srgbClr val="3A3838"/>
                  </a:solidFill>
                  <a:latin typeface="Lato"/>
                  <a:ea typeface="Lato"/>
                  <a:cs typeface="Lato"/>
                  <a:sym typeface="Lato"/>
                </a:rPr>
                <a:t> </a:t>
              </a:r>
              <a:r>
                <a:rPr lang="en" sz="1000" kern="1200">
                  <a:solidFill>
                    <a:srgbClr val="434343"/>
                  </a:solidFill>
                  <a:latin typeface="Lato"/>
                  <a:ea typeface="Lato"/>
                  <a:cs typeface="Lato"/>
                  <a:sym typeface="Lato"/>
                </a:rPr>
                <a:t>| high</a:t>
              </a:r>
              <a:endParaRPr sz="1000" kern="1200">
                <a:solidFill>
                  <a:srgbClr val="434343"/>
                </a:solidFill>
                <a:latin typeface="Lato"/>
                <a:ea typeface="Lato"/>
                <a:cs typeface="Lato"/>
                <a:sym typeface="Lato"/>
              </a:endParaRPr>
            </a:p>
          </p:txBody>
        </p:sp>
        <p:sp>
          <p:nvSpPr>
            <p:cNvPr id="727" name="Google Shape;727;p71"/>
            <p:cNvSpPr/>
            <p:nvPr/>
          </p:nvSpPr>
          <p:spPr>
            <a:xfrm>
              <a:off x="5466024" y="4054600"/>
              <a:ext cx="2806500" cy="309900"/>
            </a:xfrm>
            <a:prstGeom prst="roundRect">
              <a:avLst>
                <a:gd name="adj" fmla="val 16667"/>
              </a:avLst>
            </a:prstGeom>
            <a:noFill/>
            <a:ln>
              <a:noFill/>
            </a:ln>
          </p:spPr>
          <p:txBody>
            <a:bodyPr spcFirstLastPara="1" wrap="square" lIns="91425" tIns="45700" rIns="91425" bIns="45700" anchor="ctr" anchorCtr="0">
              <a:noAutofit/>
            </a:bodyPr>
            <a:lstStyle/>
            <a:p>
              <a:pPr defTabSz="342900">
                <a:buSzPts val="1100"/>
                <a:defRPr/>
              </a:pPr>
              <a:r>
                <a:rPr lang="en" sz="1600" b="1" kern="1200">
                  <a:solidFill>
                    <a:srgbClr val="3A3838"/>
                  </a:solidFill>
                  <a:latin typeface="Lato"/>
                  <a:ea typeface="Lato"/>
                  <a:cs typeface="Lato"/>
                  <a:sym typeface="Lato"/>
                </a:rPr>
                <a:t>Distance to urban centre</a:t>
              </a:r>
              <a:r>
                <a:rPr lang="en" b="1" kern="1200">
                  <a:solidFill>
                    <a:srgbClr val="0B5394"/>
                  </a:solidFill>
                  <a:latin typeface="Lato"/>
                  <a:ea typeface="Lato"/>
                  <a:cs typeface="Lato"/>
                  <a:sym typeface="Lato"/>
                </a:rPr>
                <a:t> </a:t>
              </a:r>
              <a:r>
                <a:rPr lang="en" sz="1000" kern="1200">
                  <a:solidFill>
                    <a:srgbClr val="434343"/>
                  </a:solidFill>
                  <a:latin typeface="Lato"/>
                  <a:ea typeface="Lato"/>
                  <a:cs typeface="Lato"/>
                  <a:sym typeface="Lato"/>
                </a:rPr>
                <a:t>| low</a:t>
              </a:r>
              <a:endParaRPr sz="1000" kern="1200">
                <a:solidFill>
                  <a:srgbClr val="434343"/>
                </a:solidFill>
                <a:latin typeface="Lato"/>
                <a:ea typeface="Lato"/>
                <a:cs typeface="Lato"/>
                <a:sym typeface="Lato"/>
              </a:endParaRPr>
            </a:p>
          </p:txBody>
        </p:sp>
      </p:grpSp>
      <p:grpSp>
        <p:nvGrpSpPr>
          <p:cNvPr id="728" name="Google Shape;728;p71"/>
          <p:cNvGrpSpPr/>
          <p:nvPr/>
        </p:nvGrpSpPr>
        <p:grpSpPr>
          <a:xfrm>
            <a:off x="886499" y="3445968"/>
            <a:ext cx="7350600" cy="323191"/>
            <a:chOff x="886499" y="3445967"/>
            <a:chExt cx="7350600" cy="323191"/>
          </a:xfrm>
        </p:grpSpPr>
        <p:sp>
          <p:nvSpPr>
            <p:cNvPr id="729" name="Google Shape;729;p71"/>
            <p:cNvSpPr/>
            <p:nvPr/>
          </p:nvSpPr>
          <p:spPr>
            <a:xfrm>
              <a:off x="886499" y="3446058"/>
              <a:ext cx="2806500" cy="323100"/>
            </a:xfrm>
            <a:prstGeom prst="roundRect">
              <a:avLst>
                <a:gd name="adj" fmla="val 16667"/>
              </a:avLst>
            </a:prstGeom>
            <a:noFill/>
            <a:ln>
              <a:noFill/>
            </a:ln>
          </p:spPr>
          <p:txBody>
            <a:bodyPr spcFirstLastPara="1" wrap="square" lIns="91425" tIns="45700" rIns="91425" bIns="45700" anchor="ctr" anchorCtr="0">
              <a:noAutofit/>
            </a:bodyPr>
            <a:lstStyle/>
            <a:p>
              <a:pPr defTabSz="342900">
                <a:buSzPts val="1100"/>
                <a:defRPr/>
              </a:pPr>
              <a:r>
                <a:rPr lang="en" sz="1600" b="1" kern="1200">
                  <a:solidFill>
                    <a:srgbClr val="3A3838"/>
                  </a:solidFill>
                  <a:latin typeface="Lato"/>
                  <a:ea typeface="Lato"/>
                  <a:cs typeface="Lato"/>
                  <a:sym typeface="Lato"/>
                </a:rPr>
                <a:t>Mean slope</a:t>
              </a:r>
              <a:r>
                <a:rPr lang="en" sz="1600" b="1" kern="1200">
                  <a:solidFill>
                    <a:srgbClr val="0B5394"/>
                  </a:solidFill>
                  <a:latin typeface="Lato"/>
                  <a:ea typeface="Lato"/>
                  <a:cs typeface="Lato"/>
                  <a:sym typeface="Lato"/>
                </a:rPr>
                <a:t> </a:t>
              </a:r>
              <a:r>
                <a:rPr lang="en" sz="1000" kern="1200">
                  <a:solidFill>
                    <a:srgbClr val="434343"/>
                  </a:solidFill>
                  <a:latin typeface="Lato"/>
                  <a:ea typeface="Lato"/>
                  <a:cs typeface="Lato"/>
                  <a:sym typeface="Lato"/>
                </a:rPr>
                <a:t>| high</a:t>
              </a:r>
              <a:endParaRPr sz="1000" kern="1200">
                <a:solidFill>
                  <a:srgbClr val="434343"/>
                </a:solidFill>
                <a:latin typeface="Lato"/>
                <a:ea typeface="Lato"/>
                <a:cs typeface="Lato"/>
                <a:sym typeface="Lato"/>
              </a:endParaRPr>
            </a:p>
          </p:txBody>
        </p:sp>
        <p:sp>
          <p:nvSpPr>
            <p:cNvPr id="730" name="Google Shape;730;p71"/>
            <p:cNvSpPr/>
            <p:nvPr/>
          </p:nvSpPr>
          <p:spPr>
            <a:xfrm>
              <a:off x="5466000" y="3445967"/>
              <a:ext cx="2771100" cy="323100"/>
            </a:xfrm>
            <a:prstGeom prst="roundRect">
              <a:avLst>
                <a:gd name="adj" fmla="val 16667"/>
              </a:avLst>
            </a:prstGeom>
            <a:noFill/>
            <a:ln>
              <a:noFill/>
            </a:ln>
          </p:spPr>
          <p:txBody>
            <a:bodyPr spcFirstLastPara="1" wrap="square" lIns="91425" tIns="45700" rIns="91425" bIns="45700" anchor="ctr" anchorCtr="0">
              <a:noAutofit/>
            </a:bodyPr>
            <a:lstStyle/>
            <a:p>
              <a:pPr defTabSz="342900">
                <a:buSzPts val="1100"/>
                <a:defRPr/>
              </a:pPr>
              <a:r>
                <a:rPr lang="en" sz="1600" b="1" kern="1200">
                  <a:solidFill>
                    <a:srgbClr val="3A3838"/>
                  </a:solidFill>
                  <a:latin typeface="Lato"/>
                  <a:ea typeface="Lato"/>
                  <a:cs typeface="Lato"/>
                  <a:sym typeface="Lato"/>
                </a:rPr>
                <a:t>Mean slope</a:t>
              </a:r>
              <a:r>
                <a:rPr lang="en" sz="1800" b="1" kern="1200">
                  <a:solidFill>
                    <a:srgbClr val="3A3838"/>
                  </a:solidFill>
                  <a:latin typeface="Lato"/>
                  <a:ea typeface="Lato"/>
                  <a:cs typeface="Lato"/>
                  <a:sym typeface="Lato"/>
                </a:rPr>
                <a:t> </a:t>
              </a:r>
              <a:r>
                <a:rPr lang="en" sz="1000" kern="1200">
                  <a:solidFill>
                    <a:srgbClr val="434343"/>
                  </a:solidFill>
                  <a:latin typeface="Lato"/>
                  <a:ea typeface="Lato"/>
                  <a:cs typeface="Lato"/>
                  <a:sym typeface="Lato"/>
                </a:rPr>
                <a:t>| low</a:t>
              </a:r>
              <a:endParaRPr sz="1000" kern="1200">
                <a:solidFill>
                  <a:srgbClr val="434343"/>
                </a:solidFill>
                <a:latin typeface="Lato"/>
                <a:ea typeface="Lato"/>
                <a:cs typeface="Lato"/>
                <a:sym typeface="Lato"/>
              </a:endParaRPr>
            </a:p>
          </p:txBody>
        </p:sp>
      </p:grpSp>
      <p:grpSp>
        <p:nvGrpSpPr>
          <p:cNvPr id="731" name="Google Shape;731;p71"/>
          <p:cNvGrpSpPr/>
          <p:nvPr/>
        </p:nvGrpSpPr>
        <p:grpSpPr>
          <a:xfrm>
            <a:off x="886499" y="3128289"/>
            <a:ext cx="7386000" cy="336613"/>
            <a:chOff x="886499" y="3128288"/>
            <a:chExt cx="7386000" cy="336613"/>
          </a:xfrm>
        </p:grpSpPr>
        <p:sp>
          <p:nvSpPr>
            <p:cNvPr id="732" name="Google Shape;732;p71"/>
            <p:cNvSpPr/>
            <p:nvPr/>
          </p:nvSpPr>
          <p:spPr>
            <a:xfrm>
              <a:off x="886499" y="3128288"/>
              <a:ext cx="2806500" cy="336600"/>
            </a:xfrm>
            <a:prstGeom prst="roundRect">
              <a:avLst>
                <a:gd name="adj" fmla="val 16667"/>
              </a:avLst>
            </a:prstGeom>
            <a:noFill/>
            <a:ln>
              <a:noFill/>
            </a:ln>
          </p:spPr>
          <p:txBody>
            <a:bodyPr spcFirstLastPara="1" wrap="square" lIns="91425" tIns="45700" rIns="91425" bIns="45700" anchor="ctr" anchorCtr="0">
              <a:noAutofit/>
            </a:bodyPr>
            <a:lstStyle/>
            <a:p>
              <a:pPr defTabSz="342900">
                <a:buSzPts val="1100"/>
                <a:defRPr/>
              </a:pPr>
              <a:r>
                <a:rPr lang="en" sz="1600" b="1" kern="1200">
                  <a:solidFill>
                    <a:srgbClr val="3A3838"/>
                  </a:solidFill>
                  <a:latin typeface="Lato"/>
                  <a:ea typeface="Lato"/>
                  <a:cs typeface="Lato"/>
                  <a:sym typeface="Lato"/>
                </a:rPr>
                <a:t>Settlement density</a:t>
              </a:r>
              <a:r>
                <a:rPr lang="en" b="1" kern="1200">
                  <a:solidFill>
                    <a:srgbClr val="0B5394"/>
                  </a:solidFill>
                  <a:latin typeface="Lato"/>
                  <a:ea typeface="Lato"/>
                  <a:cs typeface="Lato"/>
                  <a:sym typeface="Lato"/>
                </a:rPr>
                <a:t> </a:t>
              </a:r>
              <a:r>
                <a:rPr lang="en" sz="1000" kern="1200">
                  <a:solidFill>
                    <a:srgbClr val="434343"/>
                  </a:solidFill>
                  <a:latin typeface="Lato"/>
                  <a:ea typeface="Lato"/>
                  <a:cs typeface="Lato"/>
                  <a:sym typeface="Lato"/>
                </a:rPr>
                <a:t>| low</a:t>
              </a:r>
              <a:endParaRPr sz="1000" kern="1200">
                <a:solidFill>
                  <a:srgbClr val="434343"/>
                </a:solidFill>
                <a:latin typeface="Lato"/>
                <a:ea typeface="Lato"/>
                <a:cs typeface="Lato"/>
                <a:sym typeface="Lato"/>
              </a:endParaRPr>
            </a:p>
          </p:txBody>
        </p:sp>
        <p:sp>
          <p:nvSpPr>
            <p:cNvPr id="733" name="Google Shape;733;p71"/>
            <p:cNvSpPr/>
            <p:nvPr/>
          </p:nvSpPr>
          <p:spPr>
            <a:xfrm>
              <a:off x="5466000" y="3128300"/>
              <a:ext cx="2806500" cy="336600"/>
            </a:xfrm>
            <a:prstGeom prst="roundRect">
              <a:avLst>
                <a:gd name="adj" fmla="val 16667"/>
              </a:avLst>
            </a:prstGeom>
            <a:noFill/>
            <a:ln>
              <a:noFill/>
            </a:ln>
          </p:spPr>
          <p:txBody>
            <a:bodyPr spcFirstLastPara="1" wrap="square" lIns="91425" tIns="45700" rIns="91425" bIns="45700" anchor="ctr" anchorCtr="0">
              <a:noAutofit/>
            </a:bodyPr>
            <a:lstStyle/>
            <a:p>
              <a:pPr defTabSz="342900">
                <a:buSzPts val="1100"/>
                <a:defRPr/>
              </a:pPr>
              <a:r>
                <a:rPr lang="en" sz="1600" b="1" kern="1200">
                  <a:solidFill>
                    <a:srgbClr val="3A3838"/>
                  </a:solidFill>
                  <a:latin typeface="Lato"/>
                  <a:ea typeface="Lato"/>
                  <a:cs typeface="Lato"/>
                  <a:sym typeface="Lato"/>
                </a:rPr>
                <a:t>Settlement density</a:t>
              </a:r>
              <a:r>
                <a:rPr lang="en" sz="1800" b="1" kern="1200">
                  <a:solidFill>
                    <a:srgbClr val="3A3838"/>
                  </a:solidFill>
                  <a:latin typeface="Lato"/>
                  <a:ea typeface="Lato"/>
                  <a:cs typeface="Lato"/>
                  <a:sym typeface="Lato"/>
                </a:rPr>
                <a:t> </a:t>
              </a:r>
              <a:r>
                <a:rPr lang="en" sz="1000" kern="1200">
                  <a:solidFill>
                    <a:srgbClr val="434343"/>
                  </a:solidFill>
                  <a:latin typeface="Lato"/>
                  <a:ea typeface="Lato"/>
                  <a:cs typeface="Lato"/>
                  <a:sym typeface="Lato"/>
                </a:rPr>
                <a:t>| high</a:t>
              </a:r>
              <a:endParaRPr sz="1000" kern="1200">
                <a:solidFill>
                  <a:srgbClr val="434343"/>
                </a:solidFill>
                <a:latin typeface="Lato"/>
                <a:ea typeface="Lato"/>
                <a:cs typeface="Lato"/>
                <a:sym typeface="Lato"/>
              </a:endParaRPr>
            </a:p>
          </p:txBody>
        </p:sp>
      </p:grpSp>
      <p:grpSp>
        <p:nvGrpSpPr>
          <p:cNvPr id="734" name="Google Shape;734;p71"/>
          <p:cNvGrpSpPr/>
          <p:nvPr/>
        </p:nvGrpSpPr>
        <p:grpSpPr>
          <a:xfrm>
            <a:off x="886499" y="3750133"/>
            <a:ext cx="7350630" cy="323400"/>
            <a:chOff x="886499" y="3750133"/>
            <a:chExt cx="7350630" cy="323400"/>
          </a:xfrm>
        </p:grpSpPr>
        <p:sp>
          <p:nvSpPr>
            <p:cNvPr id="735" name="Google Shape;735;p71"/>
            <p:cNvSpPr/>
            <p:nvPr/>
          </p:nvSpPr>
          <p:spPr>
            <a:xfrm>
              <a:off x="886499" y="3750328"/>
              <a:ext cx="2806500" cy="323100"/>
            </a:xfrm>
            <a:prstGeom prst="roundRect">
              <a:avLst>
                <a:gd name="adj" fmla="val 16667"/>
              </a:avLst>
            </a:prstGeom>
            <a:noFill/>
            <a:ln>
              <a:noFill/>
            </a:ln>
          </p:spPr>
          <p:txBody>
            <a:bodyPr spcFirstLastPara="1" wrap="square" lIns="91425" tIns="45700" rIns="91425" bIns="45700" anchor="ctr" anchorCtr="0">
              <a:noAutofit/>
            </a:bodyPr>
            <a:lstStyle/>
            <a:p>
              <a:pPr defTabSz="342900">
                <a:buSzPts val="1100"/>
                <a:defRPr/>
              </a:pPr>
              <a:r>
                <a:rPr lang="en" sz="1600" b="1" kern="1200">
                  <a:solidFill>
                    <a:srgbClr val="3A3838"/>
                  </a:solidFill>
                  <a:latin typeface="Lato"/>
                  <a:ea typeface="Lato"/>
                  <a:cs typeface="Lato"/>
                  <a:sym typeface="Lato"/>
                </a:rPr>
                <a:t>Nightlights</a:t>
              </a:r>
              <a:r>
                <a:rPr lang="en" sz="1800" b="1" kern="1200">
                  <a:solidFill>
                    <a:srgbClr val="3A3838"/>
                  </a:solidFill>
                  <a:latin typeface="Lato"/>
                  <a:ea typeface="Lato"/>
                  <a:cs typeface="Lato"/>
                  <a:sym typeface="Lato"/>
                </a:rPr>
                <a:t> </a:t>
              </a:r>
              <a:r>
                <a:rPr lang="en" sz="1000" kern="1200">
                  <a:solidFill>
                    <a:srgbClr val="434343"/>
                  </a:solidFill>
                  <a:latin typeface="Lato"/>
                  <a:ea typeface="Lato"/>
                  <a:cs typeface="Lato"/>
                  <a:sym typeface="Lato"/>
                </a:rPr>
                <a:t>| low</a:t>
              </a:r>
              <a:endParaRPr sz="1000" kern="1200">
                <a:solidFill>
                  <a:srgbClr val="434343"/>
                </a:solidFill>
                <a:latin typeface="Lato"/>
                <a:ea typeface="Lato"/>
                <a:cs typeface="Lato"/>
                <a:sym typeface="Lato"/>
              </a:endParaRPr>
            </a:p>
          </p:txBody>
        </p:sp>
        <p:sp>
          <p:nvSpPr>
            <p:cNvPr id="736" name="Google Shape;736;p71"/>
            <p:cNvSpPr/>
            <p:nvPr/>
          </p:nvSpPr>
          <p:spPr>
            <a:xfrm>
              <a:off x="5466030" y="3750133"/>
              <a:ext cx="2771100" cy="323400"/>
            </a:xfrm>
            <a:prstGeom prst="roundRect">
              <a:avLst>
                <a:gd name="adj" fmla="val 16667"/>
              </a:avLst>
            </a:prstGeom>
            <a:noFill/>
            <a:ln>
              <a:noFill/>
            </a:ln>
          </p:spPr>
          <p:txBody>
            <a:bodyPr spcFirstLastPara="1" wrap="square" lIns="91425" tIns="45700" rIns="91425" bIns="45700" anchor="ctr" anchorCtr="0">
              <a:noAutofit/>
            </a:bodyPr>
            <a:lstStyle/>
            <a:p>
              <a:pPr defTabSz="342900">
                <a:buSzPts val="1100"/>
                <a:defRPr/>
              </a:pPr>
              <a:r>
                <a:rPr lang="en" sz="1600" b="1" kern="1200">
                  <a:solidFill>
                    <a:srgbClr val="3A3838"/>
                  </a:solidFill>
                  <a:latin typeface="Lato"/>
                  <a:ea typeface="Lato"/>
                  <a:cs typeface="Lato"/>
                  <a:sym typeface="Lato"/>
                </a:rPr>
                <a:t>Nightlights</a:t>
              </a:r>
              <a:r>
                <a:rPr lang="en" b="1" kern="1200">
                  <a:solidFill>
                    <a:srgbClr val="0B5394"/>
                  </a:solidFill>
                  <a:latin typeface="Lato"/>
                  <a:ea typeface="Lato"/>
                  <a:cs typeface="Lato"/>
                  <a:sym typeface="Lato"/>
                </a:rPr>
                <a:t> </a:t>
              </a:r>
              <a:r>
                <a:rPr lang="en" sz="1000" kern="1200">
                  <a:solidFill>
                    <a:srgbClr val="434343"/>
                  </a:solidFill>
                  <a:latin typeface="Lato"/>
                  <a:ea typeface="Lato"/>
                  <a:cs typeface="Lato"/>
                  <a:sym typeface="Lato"/>
                </a:rPr>
                <a:t>| high</a:t>
              </a:r>
              <a:endParaRPr sz="1000" kern="1200">
                <a:solidFill>
                  <a:srgbClr val="434343"/>
                </a:solidFill>
                <a:latin typeface="Lato"/>
                <a:ea typeface="Lato"/>
                <a:cs typeface="Lato"/>
                <a:sym typeface="Lato"/>
              </a:endParaRPr>
            </a:p>
          </p:txBody>
        </p:sp>
      </p:grpSp>
      <p:sp>
        <p:nvSpPr>
          <p:cNvPr id="737" name="Google Shape;737;p71"/>
          <p:cNvSpPr txBox="1"/>
          <p:nvPr/>
        </p:nvSpPr>
        <p:spPr>
          <a:xfrm>
            <a:off x="835375" y="4401175"/>
            <a:ext cx="7045500" cy="577800"/>
          </a:xfrm>
          <a:prstGeom prst="rect">
            <a:avLst/>
          </a:prstGeom>
          <a:noFill/>
          <a:ln>
            <a:noFill/>
          </a:ln>
        </p:spPr>
        <p:txBody>
          <a:bodyPr spcFirstLastPara="1" wrap="square" lIns="68575" tIns="34275" rIns="68575" bIns="34275" anchor="ctr" anchorCtr="0">
            <a:noAutofit/>
          </a:bodyPr>
          <a:lstStyle/>
          <a:p>
            <a:pPr defTabSz="342900">
              <a:spcBef>
                <a:spcPts val="800"/>
              </a:spcBef>
              <a:buClr>
                <a:srgbClr val="3A3838"/>
              </a:buClr>
              <a:buSzPts val="4100"/>
              <a:defRPr/>
            </a:pPr>
            <a:r>
              <a:rPr lang="en" sz="3000" b="1" kern="1200" dirty="0">
                <a:solidFill>
                  <a:srgbClr val="3A3838"/>
                </a:solidFill>
                <a:latin typeface="Lato"/>
                <a:ea typeface="Lato"/>
                <a:cs typeface="Lato"/>
                <a:sym typeface="Lato"/>
              </a:rPr>
              <a:t>Relationship to population</a:t>
            </a:r>
            <a:endParaRPr sz="3000" b="1" kern="1200" dirty="0">
              <a:solidFill>
                <a:srgbClr val="3A3838"/>
              </a:solidFill>
              <a:latin typeface="Lato"/>
              <a:ea typeface="Lato"/>
              <a:cs typeface="Lato"/>
              <a:sym typeface="Lato"/>
            </a:endParaRPr>
          </a:p>
        </p:txBody>
      </p:sp>
      <p:pic>
        <p:nvPicPr>
          <p:cNvPr id="739" name="Google Shape;739;p71"/>
          <p:cNvPicPr preferRelativeResize="0"/>
          <p:nvPr/>
        </p:nvPicPr>
        <p:blipFill rotWithShape="1">
          <a:blip r:embed="rId3">
            <a:alphaModFix/>
          </a:blip>
          <a:srcRect t="5075" b="5406"/>
          <a:stretch/>
        </p:blipFill>
        <p:spPr>
          <a:xfrm>
            <a:off x="4579500" y="661551"/>
            <a:ext cx="4579500" cy="2348626"/>
          </a:xfrm>
          <a:prstGeom prst="rect">
            <a:avLst/>
          </a:prstGeom>
          <a:noFill/>
          <a:ln>
            <a:noFill/>
          </a:ln>
        </p:spPr>
      </p:pic>
      <p:pic>
        <p:nvPicPr>
          <p:cNvPr id="740" name="Google Shape;740;p71"/>
          <p:cNvPicPr preferRelativeResize="0"/>
          <p:nvPr/>
        </p:nvPicPr>
        <p:blipFill rotWithShape="1">
          <a:blip r:embed="rId4">
            <a:alphaModFix/>
          </a:blip>
          <a:srcRect l="2647"/>
          <a:stretch/>
        </p:blipFill>
        <p:spPr>
          <a:xfrm>
            <a:off x="1" y="661551"/>
            <a:ext cx="4579499" cy="2339761"/>
          </a:xfrm>
          <a:prstGeom prst="rect">
            <a:avLst/>
          </a:prstGeom>
          <a:noFill/>
          <a:ln>
            <a:noFill/>
          </a:ln>
        </p:spPr>
      </p:pic>
      <p:sp>
        <p:nvSpPr>
          <p:cNvPr id="741" name="Google Shape;741;p71"/>
          <p:cNvSpPr/>
          <p:nvPr/>
        </p:nvSpPr>
        <p:spPr>
          <a:xfrm>
            <a:off x="0" y="227450"/>
            <a:ext cx="4579500" cy="434100"/>
          </a:xfrm>
          <a:prstGeom prst="roundRect">
            <a:avLst>
              <a:gd name="adj" fmla="val 16667"/>
            </a:avLst>
          </a:prstGeom>
          <a:solidFill>
            <a:srgbClr val="AB3933"/>
          </a:solidFill>
          <a:ln>
            <a:noFill/>
          </a:ln>
        </p:spPr>
        <p:txBody>
          <a:bodyPr spcFirstLastPara="1" wrap="square" lIns="91425" tIns="91425" rIns="91425" bIns="91425" anchor="ctr" anchorCtr="0">
            <a:noAutofit/>
          </a:bodyPr>
          <a:lstStyle/>
          <a:p>
            <a:pPr algn="ctr" defTabSz="342900">
              <a:buClrTx/>
              <a:defRPr/>
            </a:pPr>
            <a:r>
              <a:rPr lang="en" sz="1800" b="1" kern="1200">
                <a:solidFill>
                  <a:srgbClr val="FFFFFF"/>
                </a:solidFill>
                <a:latin typeface="Lato"/>
                <a:ea typeface="Lato"/>
                <a:cs typeface="Lato"/>
                <a:sym typeface="Lato"/>
              </a:rPr>
              <a:t>Cluster 1</a:t>
            </a:r>
            <a:endParaRPr sz="1800" b="1" kern="1200">
              <a:solidFill>
                <a:srgbClr val="FFFFFF"/>
              </a:solidFill>
              <a:latin typeface="Lato"/>
              <a:ea typeface="Lato"/>
              <a:cs typeface="Lato"/>
              <a:sym typeface="Lato"/>
            </a:endParaRPr>
          </a:p>
        </p:txBody>
      </p:sp>
      <p:sp>
        <p:nvSpPr>
          <p:cNvPr id="742" name="Google Shape;742;p71"/>
          <p:cNvSpPr/>
          <p:nvPr/>
        </p:nvSpPr>
        <p:spPr>
          <a:xfrm>
            <a:off x="4579344" y="227450"/>
            <a:ext cx="4564800" cy="434100"/>
          </a:xfrm>
          <a:prstGeom prst="roundRect">
            <a:avLst>
              <a:gd name="adj" fmla="val 16667"/>
            </a:avLst>
          </a:prstGeom>
          <a:solidFill>
            <a:srgbClr val="F7A21E"/>
          </a:solidFill>
          <a:ln>
            <a:noFill/>
          </a:ln>
        </p:spPr>
        <p:txBody>
          <a:bodyPr spcFirstLastPara="1" wrap="square" lIns="91425" tIns="91425" rIns="91425" bIns="91425" anchor="ctr" anchorCtr="0">
            <a:noAutofit/>
          </a:bodyPr>
          <a:lstStyle/>
          <a:p>
            <a:pPr algn="ctr" defTabSz="342900">
              <a:buClrTx/>
              <a:defRPr/>
            </a:pPr>
            <a:r>
              <a:rPr lang="en" sz="1800" b="1" kern="1200">
                <a:solidFill>
                  <a:srgbClr val="FFFFFF"/>
                </a:solidFill>
                <a:latin typeface="Lato"/>
                <a:ea typeface="Lato"/>
                <a:cs typeface="Lato"/>
                <a:sym typeface="Lato"/>
              </a:rPr>
              <a:t>Cluster 2</a:t>
            </a:r>
            <a:endParaRPr sz="1800" b="1" kern="1200">
              <a:solidFill>
                <a:srgbClr val="FFFFFF"/>
              </a:solidFill>
              <a:latin typeface="Lato"/>
              <a:ea typeface="Lato"/>
              <a:cs typeface="Lato"/>
              <a:sym typeface="Lato"/>
            </a:endParaRPr>
          </a:p>
        </p:txBody>
      </p:sp>
      <p:grpSp>
        <p:nvGrpSpPr>
          <p:cNvPr id="2" name="Group 1">
            <a:extLst>
              <a:ext uri="{FF2B5EF4-FFF2-40B4-BE49-F238E27FC236}">
                <a16:creationId xmlns:a16="http://schemas.microsoft.com/office/drawing/2014/main" id="{5D85511E-259F-CB16-F842-891A5CB88E5B}"/>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663B0387-8686-915B-3D62-46436593D720}"/>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7B3ED2BC-0DDD-9F0B-113F-75FEE48FA885}"/>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9B4E4719-6BC1-C1E5-AEB9-CF807B61E70E}"/>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1258A1C0-2EE3-3DAD-142D-879C331DC388}"/>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DDCDE958-12C0-2416-E0B9-A066EA37B2F0}"/>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4F8092F0-1041-0B72-3261-470957915463}"/>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BDA53EE3-2BE5-604B-F26C-8E7551DEE480}"/>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BF7CB197-D9BD-F193-7242-A152184DD7EB}"/>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0FBDF091-8A6E-5ECA-AD21-586697492BEE}"/>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356386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9"/>
          <p:cNvSpPr/>
          <p:nvPr/>
        </p:nvSpPr>
        <p:spPr>
          <a:xfrm>
            <a:off x="5137500" y="3126752"/>
            <a:ext cx="3448500" cy="855900"/>
          </a:xfrm>
          <a:prstGeom prst="rect">
            <a:avLst/>
          </a:prstGeom>
          <a:noFill/>
          <a:ln>
            <a:noFill/>
          </a:ln>
        </p:spPr>
        <p:txBody>
          <a:bodyPr spcFirstLastPara="1" wrap="square" lIns="91425" tIns="45700" rIns="91425" bIns="45700" anchor="t" anchorCtr="0">
            <a:noAutofit/>
          </a:bodyPr>
          <a:lstStyle/>
          <a:p>
            <a:pPr defTabSz="342900">
              <a:buSzPts val="1100"/>
              <a:defRPr/>
            </a:pPr>
            <a:r>
              <a:rPr lang="en" sz="1800" b="1" kern="1200">
                <a:solidFill>
                  <a:srgbClr val="3A3838"/>
                </a:solidFill>
                <a:latin typeface="Lato"/>
                <a:ea typeface="Lato"/>
                <a:cs typeface="Lato"/>
                <a:sym typeface="Lato"/>
              </a:rPr>
              <a:t>Population size</a:t>
            </a:r>
            <a:r>
              <a:rPr lang="en" sz="1000" kern="1200">
                <a:solidFill>
                  <a:srgbClr val="434343"/>
                </a:solidFill>
                <a:latin typeface="Lato"/>
                <a:ea typeface="Lato"/>
                <a:cs typeface="Lato"/>
                <a:sym typeface="Lato"/>
              </a:rPr>
              <a:t>| 1,000 people</a:t>
            </a:r>
            <a:endParaRPr kern="1200">
              <a:solidFill>
                <a:srgbClr val="0B5394"/>
              </a:solidFill>
              <a:latin typeface="Roboto"/>
              <a:ea typeface="Roboto"/>
              <a:cs typeface="Roboto"/>
              <a:sym typeface="Roboto"/>
            </a:endParaRPr>
          </a:p>
          <a:p>
            <a:pPr defTabSz="342900">
              <a:buSzPts val="1100"/>
              <a:defRPr/>
            </a:pPr>
            <a:endParaRPr sz="1800" b="1" kern="1200">
              <a:solidFill>
                <a:srgbClr val="3A3838"/>
              </a:solidFill>
              <a:latin typeface="Lato"/>
              <a:ea typeface="Lato"/>
              <a:cs typeface="Lato"/>
              <a:sym typeface="Lato"/>
            </a:endParaRPr>
          </a:p>
          <a:p>
            <a:pPr defTabSz="342900">
              <a:buSzPts val="1100"/>
              <a:defRPr/>
            </a:pPr>
            <a:endParaRPr sz="1800" b="1" kern="1200">
              <a:solidFill>
                <a:srgbClr val="3A3838"/>
              </a:solidFill>
              <a:latin typeface="Lato"/>
              <a:ea typeface="Lato"/>
              <a:cs typeface="Lato"/>
              <a:sym typeface="Lato"/>
            </a:endParaRPr>
          </a:p>
          <a:p>
            <a:pPr defTabSz="342900">
              <a:lnSpc>
                <a:spcPct val="19714"/>
              </a:lnSpc>
              <a:spcAft>
                <a:spcPts val="800"/>
              </a:spcAft>
              <a:buSzPts val="1800"/>
              <a:defRPr/>
            </a:pPr>
            <a:r>
              <a:rPr lang="en" sz="1800" b="1" kern="1200">
                <a:solidFill>
                  <a:srgbClr val="3A3838"/>
                </a:solidFill>
                <a:latin typeface="Lato"/>
                <a:ea typeface="Lato"/>
                <a:cs typeface="Lato"/>
                <a:sym typeface="Lato"/>
              </a:rPr>
              <a:t>Settlement density</a:t>
            </a:r>
            <a:r>
              <a:rPr lang="en" b="1" kern="1200">
                <a:solidFill>
                  <a:srgbClr val="0B5394"/>
                </a:solidFill>
                <a:latin typeface="Roboto"/>
                <a:ea typeface="Roboto"/>
                <a:cs typeface="Roboto"/>
                <a:sym typeface="Roboto"/>
              </a:rPr>
              <a:t> </a:t>
            </a:r>
            <a:r>
              <a:rPr lang="en" sz="1000" kern="1200">
                <a:solidFill>
                  <a:srgbClr val="434343"/>
                </a:solidFill>
                <a:latin typeface="Lato"/>
                <a:ea typeface="Lato"/>
                <a:cs typeface="Lato"/>
                <a:sym typeface="Lato"/>
              </a:rPr>
              <a:t>| high</a:t>
            </a:r>
            <a:endParaRPr sz="1000" kern="1200">
              <a:solidFill>
                <a:srgbClr val="434343"/>
              </a:solidFill>
              <a:latin typeface="Lato"/>
              <a:ea typeface="Lato"/>
              <a:cs typeface="Lato"/>
              <a:sym typeface="Lato"/>
            </a:endParaRPr>
          </a:p>
        </p:txBody>
      </p:sp>
      <p:sp>
        <p:nvSpPr>
          <p:cNvPr id="644" name="Google Shape;644;p69"/>
          <p:cNvSpPr/>
          <p:nvPr/>
        </p:nvSpPr>
        <p:spPr>
          <a:xfrm>
            <a:off x="522150" y="3126750"/>
            <a:ext cx="3535200" cy="855900"/>
          </a:xfrm>
          <a:prstGeom prst="rect">
            <a:avLst/>
          </a:prstGeom>
          <a:noFill/>
          <a:ln>
            <a:noFill/>
          </a:ln>
        </p:spPr>
        <p:txBody>
          <a:bodyPr spcFirstLastPara="1" wrap="square" lIns="91425" tIns="45700" rIns="91425" bIns="45700" anchor="t" anchorCtr="0">
            <a:noAutofit/>
          </a:bodyPr>
          <a:lstStyle/>
          <a:p>
            <a:pPr defTabSz="342900">
              <a:buSzPts val="1100"/>
              <a:defRPr/>
            </a:pPr>
            <a:r>
              <a:rPr lang="en" sz="1800" b="1" kern="1200">
                <a:solidFill>
                  <a:srgbClr val="3A3838"/>
                </a:solidFill>
                <a:latin typeface="Lato"/>
                <a:ea typeface="Lato"/>
                <a:cs typeface="Lato"/>
                <a:sym typeface="Lato"/>
              </a:rPr>
              <a:t>Population size </a:t>
            </a:r>
            <a:r>
              <a:rPr lang="en" sz="1000" kern="1200">
                <a:solidFill>
                  <a:srgbClr val="434343"/>
                </a:solidFill>
                <a:latin typeface="Lato"/>
                <a:ea typeface="Lato"/>
                <a:cs typeface="Lato"/>
                <a:sym typeface="Lato"/>
              </a:rPr>
              <a:t>| 500 people</a:t>
            </a:r>
            <a:endParaRPr sz="1000" kern="1200">
              <a:solidFill>
                <a:srgbClr val="434343"/>
              </a:solidFill>
              <a:latin typeface="Lato"/>
              <a:ea typeface="Lato"/>
              <a:cs typeface="Lato"/>
              <a:sym typeface="Lato"/>
            </a:endParaRPr>
          </a:p>
          <a:p>
            <a:pPr defTabSz="342900">
              <a:buSzPts val="1100"/>
              <a:defRPr/>
            </a:pPr>
            <a:endParaRPr sz="1000" kern="1200">
              <a:solidFill>
                <a:srgbClr val="434343"/>
              </a:solidFill>
              <a:latin typeface="Lato"/>
              <a:ea typeface="Lato"/>
              <a:cs typeface="Lato"/>
              <a:sym typeface="Lato"/>
            </a:endParaRPr>
          </a:p>
          <a:p>
            <a:pPr defTabSz="342900">
              <a:buSzPts val="1100"/>
              <a:defRPr/>
            </a:pPr>
            <a:endParaRPr b="1" kern="1200">
              <a:solidFill>
                <a:srgbClr val="0B5394"/>
              </a:solidFill>
              <a:latin typeface="Roboto"/>
              <a:ea typeface="Roboto"/>
              <a:cs typeface="Roboto"/>
              <a:sym typeface="Roboto"/>
            </a:endParaRPr>
          </a:p>
          <a:p>
            <a:pPr defTabSz="342900">
              <a:buSzPts val="1100"/>
              <a:defRPr/>
            </a:pPr>
            <a:r>
              <a:rPr lang="en" sz="1800" b="1" kern="1200">
                <a:solidFill>
                  <a:srgbClr val="3A3838"/>
                </a:solidFill>
                <a:latin typeface="Lato"/>
                <a:ea typeface="Lato"/>
                <a:cs typeface="Lato"/>
                <a:sym typeface="Lato"/>
              </a:rPr>
              <a:t>Settlement density</a:t>
            </a:r>
            <a:r>
              <a:rPr lang="en" sz="1000" kern="1200">
                <a:solidFill>
                  <a:srgbClr val="434343"/>
                </a:solidFill>
                <a:latin typeface="Lato"/>
                <a:ea typeface="Lato"/>
                <a:cs typeface="Lato"/>
                <a:sym typeface="Lato"/>
              </a:rPr>
              <a:t>| low</a:t>
            </a:r>
            <a:endParaRPr sz="1000" kern="1200">
              <a:solidFill>
                <a:srgbClr val="434343"/>
              </a:solidFill>
              <a:latin typeface="Lato"/>
              <a:ea typeface="Lato"/>
              <a:cs typeface="Lato"/>
              <a:sym typeface="Lato"/>
            </a:endParaRPr>
          </a:p>
        </p:txBody>
      </p:sp>
      <p:pic>
        <p:nvPicPr>
          <p:cNvPr id="645" name="Google Shape;645;p69"/>
          <p:cNvPicPr preferRelativeResize="0"/>
          <p:nvPr/>
        </p:nvPicPr>
        <p:blipFill rotWithShape="1">
          <a:blip r:embed="rId3">
            <a:alphaModFix/>
          </a:blip>
          <a:srcRect t="5075" b="5406"/>
          <a:stretch/>
        </p:blipFill>
        <p:spPr>
          <a:xfrm>
            <a:off x="4579500" y="661551"/>
            <a:ext cx="4579500" cy="2348626"/>
          </a:xfrm>
          <a:prstGeom prst="rect">
            <a:avLst/>
          </a:prstGeom>
          <a:noFill/>
          <a:ln>
            <a:noFill/>
          </a:ln>
        </p:spPr>
      </p:pic>
      <p:pic>
        <p:nvPicPr>
          <p:cNvPr id="646" name="Google Shape;646;p69"/>
          <p:cNvPicPr preferRelativeResize="0"/>
          <p:nvPr/>
        </p:nvPicPr>
        <p:blipFill rotWithShape="1">
          <a:blip r:embed="rId4">
            <a:alphaModFix/>
          </a:blip>
          <a:srcRect l="2647"/>
          <a:stretch/>
        </p:blipFill>
        <p:spPr>
          <a:xfrm>
            <a:off x="1" y="661551"/>
            <a:ext cx="4579499" cy="2339761"/>
          </a:xfrm>
          <a:prstGeom prst="rect">
            <a:avLst/>
          </a:prstGeom>
          <a:noFill/>
          <a:ln>
            <a:noFill/>
          </a:ln>
        </p:spPr>
      </p:pic>
      <p:grpSp>
        <p:nvGrpSpPr>
          <p:cNvPr id="647" name="Google Shape;647;p69"/>
          <p:cNvGrpSpPr/>
          <p:nvPr/>
        </p:nvGrpSpPr>
        <p:grpSpPr>
          <a:xfrm>
            <a:off x="2894841" y="1397431"/>
            <a:ext cx="3354300" cy="2348634"/>
            <a:chOff x="2766785" y="2255893"/>
            <a:chExt cx="3354300" cy="2348634"/>
          </a:xfrm>
        </p:grpSpPr>
        <p:sp>
          <p:nvSpPr>
            <p:cNvPr id="648" name="Google Shape;648;p69"/>
            <p:cNvSpPr/>
            <p:nvPr/>
          </p:nvSpPr>
          <p:spPr>
            <a:xfrm>
              <a:off x="2766785" y="2255893"/>
              <a:ext cx="3354300" cy="23193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algn="ctr" defTabSz="342900">
                <a:buSzPts val="1800"/>
                <a:defRPr/>
              </a:pPr>
              <a:endParaRPr sz="1800" kern="1200">
                <a:latin typeface="Calibri"/>
                <a:ea typeface="Calibri"/>
                <a:cs typeface="Calibri"/>
                <a:sym typeface="Calibri"/>
              </a:endParaRPr>
            </a:p>
          </p:txBody>
        </p:sp>
        <p:cxnSp>
          <p:nvCxnSpPr>
            <p:cNvPr id="649" name="Google Shape;649;p69"/>
            <p:cNvCxnSpPr/>
            <p:nvPr/>
          </p:nvCxnSpPr>
          <p:spPr>
            <a:xfrm>
              <a:off x="3249330" y="2854641"/>
              <a:ext cx="0" cy="1495800"/>
            </a:xfrm>
            <a:prstGeom prst="straightConnector1">
              <a:avLst/>
            </a:prstGeom>
            <a:noFill/>
            <a:ln w="19050" cap="flat" cmpd="sng">
              <a:solidFill>
                <a:srgbClr val="434343"/>
              </a:solidFill>
              <a:prstDash val="solid"/>
              <a:round/>
              <a:headEnd type="triangle" w="sm" len="sm"/>
              <a:tailEnd type="none" w="sm" len="sm"/>
            </a:ln>
          </p:spPr>
        </p:cxnSp>
        <p:cxnSp>
          <p:nvCxnSpPr>
            <p:cNvPr id="650" name="Google Shape;650;p69"/>
            <p:cNvCxnSpPr/>
            <p:nvPr/>
          </p:nvCxnSpPr>
          <p:spPr>
            <a:xfrm>
              <a:off x="3249330" y="4350493"/>
              <a:ext cx="2096400" cy="0"/>
            </a:xfrm>
            <a:prstGeom prst="straightConnector1">
              <a:avLst/>
            </a:prstGeom>
            <a:noFill/>
            <a:ln w="19050" cap="flat" cmpd="sng">
              <a:solidFill>
                <a:srgbClr val="434343"/>
              </a:solidFill>
              <a:prstDash val="solid"/>
              <a:round/>
              <a:headEnd type="none" w="sm" len="sm"/>
              <a:tailEnd type="triangle" w="sm" len="sm"/>
            </a:ln>
          </p:spPr>
        </p:cxnSp>
        <p:sp>
          <p:nvSpPr>
            <p:cNvPr id="651" name="Google Shape;651;p69"/>
            <p:cNvSpPr txBox="1"/>
            <p:nvPr/>
          </p:nvSpPr>
          <p:spPr>
            <a:xfrm rot="-5400000">
              <a:off x="2508581" y="3342035"/>
              <a:ext cx="1133100" cy="444600"/>
            </a:xfrm>
            <a:prstGeom prst="rect">
              <a:avLst/>
            </a:prstGeom>
            <a:noFill/>
            <a:ln>
              <a:noFill/>
            </a:ln>
          </p:spPr>
          <p:txBody>
            <a:bodyPr spcFirstLastPara="1" wrap="square" lIns="91425" tIns="45700" rIns="91425" bIns="45700" anchor="t" anchorCtr="0">
              <a:noAutofit/>
            </a:bodyPr>
            <a:lstStyle/>
            <a:p>
              <a:pPr defTabSz="342900">
                <a:buSzPts val="1800"/>
                <a:defRPr/>
              </a:pPr>
              <a:r>
                <a:rPr lang="en" sz="1000" kern="1200">
                  <a:solidFill>
                    <a:srgbClr val="434343"/>
                  </a:solidFill>
                  <a:latin typeface="Lato"/>
                  <a:ea typeface="Lato"/>
                  <a:cs typeface="Lato"/>
                  <a:sym typeface="Lato"/>
                </a:rPr>
                <a:t>Population Size</a:t>
              </a:r>
              <a:endParaRPr sz="1000" kern="1200">
                <a:solidFill>
                  <a:srgbClr val="434343"/>
                </a:solidFill>
                <a:latin typeface="Lato"/>
                <a:ea typeface="Lato"/>
                <a:cs typeface="Lato"/>
                <a:sym typeface="Lato"/>
              </a:endParaRPr>
            </a:p>
          </p:txBody>
        </p:sp>
        <p:sp>
          <p:nvSpPr>
            <p:cNvPr id="652" name="Google Shape;652;p69"/>
            <p:cNvSpPr txBox="1"/>
            <p:nvPr/>
          </p:nvSpPr>
          <p:spPr>
            <a:xfrm>
              <a:off x="3354176" y="4350427"/>
              <a:ext cx="1886700" cy="254100"/>
            </a:xfrm>
            <a:prstGeom prst="rect">
              <a:avLst/>
            </a:prstGeom>
            <a:noFill/>
            <a:ln>
              <a:noFill/>
            </a:ln>
          </p:spPr>
          <p:txBody>
            <a:bodyPr spcFirstLastPara="1" wrap="square" lIns="91425" tIns="45700" rIns="91425" bIns="45700" anchor="t" anchorCtr="0">
              <a:noAutofit/>
            </a:bodyPr>
            <a:lstStyle/>
            <a:p>
              <a:pPr algn="ctr" defTabSz="342900">
                <a:buSzPts val="1800"/>
                <a:defRPr/>
              </a:pPr>
              <a:r>
                <a:rPr lang="en" sz="1000" kern="1200">
                  <a:solidFill>
                    <a:srgbClr val="434343"/>
                  </a:solidFill>
                  <a:latin typeface="Lato"/>
                  <a:ea typeface="Lato"/>
                  <a:cs typeface="Lato"/>
                  <a:sym typeface="Lato"/>
                </a:rPr>
                <a:t>Settlement Density</a:t>
              </a:r>
              <a:endParaRPr sz="1000" kern="1200">
                <a:solidFill>
                  <a:srgbClr val="434343"/>
                </a:solidFill>
                <a:latin typeface="Lato"/>
                <a:ea typeface="Lato"/>
                <a:cs typeface="Lato"/>
                <a:sym typeface="Lato"/>
              </a:endParaRPr>
            </a:p>
          </p:txBody>
        </p:sp>
      </p:grpSp>
      <p:cxnSp>
        <p:nvCxnSpPr>
          <p:cNvPr id="653" name="Google Shape;653;p69"/>
          <p:cNvCxnSpPr/>
          <p:nvPr/>
        </p:nvCxnSpPr>
        <p:spPr>
          <a:xfrm rot="10800000" flipH="1">
            <a:off x="3426781" y="1849613"/>
            <a:ext cx="1862700" cy="1274700"/>
          </a:xfrm>
          <a:prstGeom prst="straightConnector1">
            <a:avLst/>
          </a:prstGeom>
          <a:noFill/>
          <a:ln w="19050" cap="flat" cmpd="sng">
            <a:solidFill>
              <a:srgbClr val="AF987A"/>
            </a:solidFill>
            <a:prstDash val="solid"/>
            <a:round/>
            <a:headEnd type="none" w="sm" len="sm"/>
            <a:tailEnd type="triangle" w="med" len="med"/>
          </a:ln>
        </p:spPr>
      </p:cxnSp>
      <p:grpSp>
        <p:nvGrpSpPr>
          <p:cNvPr id="654" name="Google Shape;654;p69"/>
          <p:cNvGrpSpPr/>
          <p:nvPr/>
        </p:nvGrpSpPr>
        <p:grpSpPr>
          <a:xfrm>
            <a:off x="3769200" y="1794263"/>
            <a:ext cx="1368300" cy="1215900"/>
            <a:chOff x="3803275" y="2906925"/>
            <a:chExt cx="1368300" cy="1215900"/>
          </a:xfrm>
        </p:grpSpPr>
        <p:sp>
          <p:nvSpPr>
            <p:cNvPr id="655" name="Google Shape;655;p69"/>
            <p:cNvSpPr/>
            <p:nvPr/>
          </p:nvSpPr>
          <p:spPr>
            <a:xfrm>
              <a:off x="4641475" y="3211725"/>
              <a:ext cx="72900" cy="72900"/>
            </a:xfrm>
            <a:prstGeom prst="ellipse">
              <a:avLst/>
            </a:prstGeom>
            <a:solidFill>
              <a:srgbClr val="EA6024"/>
            </a:solidFill>
            <a:ln>
              <a:noFill/>
            </a:ln>
          </p:spPr>
          <p:txBody>
            <a:bodyPr spcFirstLastPara="1" wrap="square" lIns="91425" tIns="91425" rIns="91425" bIns="91425" anchor="ctr" anchorCtr="0">
              <a:noAutofit/>
            </a:bodyPr>
            <a:lstStyle/>
            <a:p>
              <a:pPr defTabSz="342900">
                <a:buSzPts val="1400"/>
                <a:defRPr/>
              </a:pPr>
              <a:endParaRPr kern="1200"/>
            </a:p>
          </p:txBody>
        </p:sp>
        <p:sp>
          <p:nvSpPr>
            <p:cNvPr id="656" name="Google Shape;656;p69"/>
            <p:cNvSpPr/>
            <p:nvPr/>
          </p:nvSpPr>
          <p:spPr>
            <a:xfrm>
              <a:off x="4793875" y="3364125"/>
              <a:ext cx="72900" cy="72900"/>
            </a:xfrm>
            <a:prstGeom prst="ellipse">
              <a:avLst/>
            </a:prstGeom>
            <a:solidFill>
              <a:srgbClr val="EA6024"/>
            </a:solidFill>
            <a:ln>
              <a:noFill/>
            </a:ln>
          </p:spPr>
          <p:txBody>
            <a:bodyPr spcFirstLastPara="1" wrap="square" lIns="91425" tIns="91425" rIns="91425" bIns="91425" anchor="ctr" anchorCtr="0">
              <a:noAutofit/>
            </a:bodyPr>
            <a:lstStyle/>
            <a:p>
              <a:pPr defTabSz="342900">
                <a:buSzPts val="1400"/>
                <a:defRPr/>
              </a:pPr>
              <a:endParaRPr kern="1200"/>
            </a:p>
          </p:txBody>
        </p:sp>
        <p:sp>
          <p:nvSpPr>
            <p:cNvPr id="657" name="Google Shape;657;p69"/>
            <p:cNvSpPr/>
            <p:nvPr/>
          </p:nvSpPr>
          <p:spPr>
            <a:xfrm>
              <a:off x="4641475" y="3516525"/>
              <a:ext cx="72900" cy="72900"/>
            </a:xfrm>
            <a:prstGeom prst="ellipse">
              <a:avLst/>
            </a:prstGeom>
            <a:solidFill>
              <a:srgbClr val="EA6024"/>
            </a:solidFill>
            <a:ln>
              <a:noFill/>
            </a:ln>
          </p:spPr>
          <p:txBody>
            <a:bodyPr spcFirstLastPara="1" wrap="square" lIns="91425" tIns="91425" rIns="91425" bIns="91425" anchor="ctr" anchorCtr="0">
              <a:noAutofit/>
            </a:bodyPr>
            <a:lstStyle/>
            <a:p>
              <a:pPr defTabSz="342900">
                <a:buSzPts val="1400"/>
                <a:defRPr/>
              </a:pPr>
              <a:endParaRPr kern="1200"/>
            </a:p>
          </p:txBody>
        </p:sp>
        <p:sp>
          <p:nvSpPr>
            <p:cNvPr id="658" name="Google Shape;658;p69"/>
            <p:cNvSpPr/>
            <p:nvPr/>
          </p:nvSpPr>
          <p:spPr>
            <a:xfrm>
              <a:off x="4336675" y="3668925"/>
              <a:ext cx="72900" cy="72900"/>
            </a:xfrm>
            <a:prstGeom prst="ellipse">
              <a:avLst/>
            </a:prstGeom>
            <a:solidFill>
              <a:srgbClr val="EA6024"/>
            </a:solidFill>
            <a:ln>
              <a:noFill/>
            </a:ln>
          </p:spPr>
          <p:txBody>
            <a:bodyPr spcFirstLastPara="1" wrap="square" lIns="91425" tIns="91425" rIns="91425" bIns="91425" anchor="ctr" anchorCtr="0">
              <a:noAutofit/>
            </a:bodyPr>
            <a:lstStyle/>
            <a:p>
              <a:pPr defTabSz="342900">
                <a:buSzPts val="1400"/>
                <a:defRPr/>
              </a:pPr>
              <a:endParaRPr kern="1200"/>
            </a:p>
          </p:txBody>
        </p:sp>
        <p:sp>
          <p:nvSpPr>
            <p:cNvPr id="659" name="Google Shape;659;p69"/>
            <p:cNvSpPr/>
            <p:nvPr/>
          </p:nvSpPr>
          <p:spPr>
            <a:xfrm>
              <a:off x="4412875" y="3440325"/>
              <a:ext cx="72900" cy="72900"/>
            </a:xfrm>
            <a:prstGeom prst="ellipse">
              <a:avLst/>
            </a:prstGeom>
            <a:solidFill>
              <a:srgbClr val="EA6024"/>
            </a:solidFill>
            <a:ln>
              <a:noFill/>
            </a:ln>
          </p:spPr>
          <p:txBody>
            <a:bodyPr spcFirstLastPara="1" wrap="square" lIns="91425" tIns="91425" rIns="91425" bIns="91425" anchor="ctr" anchorCtr="0">
              <a:noAutofit/>
            </a:bodyPr>
            <a:lstStyle/>
            <a:p>
              <a:pPr defTabSz="342900">
                <a:buSzPts val="1400"/>
                <a:defRPr/>
              </a:pPr>
              <a:endParaRPr kern="1200"/>
            </a:p>
          </p:txBody>
        </p:sp>
        <p:sp>
          <p:nvSpPr>
            <p:cNvPr id="660" name="Google Shape;660;p69"/>
            <p:cNvSpPr/>
            <p:nvPr/>
          </p:nvSpPr>
          <p:spPr>
            <a:xfrm>
              <a:off x="4108075" y="3516525"/>
              <a:ext cx="72900" cy="72900"/>
            </a:xfrm>
            <a:prstGeom prst="ellipse">
              <a:avLst/>
            </a:prstGeom>
            <a:solidFill>
              <a:srgbClr val="EA6024"/>
            </a:solidFill>
            <a:ln>
              <a:noFill/>
            </a:ln>
          </p:spPr>
          <p:txBody>
            <a:bodyPr spcFirstLastPara="1" wrap="square" lIns="91425" tIns="91425" rIns="91425" bIns="91425" anchor="ctr" anchorCtr="0">
              <a:noAutofit/>
            </a:bodyPr>
            <a:lstStyle/>
            <a:p>
              <a:pPr defTabSz="342900">
                <a:buSzPts val="1400"/>
                <a:defRPr/>
              </a:pPr>
              <a:endParaRPr kern="1200"/>
            </a:p>
          </p:txBody>
        </p:sp>
        <p:sp>
          <p:nvSpPr>
            <p:cNvPr id="661" name="Google Shape;661;p69"/>
            <p:cNvSpPr/>
            <p:nvPr/>
          </p:nvSpPr>
          <p:spPr>
            <a:xfrm>
              <a:off x="4031875" y="3897525"/>
              <a:ext cx="72900" cy="72900"/>
            </a:xfrm>
            <a:prstGeom prst="ellipse">
              <a:avLst/>
            </a:prstGeom>
            <a:solidFill>
              <a:srgbClr val="EA6024"/>
            </a:solidFill>
            <a:ln>
              <a:noFill/>
            </a:ln>
          </p:spPr>
          <p:txBody>
            <a:bodyPr spcFirstLastPara="1" wrap="square" lIns="91425" tIns="91425" rIns="91425" bIns="91425" anchor="ctr" anchorCtr="0">
              <a:noAutofit/>
            </a:bodyPr>
            <a:lstStyle/>
            <a:p>
              <a:pPr defTabSz="342900">
                <a:buSzPts val="1400"/>
                <a:defRPr/>
              </a:pPr>
              <a:endParaRPr kern="1200"/>
            </a:p>
          </p:txBody>
        </p:sp>
        <p:sp>
          <p:nvSpPr>
            <p:cNvPr id="662" name="Google Shape;662;p69"/>
            <p:cNvSpPr/>
            <p:nvPr/>
          </p:nvSpPr>
          <p:spPr>
            <a:xfrm>
              <a:off x="3803275" y="3745125"/>
              <a:ext cx="72900" cy="72900"/>
            </a:xfrm>
            <a:prstGeom prst="ellipse">
              <a:avLst/>
            </a:prstGeom>
            <a:solidFill>
              <a:srgbClr val="EA6024"/>
            </a:solidFill>
            <a:ln>
              <a:noFill/>
            </a:ln>
          </p:spPr>
          <p:txBody>
            <a:bodyPr spcFirstLastPara="1" wrap="square" lIns="91425" tIns="91425" rIns="91425" bIns="91425" anchor="ctr" anchorCtr="0">
              <a:noAutofit/>
            </a:bodyPr>
            <a:lstStyle/>
            <a:p>
              <a:pPr defTabSz="342900">
                <a:buSzPts val="1400"/>
                <a:defRPr/>
              </a:pPr>
              <a:endParaRPr kern="1200"/>
            </a:p>
          </p:txBody>
        </p:sp>
        <p:sp>
          <p:nvSpPr>
            <p:cNvPr id="663" name="Google Shape;663;p69"/>
            <p:cNvSpPr/>
            <p:nvPr/>
          </p:nvSpPr>
          <p:spPr>
            <a:xfrm>
              <a:off x="4717675" y="2906925"/>
              <a:ext cx="72900" cy="72900"/>
            </a:xfrm>
            <a:prstGeom prst="ellipse">
              <a:avLst/>
            </a:prstGeom>
            <a:solidFill>
              <a:srgbClr val="EA6024"/>
            </a:solidFill>
            <a:ln>
              <a:noFill/>
            </a:ln>
          </p:spPr>
          <p:txBody>
            <a:bodyPr spcFirstLastPara="1" wrap="square" lIns="91425" tIns="91425" rIns="91425" bIns="91425" anchor="ctr" anchorCtr="0">
              <a:noAutofit/>
            </a:bodyPr>
            <a:lstStyle/>
            <a:p>
              <a:pPr defTabSz="342900">
                <a:buSzPts val="1400"/>
                <a:defRPr/>
              </a:pPr>
              <a:endParaRPr kern="1200"/>
            </a:p>
          </p:txBody>
        </p:sp>
        <p:sp>
          <p:nvSpPr>
            <p:cNvPr id="664" name="Google Shape;664;p69"/>
            <p:cNvSpPr/>
            <p:nvPr/>
          </p:nvSpPr>
          <p:spPr>
            <a:xfrm>
              <a:off x="5098675" y="3287925"/>
              <a:ext cx="72900" cy="72900"/>
            </a:xfrm>
            <a:prstGeom prst="ellipse">
              <a:avLst/>
            </a:prstGeom>
            <a:solidFill>
              <a:srgbClr val="EA6024"/>
            </a:solidFill>
            <a:ln>
              <a:noFill/>
            </a:ln>
          </p:spPr>
          <p:txBody>
            <a:bodyPr spcFirstLastPara="1" wrap="square" lIns="91425" tIns="91425" rIns="91425" bIns="91425" anchor="ctr" anchorCtr="0">
              <a:noAutofit/>
            </a:bodyPr>
            <a:lstStyle/>
            <a:p>
              <a:pPr defTabSz="342900">
                <a:buSzPts val="1400"/>
                <a:defRPr/>
              </a:pPr>
              <a:endParaRPr kern="1200"/>
            </a:p>
          </p:txBody>
        </p:sp>
        <p:sp>
          <p:nvSpPr>
            <p:cNvPr id="665" name="Google Shape;665;p69"/>
            <p:cNvSpPr/>
            <p:nvPr/>
          </p:nvSpPr>
          <p:spPr>
            <a:xfrm>
              <a:off x="3803275" y="4049925"/>
              <a:ext cx="72900" cy="72900"/>
            </a:xfrm>
            <a:prstGeom prst="ellipse">
              <a:avLst/>
            </a:prstGeom>
            <a:solidFill>
              <a:srgbClr val="EA6024"/>
            </a:solidFill>
            <a:ln>
              <a:noFill/>
            </a:ln>
          </p:spPr>
          <p:txBody>
            <a:bodyPr spcFirstLastPara="1" wrap="square" lIns="91425" tIns="91425" rIns="91425" bIns="91425" anchor="ctr" anchorCtr="0">
              <a:noAutofit/>
            </a:bodyPr>
            <a:lstStyle/>
            <a:p>
              <a:pPr defTabSz="342900">
                <a:buSzPts val="1400"/>
                <a:defRPr/>
              </a:pPr>
              <a:endParaRPr kern="1200"/>
            </a:p>
          </p:txBody>
        </p:sp>
      </p:grpSp>
      <p:cxnSp>
        <p:nvCxnSpPr>
          <p:cNvPr id="666" name="Google Shape;666;p69"/>
          <p:cNvCxnSpPr>
            <a:endCxn id="651" idx="2"/>
          </p:cNvCxnSpPr>
          <p:nvPr/>
        </p:nvCxnSpPr>
        <p:spPr>
          <a:xfrm>
            <a:off x="2313387" y="645173"/>
            <a:ext cx="1112100" cy="2060700"/>
          </a:xfrm>
          <a:prstGeom prst="straightConnector1">
            <a:avLst/>
          </a:prstGeom>
          <a:noFill/>
          <a:ln w="28575" cap="flat" cmpd="sng">
            <a:solidFill>
              <a:srgbClr val="115E6E"/>
            </a:solidFill>
            <a:prstDash val="solid"/>
            <a:round/>
            <a:headEnd type="none" w="sm" len="sm"/>
            <a:tailEnd type="triangle" w="med" len="med"/>
          </a:ln>
        </p:spPr>
      </p:cxnSp>
      <p:grpSp>
        <p:nvGrpSpPr>
          <p:cNvPr id="667" name="Google Shape;667;p69"/>
          <p:cNvGrpSpPr/>
          <p:nvPr/>
        </p:nvGrpSpPr>
        <p:grpSpPr>
          <a:xfrm>
            <a:off x="4579339" y="1915794"/>
            <a:ext cx="471600" cy="254100"/>
            <a:chOff x="4645064" y="2994481"/>
            <a:chExt cx="471600" cy="254100"/>
          </a:xfrm>
        </p:grpSpPr>
        <p:sp>
          <p:nvSpPr>
            <p:cNvPr id="668" name="Google Shape;668;p69"/>
            <p:cNvSpPr txBox="1"/>
            <p:nvPr/>
          </p:nvSpPr>
          <p:spPr>
            <a:xfrm>
              <a:off x="4645064" y="2994481"/>
              <a:ext cx="471600" cy="254100"/>
            </a:xfrm>
            <a:prstGeom prst="rect">
              <a:avLst/>
            </a:prstGeom>
            <a:noFill/>
            <a:ln>
              <a:noFill/>
            </a:ln>
          </p:spPr>
          <p:txBody>
            <a:bodyPr spcFirstLastPara="1" wrap="square" lIns="91425" tIns="45700" rIns="91425" bIns="45700" anchor="t" anchorCtr="0">
              <a:noAutofit/>
            </a:bodyPr>
            <a:lstStyle/>
            <a:p>
              <a:pPr defTabSz="342900">
                <a:buSzPts val="1800"/>
                <a:defRPr/>
              </a:pPr>
              <a:r>
                <a:rPr lang="en" sz="800" b="1" kern="1200">
                  <a:solidFill>
                    <a:srgbClr val="F7B00C"/>
                  </a:solidFill>
                  <a:latin typeface="Roboto"/>
                  <a:ea typeface="Roboto"/>
                  <a:cs typeface="Roboto"/>
                  <a:sym typeface="Roboto"/>
                </a:rPr>
                <a:t>C2</a:t>
              </a:r>
              <a:endParaRPr sz="800" b="1" kern="1200">
                <a:solidFill>
                  <a:srgbClr val="F7B00C"/>
                </a:solidFill>
                <a:latin typeface="Roboto"/>
                <a:ea typeface="Roboto"/>
                <a:cs typeface="Roboto"/>
                <a:sym typeface="Roboto"/>
              </a:endParaRPr>
            </a:p>
          </p:txBody>
        </p:sp>
        <p:sp>
          <p:nvSpPr>
            <p:cNvPr id="669" name="Google Shape;669;p69"/>
            <p:cNvSpPr/>
            <p:nvPr/>
          </p:nvSpPr>
          <p:spPr>
            <a:xfrm>
              <a:off x="4868225" y="3134025"/>
              <a:ext cx="72900" cy="72900"/>
            </a:xfrm>
            <a:prstGeom prst="ellipse">
              <a:avLst/>
            </a:prstGeom>
            <a:solidFill>
              <a:srgbClr val="F7B00C"/>
            </a:solidFill>
            <a:ln>
              <a:noFill/>
            </a:ln>
          </p:spPr>
          <p:txBody>
            <a:bodyPr spcFirstLastPara="1" wrap="square" lIns="91425" tIns="91425" rIns="91425" bIns="91425" anchor="ctr" anchorCtr="0">
              <a:noAutofit/>
            </a:bodyPr>
            <a:lstStyle/>
            <a:p>
              <a:pPr defTabSz="342900">
                <a:buSzPts val="1400"/>
                <a:defRPr/>
              </a:pPr>
              <a:endParaRPr kern="1200"/>
            </a:p>
          </p:txBody>
        </p:sp>
      </p:grpSp>
      <p:grpSp>
        <p:nvGrpSpPr>
          <p:cNvPr id="670" name="Google Shape;670;p69"/>
          <p:cNvGrpSpPr/>
          <p:nvPr/>
        </p:nvGrpSpPr>
        <p:grpSpPr>
          <a:xfrm>
            <a:off x="3362793" y="2727288"/>
            <a:ext cx="471600" cy="250798"/>
            <a:chOff x="3362793" y="3126747"/>
            <a:chExt cx="471600" cy="250798"/>
          </a:xfrm>
        </p:grpSpPr>
        <p:sp>
          <p:nvSpPr>
            <p:cNvPr id="671" name="Google Shape;671;p69"/>
            <p:cNvSpPr/>
            <p:nvPr/>
          </p:nvSpPr>
          <p:spPr>
            <a:xfrm>
              <a:off x="3526428" y="3304645"/>
              <a:ext cx="72900" cy="72900"/>
            </a:xfrm>
            <a:prstGeom prst="ellipse">
              <a:avLst/>
            </a:prstGeom>
            <a:solidFill>
              <a:srgbClr val="AB3933"/>
            </a:solidFill>
            <a:ln>
              <a:noFill/>
            </a:ln>
          </p:spPr>
          <p:txBody>
            <a:bodyPr spcFirstLastPara="1" wrap="square" lIns="91425" tIns="91425" rIns="91425" bIns="91425" anchor="ctr" anchorCtr="0">
              <a:noAutofit/>
            </a:bodyPr>
            <a:lstStyle/>
            <a:p>
              <a:pPr defTabSz="342900">
                <a:buSzPts val="1400"/>
                <a:defRPr/>
              </a:pPr>
              <a:endParaRPr kern="1200">
                <a:solidFill>
                  <a:srgbClr val="EA6024"/>
                </a:solidFill>
              </a:endParaRPr>
            </a:p>
          </p:txBody>
        </p:sp>
        <p:sp>
          <p:nvSpPr>
            <p:cNvPr id="672" name="Google Shape;672;p69"/>
            <p:cNvSpPr txBox="1"/>
            <p:nvPr/>
          </p:nvSpPr>
          <p:spPr>
            <a:xfrm>
              <a:off x="3362793" y="3126747"/>
              <a:ext cx="471600" cy="177900"/>
            </a:xfrm>
            <a:prstGeom prst="rect">
              <a:avLst/>
            </a:prstGeom>
            <a:noFill/>
            <a:ln>
              <a:noFill/>
            </a:ln>
          </p:spPr>
          <p:txBody>
            <a:bodyPr spcFirstLastPara="1" wrap="square" lIns="91425" tIns="45700" rIns="91425" bIns="45700" anchor="t" anchorCtr="0">
              <a:noAutofit/>
            </a:bodyPr>
            <a:lstStyle/>
            <a:p>
              <a:pPr defTabSz="342900">
                <a:buSzPts val="1800"/>
                <a:defRPr/>
              </a:pPr>
              <a:r>
                <a:rPr lang="en" sz="800" b="1" kern="1200">
                  <a:solidFill>
                    <a:srgbClr val="AB3933"/>
                  </a:solidFill>
                  <a:latin typeface="Roboto"/>
                  <a:ea typeface="Roboto"/>
                  <a:cs typeface="Roboto"/>
                  <a:sym typeface="Roboto"/>
                </a:rPr>
                <a:t>C1</a:t>
              </a:r>
              <a:endParaRPr sz="800" b="1" kern="1200">
                <a:solidFill>
                  <a:srgbClr val="AB3933"/>
                </a:solidFill>
                <a:latin typeface="Roboto"/>
                <a:ea typeface="Roboto"/>
                <a:cs typeface="Roboto"/>
                <a:sym typeface="Roboto"/>
              </a:endParaRPr>
            </a:p>
          </p:txBody>
        </p:sp>
      </p:grpSp>
      <p:cxnSp>
        <p:nvCxnSpPr>
          <p:cNvPr id="673" name="Google Shape;673;p69"/>
          <p:cNvCxnSpPr/>
          <p:nvPr/>
        </p:nvCxnSpPr>
        <p:spPr>
          <a:xfrm flipH="1">
            <a:off x="4900750" y="652838"/>
            <a:ext cx="918000" cy="1280700"/>
          </a:xfrm>
          <a:prstGeom prst="straightConnector1">
            <a:avLst/>
          </a:prstGeom>
          <a:noFill/>
          <a:ln w="28575" cap="flat" cmpd="sng">
            <a:solidFill>
              <a:srgbClr val="115E6E"/>
            </a:solidFill>
            <a:prstDash val="solid"/>
            <a:round/>
            <a:headEnd type="none" w="sm" len="sm"/>
            <a:tailEnd type="triangle" w="med" len="med"/>
          </a:ln>
        </p:spPr>
      </p:cxnSp>
      <p:sp>
        <p:nvSpPr>
          <p:cNvPr id="674" name="Google Shape;674;p69"/>
          <p:cNvSpPr txBox="1"/>
          <p:nvPr/>
        </p:nvSpPr>
        <p:spPr>
          <a:xfrm>
            <a:off x="835375" y="4401175"/>
            <a:ext cx="7045500" cy="577800"/>
          </a:xfrm>
          <a:prstGeom prst="rect">
            <a:avLst/>
          </a:prstGeom>
          <a:noFill/>
          <a:ln>
            <a:noFill/>
          </a:ln>
        </p:spPr>
        <p:txBody>
          <a:bodyPr spcFirstLastPara="1" wrap="square" lIns="68575" tIns="34275" rIns="68575" bIns="34275" anchor="ctr" anchorCtr="0">
            <a:noAutofit/>
          </a:bodyPr>
          <a:lstStyle/>
          <a:p>
            <a:pPr defTabSz="342900">
              <a:spcBef>
                <a:spcPts val="800"/>
              </a:spcBef>
              <a:buClr>
                <a:srgbClr val="3A3838"/>
              </a:buClr>
              <a:buSzPts val="4100"/>
              <a:defRPr/>
            </a:pPr>
            <a:r>
              <a:rPr lang="en" sz="3000" b="1" kern="1200">
                <a:solidFill>
                  <a:srgbClr val="3A3838"/>
                </a:solidFill>
                <a:latin typeface="Lato"/>
                <a:ea typeface="Lato"/>
                <a:cs typeface="Lato"/>
                <a:sym typeface="Lato"/>
              </a:rPr>
              <a:t>Relationship to population</a:t>
            </a:r>
            <a:endParaRPr sz="3000" b="1" kern="1200">
              <a:solidFill>
                <a:srgbClr val="3A3838"/>
              </a:solidFill>
              <a:latin typeface="Lato"/>
              <a:ea typeface="Lato"/>
              <a:cs typeface="Lato"/>
              <a:sym typeface="Lato"/>
            </a:endParaRPr>
          </a:p>
        </p:txBody>
      </p:sp>
      <p:sp>
        <p:nvSpPr>
          <p:cNvPr id="676" name="Google Shape;676;p69"/>
          <p:cNvSpPr/>
          <p:nvPr/>
        </p:nvSpPr>
        <p:spPr>
          <a:xfrm>
            <a:off x="0" y="227450"/>
            <a:ext cx="4579500" cy="434100"/>
          </a:xfrm>
          <a:prstGeom prst="roundRect">
            <a:avLst>
              <a:gd name="adj" fmla="val 16667"/>
            </a:avLst>
          </a:prstGeom>
          <a:solidFill>
            <a:srgbClr val="AB3933"/>
          </a:solidFill>
          <a:ln>
            <a:noFill/>
          </a:ln>
        </p:spPr>
        <p:txBody>
          <a:bodyPr spcFirstLastPara="1" wrap="square" lIns="91425" tIns="91425" rIns="91425" bIns="91425" anchor="ctr" anchorCtr="0">
            <a:noAutofit/>
          </a:bodyPr>
          <a:lstStyle/>
          <a:p>
            <a:pPr algn="ctr" defTabSz="342900">
              <a:buClrTx/>
              <a:defRPr/>
            </a:pPr>
            <a:r>
              <a:rPr lang="en" sz="1800" b="1" kern="1200">
                <a:solidFill>
                  <a:srgbClr val="FFFFFF"/>
                </a:solidFill>
                <a:latin typeface="Lato"/>
                <a:ea typeface="Lato"/>
                <a:cs typeface="Lato"/>
                <a:sym typeface="Lato"/>
              </a:rPr>
              <a:t>Cluster 1</a:t>
            </a:r>
            <a:endParaRPr sz="1800" b="1" kern="1200">
              <a:solidFill>
                <a:srgbClr val="FFFFFF"/>
              </a:solidFill>
              <a:latin typeface="Lato"/>
              <a:ea typeface="Lato"/>
              <a:cs typeface="Lato"/>
              <a:sym typeface="Lato"/>
            </a:endParaRPr>
          </a:p>
        </p:txBody>
      </p:sp>
      <p:sp>
        <p:nvSpPr>
          <p:cNvPr id="677" name="Google Shape;677;p69"/>
          <p:cNvSpPr/>
          <p:nvPr/>
        </p:nvSpPr>
        <p:spPr>
          <a:xfrm>
            <a:off x="4579344" y="227450"/>
            <a:ext cx="4564800" cy="434100"/>
          </a:xfrm>
          <a:prstGeom prst="roundRect">
            <a:avLst>
              <a:gd name="adj" fmla="val 16667"/>
            </a:avLst>
          </a:prstGeom>
          <a:solidFill>
            <a:srgbClr val="F7A21E"/>
          </a:solidFill>
          <a:ln>
            <a:noFill/>
          </a:ln>
        </p:spPr>
        <p:txBody>
          <a:bodyPr spcFirstLastPara="1" wrap="square" lIns="91425" tIns="91425" rIns="91425" bIns="91425" anchor="ctr" anchorCtr="0">
            <a:noAutofit/>
          </a:bodyPr>
          <a:lstStyle/>
          <a:p>
            <a:pPr algn="ctr" defTabSz="342900">
              <a:buClrTx/>
              <a:defRPr/>
            </a:pPr>
            <a:r>
              <a:rPr lang="en" sz="1800" b="1" kern="1200">
                <a:solidFill>
                  <a:srgbClr val="FFFFFF"/>
                </a:solidFill>
                <a:latin typeface="Lato"/>
                <a:ea typeface="Lato"/>
                <a:cs typeface="Lato"/>
                <a:sym typeface="Lato"/>
              </a:rPr>
              <a:t>Cluster 2</a:t>
            </a:r>
            <a:endParaRPr sz="1800" b="1" kern="1200">
              <a:solidFill>
                <a:srgbClr val="FFFFFF"/>
              </a:solidFill>
              <a:latin typeface="Lato"/>
              <a:ea typeface="Lato"/>
              <a:cs typeface="Lato"/>
              <a:sym typeface="Lato"/>
            </a:endParaRPr>
          </a:p>
        </p:txBody>
      </p:sp>
      <p:grpSp>
        <p:nvGrpSpPr>
          <p:cNvPr id="2" name="Group 1">
            <a:extLst>
              <a:ext uri="{FF2B5EF4-FFF2-40B4-BE49-F238E27FC236}">
                <a16:creationId xmlns:a16="http://schemas.microsoft.com/office/drawing/2014/main" id="{8D70556B-C427-5560-9DD8-22ED89202A9B}"/>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698B23C2-3E13-276A-8BF3-63F1D33D4AC9}"/>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D6288015-B64D-DCE0-04E9-4B0D98A79DA3}"/>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865D8B3C-5FB2-7E1D-2E77-FC478E0C0A93}"/>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1FDD9A08-FB04-B4D3-2FC1-551B8E1B68CE}"/>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3C81E59C-3630-FF2A-533F-0CF834204CC8}"/>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5E7FAD80-3254-82A9-493D-7F6EDB71E9E2}"/>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74736C34-607C-FB82-AB57-9A0EF31E796E}"/>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34CB1291-2B3A-976F-4A0B-71DDCECD7F02}"/>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A9F01BA1-E9C6-A737-2A46-97673E7C30E5}"/>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354677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54"/>
                                        </p:tgtEl>
                                        <p:attrNameLst>
                                          <p:attrName>style.visibility</p:attrName>
                                        </p:attrNameLst>
                                      </p:cBhvr>
                                      <p:to>
                                        <p:strVal val="visible"/>
                                      </p:to>
                                    </p:set>
                                    <p:animEffect transition="in" filter="fade">
                                      <p:cBhvr>
                                        <p:cTn id="23" dur="1000"/>
                                        <p:tgtEl>
                                          <p:spTgt spid="65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70"/>
          <p:cNvPicPr preferRelativeResize="0"/>
          <p:nvPr/>
        </p:nvPicPr>
        <p:blipFill rotWithShape="1">
          <a:blip r:embed="rId3">
            <a:alphaModFix/>
          </a:blip>
          <a:srcRect/>
          <a:stretch/>
        </p:blipFill>
        <p:spPr>
          <a:xfrm>
            <a:off x="69244" y="1079391"/>
            <a:ext cx="4233722" cy="3233381"/>
          </a:xfrm>
          <a:prstGeom prst="rect">
            <a:avLst/>
          </a:prstGeom>
          <a:noFill/>
          <a:ln>
            <a:noFill/>
          </a:ln>
        </p:spPr>
      </p:pic>
      <p:sp>
        <p:nvSpPr>
          <p:cNvPr id="683" name="Google Shape;683;p70"/>
          <p:cNvSpPr/>
          <p:nvPr/>
        </p:nvSpPr>
        <p:spPr>
          <a:xfrm>
            <a:off x="4442826" y="750584"/>
            <a:ext cx="4078800" cy="3026400"/>
          </a:xfrm>
          <a:prstGeom prst="rect">
            <a:avLst/>
          </a:prstGeom>
          <a:no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algn="ctr" defTabSz="342900">
              <a:buSzPts val="1800"/>
              <a:defRPr/>
            </a:pPr>
            <a:endParaRPr sz="1800" kern="1200">
              <a:latin typeface="Calibri"/>
              <a:ea typeface="Calibri"/>
              <a:cs typeface="Calibri"/>
              <a:sym typeface="Calibri"/>
            </a:endParaRPr>
          </a:p>
        </p:txBody>
      </p:sp>
      <p:sp>
        <p:nvSpPr>
          <p:cNvPr id="684" name="Google Shape;684;p70"/>
          <p:cNvSpPr/>
          <p:nvPr/>
        </p:nvSpPr>
        <p:spPr>
          <a:xfrm rot="-2424397">
            <a:off x="5112742" y="2039292"/>
            <a:ext cx="2738936" cy="541392"/>
          </a:xfrm>
          <a:prstGeom prst="rect">
            <a:avLst/>
          </a:prstGeom>
          <a:solidFill>
            <a:srgbClr val="CCB89D"/>
          </a:solidFill>
          <a:ln>
            <a:noFill/>
          </a:ln>
        </p:spPr>
        <p:txBody>
          <a:bodyPr spcFirstLastPara="1" wrap="square" lIns="91425" tIns="91425" rIns="91425" bIns="91425" anchor="ctr" anchorCtr="0">
            <a:noAutofit/>
          </a:bodyPr>
          <a:lstStyle/>
          <a:p>
            <a:pPr defTabSz="342900">
              <a:buSzPts val="1400"/>
              <a:defRPr/>
            </a:pPr>
            <a:endParaRPr kern="1200"/>
          </a:p>
        </p:txBody>
      </p:sp>
      <p:grpSp>
        <p:nvGrpSpPr>
          <p:cNvPr id="685" name="Google Shape;685;p70"/>
          <p:cNvGrpSpPr/>
          <p:nvPr/>
        </p:nvGrpSpPr>
        <p:grpSpPr>
          <a:xfrm>
            <a:off x="5505019" y="1414791"/>
            <a:ext cx="2037600" cy="1698100"/>
            <a:chOff x="5335400" y="2665025"/>
            <a:chExt cx="2037600" cy="1582425"/>
          </a:xfrm>
        </p:grpSpPr>
        <p:cxnSp>
          <p:nvCxnSpPr>
            <p:cNvPr id="686" name="Google Shape;686;p70"/>
            <p:cNvCxnSpPr/>
            <p:nvPr/>
          </p:nvCxnSpPr>
          <p:spPr>
            <a:xfrm rot="10800000" flipH="1">
              <a:off x="5335400" y="2665025"/>
              <a:ext cx="2037600" cy="1573500"/>
            </a:xfrm>
            <a:prstGeom prst="straightConnector1">
              <a:avLst/>
            </a:prstGeom>
            <a:noFill/>
            <a:ln w="228600" cap="flat" cmpd="sng">
              <a:solidFill>
                <a:srgbClr val="CCB89D"/>
              </a:solidFill>
              <a:prstDash val="solid"/>
              <a:round/>
              <a:headEnd type="none" w="sm" len="sm"/>
              <a:tailEnd type="none" w="sm" len="sm"/>
            </a:ln>
          </p:spPr>
        </p:cxnSp>
        <p:cxnSp>
          <p:nvCxnSpPr>
            <p:cNvPr id="687" name="Google Shape;687;p70"/>
            <p:cNvCxnSpPr/>
            <p:nvPr/>
          </p:nvCxnSpPr>
          <p:spPr>
            <a:xfrm rot="10800000" flipH="1">
              <a:off x="5335400" y="2673950"/>
              <a:ext cx="2037600" cy="1573500"/>
            </a:xfrm>
            <a:prstGeom prst="straightConnector1">
              <a:avLst/>
            </a:prstGeom>
            <a:noFill/>
            <a:ln w="19050" cap="flat" cmpd="sng">
              <a:solidFill>
                <a:srgbClr val="AB413C"/>
              </a:solidFill>
              <a:prstDash val="solid"/>
              <a:round/>
              <a:headEnd type="none" w="sm" len="sm"/>
              <a:tailEnd type="none" w="sm" len="sm"/>
            </a:ln>
          </p:spPr>
        </p:cxnSp>
      </p:grpSp>
      <p:grpSp>
        <p:nvGrpSpPr>
          <p:cNvPr id="688" name="Google Shape;688;p70"/>
          <p:cNvGrpSpPr/>
          <p:nvPr/>
        </p:nvGrpSpPr>
        <p:grpSpPr>
          <a:xfrm>
            <a:off x="4907101" y="1198447"/>
            <a:ext cx="2942085" cy="2251632"/>
            <a:chOff x="6824634" y="2737263"/>
            <a:chExt cx="3922781" cy="3002176"/>
          </a:xfrm>
        </p:grpSpPr>
        <p:cxnSp>
          <p:nvCxnSpPr>
            <p:cNvPr id="689" name="Google Shape;689;p70"/>
            <p:cNvCxnSpPr/>
            <p:nvPr/>
          </p:nvCxnSpPr>
          <p:spPr>
            <a:xfrm>
              <a:off x="7348415" y="2737263"/>
              <a:ext cx="0" cy="2602500"/>
            </a:xfrm>
            <a:prstGeom prst="straightConnector1">
              <a:avLst/>
            </a:prstGeom>
            <a:noFill/>
            <a:ln w="19050" cap="flat" cmpd="sng">
              <a:solidFill>
                <a:srgbClr val="434343"/>
              </a:solidFill>
              <a:prstDash val="solid"/>
              <a:round/>
              <a:headEnd type="triangle" w="sm" len="sm"/>
              <a:tailEnd type="none" w="sm" len="sm"/>
            </a:ln>
          </p:spPr>
        </p:cxnSp>
        <p:cxnSp>
          <p:nvCxnSpPr>
            <p:cNvPr id="690" name="Google Shape;690;p70"/>
            <p:cNvCxnSpPr/>
            <p:nvPr/>
          </p:nvCxnSpPr>
          <p:spPr>
            <a:xfrm>
              <a:off x="7348415" y="5339896"/>
              <a:ext cx="3399000" cy="0"/>
            </a:xfrm>
            <a:prstGeom prst="straightConnector1">
              <a:avLst/>
            </a:prstGeom>
            <a:noFill/>
            <a:ln w="19050" cap="flat" cmpd="sng">
              <a:solidFill>
                <a:srgbClr val="434343"/>
              </a:solidFill>
              <a:prstDash val="solid"/>
              <a:round/>
              <a:headEnd type="none" w="sm" len="sm"/>
              <a:tailEnd type="triangle" w="sm" len="sm"/>
            </a:ln>
          </p:spPr>
        </p:cxnSp>
        <p:sp>
          <p:nvSpPr>
            <p:cNvPr id="691" name="Google Shape;691;p70"/>
            <p:cNvSpPr txBox="1"/>
            <p:nvPr/>
          </p:nvSpPr>
          <p:spPr>
            <a:xfrm rot="-5400000">
              <a:off x="6199284" y="3582150"/>
              <a:ext cx="1971600" cy="720900"/>
            </a:xfrm>
            <a:prstGeom prst="rect">
              <a:avLst/>
            </a:prstGeom>
            <a:noFill/>
            <a:ln>
              <a:noFill/>
            </a:ln>
          </p:spPr>
          <p:txBody>
            <a:bodyPr spcFirstLastPara="1" wrap="square" lIns="91425" tIns="45700" rIns="91425" bIns="45700" anchor="t" anchorCtr="0">
              <a:noAutofit/>
            </a:bodyPr>
            <a:lstStyle/>
            <a:p>
              <a:pPr algn="ctr" defTabSz="342900">
                <a:buSzPts val="1800"/>
                <a:defRPr/>
              </a:pPr>
              <a:r>
                <a:rPr lang="en" sz="1000" kern="1200">
                  <a:solidFill>
                    <a:srgbClr val="434343"/>
                  </a:solidFill>
                  <a:latin typeface="Lato"/>
                  <a:ea typeface="Lato"/>
                  <a:cs typeface="Lato"/>
                  <a:sym typeface="Lato"/>
                </a:rPr>
                <a:t>Population size</a:t>
              </a:r>
              <a:endParaRPr sz="1000" kern="1200">
                <a:solidFill>
                  <a:srgbClr val="434343"/>
                </a:solidFill>
                <a:latin typeface="Lato"/>
                <a:ea typeface="Lato"/>
                <a:cs typeface="Lato"/>
                <a:sym typeface="Lato"/>
              </a:endParaRPr>
            </a:p>
          </p:txBody>
        </p:sp>
        <p:sp>
          <p:nvSpPr>
            <p:cNvPr id="692" name="Google Shape;692;p70"/>
            <p:cNvSpPr txBox="1"/>
            <p:nvPr/>
          </p:nvSpPr>
          <p:spPr>
            <a:xfrm>
              <a:off x="7518402" y="5297239"/>
              <a:ext cx="3058800" cy="442200"/>
            </a:xfrm>
            <a:prstGeom prst="rect">
              <a:avLst/>
            </a:prstGeom>
            <a:noFill/>
            <a:ln>
              <a:noFill/>
            </a:ln>
          </p:spPr>
          <p:txBody>
            <a:bodyPr spcFirstLastPara="1" wrap="square" lIns="91425" tIns="45700" rIns="91425" bIns="45700" anchor="t" anchorCtr="0">
              <a:noAutofit/>
            </a:bodyPr>
            <a:lstStyle/>
            <a:p>
              <a:pPr algn="ctr" defTabSz="342900">
                <a:buSzPts val="1800"/>
                <a:defRPr/>
              </a:pPr>
              <a:r>
                <a:rPr lang="en" sz="1000" kern="1200">
                  <a:solidFill>
                    <a:srgbClr val="434343"/>
                  </a:solidFill>
                  <a:latin typeface="Lato"/>
                  <a:ea typeface="Lato"/>
                  <a:cs typeface="Lato"/>
                  <a:sym typeface="Lato"/>
                </a:rPr>
                <a:t>Settlement layer</a:t>
              </a:r>
              <a:endParaRPr sz="1000" kern="1200">
                <a:solidFill>
                  <a:srgbClr val="434343"/>
                </a:solidFill>
                <a:latin typeface="Lato"/>
                <a:ea typeface="Lato"/>
                <a:cs typeface="Lato"/>
                <a:sym typeface="Lato"/>
              </a:endParaRPr>
            </a:p>
          </p:txBody>
        </p:sp>
      </p:grpSp>
      <p:grpSp>
        <p:nvGrpSpPr>
          <p:cNvPr id="693" name="Google Shape;693;p70"/>
          <p:cNvGrpSpPr/>
          <p:nvPr/>
        </p:nvGrpSpPr>
        <p:grpSpPr>
          <a:xfrm>
            <a:off x="7437606" y="943500"/>
            <a:ext cx="1726636" cy="668974"/>
            <a:chOff x="7672788" y="2244891"/>
            <a:chExt cx="1726637" cy="623402"/>
          </a:xfrm>
        </p:grpSpPr>
        <p:sp>
          <p:nvSpPr>
            <p:cNvPr id="694" name="Google Shape;694;p70"/>
            <p:cNvSpPr txBox="1"/>
            <p:nvPr/>
          </p:nvSpPr>
          <p:spPr>
            <a:xfrm>
              <a:off x="7989724" y="2245024"/>
              <a:ext cx="1409700" cy="369300"/>
            </a:xfrm>
            <a:prstGeom prst="rect">
              <a:avLst/>
            </a:prstGeom>
            <a:noFill/>
            <a:ln>
              <a:noFill/>
            </a:ln>
          </p:spPr>
          <p:txBody>
            <a:bodyPr spcFirstLastPara="1" wrap="square" lIns="91425" tIns="45700" rIns="91425" bIns="45700" anchor="t" anchorCtr="0">
              <a:noAutofit/>
            </a:bodyPr>
            <a:lstStyle/>
            <a:p>
              <a:pPr defTabSz="342900">
                <a:buSzPts val="1800"/>
                <a:defRPr/>
              </a:pPr>
              <a:r>
                <a:rPr lang="en" sz="1000" b="1" kern="1200">
                  <a:solidFill>
                    <a:srgbClr val="F9AF33"/>
                  </a:solidFill>
                  <a:latin typeface="Lato"/>
                  <a:ea typeface="Lato"/>
                  <a:cs typeface="Lato"/>
                  <a:sym typeface="Lato"/>
                </a:rPr>
                <a:t>Uncertainty</a:t>
              </a:r>
              <a:endParaRPr sz="1000" b="1" kern="1200">
                <a:solidFill>
                  <a:srgbClr val="F9AF33"/>
                </a:solidFill>
                <a:latin typeface="Lato"/>
                <a:ea typeface="Lato"/>
                <a:cs typeface="Lato"/>
                <a:sym typeface="Lato"/>
              </a:endParaRPr>
            </a:p>
          </p:txBody>
        </p:sp>
        <p:sp>
          <p:nvSpPr>
            <p:cNvPr id="695" name="Google Shape;695;p70"/>
            <p:cNvSpPr/>
            <p:nvPr/>
          </p:nvSpPr>
          <p:spPr>
            <a:xfrm rot="-2213896">
              <a:off x="7827916" y="2257792"/>
              <a:ext cx="242340" cy="597600"/>
            </a:xfrm>
            <a:prstGeom prst="rightBrace">
              <a:avLst>
                <a:gd name="adj1" fmla="val 8333"/>
                <a:gd name="adj2" fmla="val 50000"/>
              </a:avLst>
            </a:prstGeom>
            <a:noFill/>
            <a:ln w="9525" cap="flat" cmpd="sng">
              <a:solidFill>
                <a:srgbClr val="F9AF33"/>
              </a:solidFill>
              <a:prstDash val="solid"/>
              <a:round/>
              <a:headEnd type="none" w="sm" len="sm"/>
              <a:tailEnd type="none" w="sm" len="sm"/>
            </a:ln>
          </p:spPr>
          <p:txBody>
            <a:bodyPr spcFirstLastPara="1" wrap="square" lIns="91425" tIns="91425" rIns="91425" bIns="91425" anchor="ctr" anchorCtr="0">
              <a:noAutofit/>
            </a:bodyPr>
            <a:lstStyle/>
            <a:p>
              <a:pPr defTabSz="342900">
                <a:buSzPts val="1400"/>
                <a:defRPr/>
              </a:pPr>
              <a:endParaRPr kern="1200"/>
            </a:p>
          </p:txBody>
        </p:sp>
      </p:grpSp>
      <p:grpSp>
        <p:nvGrpSpPr>
          <p:cNvPr id="696" name="Google Shape;696;p70"/>
          <p:cNvGrpSpPr/>
          <p:nvPr/>
        </p:nvGrpSpPr>
        <p:grpSpPr>
          <a:xfrm>
            <a:off x="1089169" y="1801763"/>
            <a:ext cx="3072458" cy="1546719"/>
            <a:chOff x="1256711" y="3025637"/>
            <a:chExt cx="2688300" cy="1441356"/>
          </a:xfrm>
        </p:grpSpPr>
        <p:cxnSp>
          <p:nvCxnSpPr>
            <p:cNvPr id="697" name="Google Shape;697;p70"/>
            <p:cNvCxnSpPr/>
            <p:nvPr/>
          </p:nvCxnSpPr>
          <p:spPr>
            <a:xfrm rot="10800000" flipH="1">
              <a:off x="2214632" y="4449293"/>
              <a:ext cx="1722300" cy="17700"/>
            </a:xfrm>
            <a:prstGeom prst="straightConnector1">
              <a:avLst/>
            </a:prstGeom>
            <a:noFill/>
            <a:ln w="28575" cap="flat" cmpd="sng">
              <a:solidFill>
                <a:srgbClr val="434343"/>
              </a:solidFill>
              <a:prstDash val="solid"/>
              <a:round/>
              <a:headEnd type="none" w="sm" len="sm"/>
              <a:tailEnd type="triangle" w="med" len="med"/>
            </a:ln>
          </p:spPr>
        </p:cxnSp>
        <p:cxnSp>
          <p:nvCxnSpPr>
            <p:cNvPr id="698" name="Google Shape;698;p70"/>
            <p:cNvCxnSpPr/>
            <p:nvPr/>
          </p:nvCxnSpPr>
          <p:spPr>
            <a:xfrm rot="10800000" flipH="1">
              <a:off x="1256711" y="3650601"/>
              <a:ext cx="2688300" cy="8400"/>
            </a:xfrm>
            <a:prstGeom prst="straightConnector1">
              <a:avLst/>
            </a:prstGeom>
            <a:noFill/>
            <a:ln w="28575" cap="flat" cmpd="sng">
              <a:solidFill>
                <a:srgbClr val="434343"/>
              </a:solidFill>
              <a:prstDash val="solid"/>
              <a:round/>
              <a:headEnd type="none" w="sm" len="sm"/>
              <a:tailEnd type="triangle" w="med" len="med"/>
            </a:ln>
          </p:spPr>
        </p:cxnSp>
        <p:cxnSp>
          <p:nvCxnSpPr>
            <p:cNvPr id="699" name="Google Shape;699;p70"/>
            <p:cNvCxnSpPr/>
            <p:nvPr/>
          </p:nvCxnSpPr>
          <p:spPr>
            <a:xfrm>
              <a:off x="2543219" y="3860900"/>
              <a:ext cx="1401300" cy="0"/>
            </a:xfrm>
            <a:prstGeom prst="straightConnector1">
              <a:avLst/>
            </a:prstGeom>
            <a:noFill/>
            <a:ln w="28575" cap="flat" cmpd="sng">
              <a:solidFill>
                <a:srgbClr val="434343"/>
              </a:solidFill>
              <a:prstDash val="solid"/>
              <a:round/>
              <a:headEnd type="none" w="sm" len="sm"/>
              <a:tailEnd type="triangle" w="med" len="med"/>
            </a:ln>
          </p:spPr>
        </p:cxnSp>
        <p:cxnSp>
          <p:nvCxnSpPr>
            <p:cNvPr id="700" name="Google Shape;700;p70"/>
            <p:cNvCxnSpPr/>
            <p:nvPr/>
          </p:nvCxnSpPr>
          <p:spPr>
            <a:xfrm rot="10800000" flipH="1">
              <a:off x="2947538" y="3025637"/>
              <a:ext cx="989700" cy="17100"/>
            </a:xfrm>
            <a:prstGeom prst="straightConnector1">
              <a:avLst/>
            </a:prstGeom>
            <a:noFill/>
            <a:ln w="28575" cap="flat" cmpd="sng">
              <a:solidFill>
                <a:srgbClr val="434343"/>
              </a:solidFill>
              <a:prstDash val="solid"/>
              <a:round/>
              <a:headEnd type="none" w="sm" len="sm"/>
              <a:tailEnd type="triangle" w="med" len="med"/>
            </a:ln>
          </p:spPr>
        </p:cxnSp>
        <p:cxnSp>
          <p:nvCxnSpPr>
            <p:cNvPr id="701" name="Google Shape;701;p70"/>
            <p:cNvCxnSpPr/>
            <p:nvPr/>
          </p:nvCxnSpPr>
          <p:spPr>
            <a:xfrm>
              <a:off x="2149244" y="3278200"/>
              <a:ext cx="1787700" cy="0"/>
            </a:xfrm>
            <a:prstGeom prst="straightConnector1">
              <a:avLst/>
            </a:prstGeom>
            <a:noFill/>
            <a:ln w="28575" cap="flat" cmpd="sng">
              <a:solidFill>
                <a:srgbClr val="434343"/>
              </a:solidFill>
              <a:prstDash val="solid"/>
              <a:round/>
              <a:headEnd type="none" w="sm" len="sm"/>
              <a:tailEnd type="triangle" w="med" len="med"/>
            </a:ln>
          </p:spPr>
        </p:cxnSp>
        <p:cxnSp>
          <p:nvCxnSpPr>
            <p:cNvPr id="702" name="Google Shape;702;p70"/>
            <p:cNvCxnSpPr/>
            <p:nvPr/>
          </p:nvCxnSpPr>
          <p:spPr>
            <a:xfrm>
              <a:off x="2195339" y="4199939"/>
              <a:ext cx="1749300" cy="20700"/>
            </a:xfrm>
            <a:prstGeom prst="straightConnector1">
              <a:avLst/>
            </a:prstGeom>
            <a:noFill/>
            <a:ln w="28575" cap="flat" cmpd="sng">
              <a:solidFill>
                <a:srgbClr val="434343"/>
              </a:solidFill>
              <a:prstDash val="solid"/>
              <a:round/>
              <a:headEnd type="none" w="sm" len="sm"/>
              <a:tailEnd type="triangle" w="med" len="med"/>
            </a:ln>
          </p:spPr>
        </p:cxnSp>
      </p:grpSp>
      <p:sp>
        <p:nvSpPr>
          <p:cNvPr id="703" name="Google Shape;703;p70"/>
          <p:cNvSpPr txBox="1"/>
          <p:nvPr/>
        </p:nvSpPr>
        <p:spPr>
          <a:xfrm>
            <a:off x="289144" y="254550"/>
            <a:ext cx="4498200" cy="868500"/>
          </a:xfrm>
          <a:prstGeom prst="rect">
            <a:avLst/>
          </a:prstGeom>
          <a:noFill/>
          <a:ln>
            <a:noFill/>
          </a:ln>
        </p:spPr>
        <p:txBody>
          <a:bodyPr spcFirstLastPara="1" wrap="square" lIns="91425" tIns="91425" rIns="91425" bIns="91425" anchor="t" anchorCtr="0">
            <a:noAutofit/>
          </a:bodyPr>
          <a:lstStyle/>
          <a:p>
            <a:pPr defTabSz="342900">
              <a:lnSpc>
                <a:spcPct val="115000"/>
              </a:lnSpc>
              <a:spcAft>
                <a:spcPts val="1000"/>
              </a:spcAft>
              <a:buSzPts val="2000"/>
              <a:defRPr/>
            </a:pPr>
            <a:r>
              <a:rPr lang="en" sz="1800" b="1" kern="1200">
                <a:solidFill>
                  <a:srgbClr val="F06D37"/>
                </a:solidFill>
                <a:latin typeface="Lato"/>
                <a:ea typeface="Lato"/>
                <a:cs typeface="Lato"/>
                <a:sym typeface="Lato"/>
              </a:rPr>
              <a:t>Prediction in unsurveyed area</a:t>
            </a:r>
            <a:endParaRPr kern="1200">
              <a:solidFill>
                <a:srgbClr val="F06D37"/>
              </a:solidFill>
              <a:latin typeface="Roboto"/>
              <a:ea typeface="Roboto"/>
              <a:cs typeface="Roboto"/>
              <a:sym typeface="Roboto"/>
            </a:endParaRPr>
          </a:p>
        </p:txBody>
      </p:sp>
      <p:sp>
        <p:nvSpPr>
          <p:cNvPr id="704" name="Google Shape;704;p70"/>
          <p:cNvSpPr/>
          <p:nvPr/>
        </p:nvSpPr>
        <p:spPr>
          <a:xfrm>
            <a:off x="5351221" y="3165084"/>
            <a:ext cx="561900" cy="250500"/>
          </a:xfrm>
          <a:prstGeom prst="rect">
            <a:avLst/>
          </a:prstGeom>
          <a:solidFill>
            <a:srgbClr val="FFFFFF"/>
          </a:solidFill>
          <a:ln>
            <a:noFill/>
          </a:ln>
        </p:spPr>
        <p:txBody>
          <a:bodyPr spcFirstLastPara="1" wrap="square" lIns="91425" tIns="91425" rIns="91425" bIns="91425" anchor="ctr" anchorCtr="0">
            <a:noAutofit/>
          </a:bodyPr>
          <a:lstStyle/>
          <a:p>
            <a:pPr defTabSz="342900">
              <a:buSzPts val="1400"/>
              <a:defRPr/>
            </a:pPr>
            <a:endParaRPr kern="1200"/>
          </a:p>
        </p:txBody>
      </p:sp>
      <p:grpSp>
        <p:nvGrpSpPr>
          <p:cNvPr id="705" name="Google Shape;705;p70"/>
          <p:cNvGrpSpPr/>
          <p:nvPr/>
        </p:nvGrpSpPr>
        <p:grpSpPr>
          <a:xfrm>
            <a:off x="5480656" y="1671611"/>
            <a:ext cx="1756512" cy="1290285"/>
            <a:chOff x="4900675" y="3166550"/>
            <a:chExt cx="1444500" cy="988800"/>
          </a:xfrm>
        </p:grpSpPr>
        <p:sp>
          <p:nvSpPr>
            <p:cNvPr id="706" name="Google Shape;706;p70"/>
            <p:cNvSpPr/>
            <p:nvPr/>
          </p:nvSpPr>
          <p:spPr>
            <a:xfrm>
              <a:off x="6272275" y="3166550"/>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07" name="Google Shape;707;p70"/>
            <p:cNvSpPr/>
            <p:nvPr/>
          </p:nvSpPr>
          <p:spPr>
            <a:xfrm>
              <a:off x="4900675" y="4080950"/>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grpSp>
          <p:nvGrpSpPr>
            <p:cNvPr id="708" name="Google Shape;708;p70"/>
            <p:cNvGrpSpPr/>
            <p:nvPr/>
          </p:nvGrpSpPr>
          <p:grpSpPr>
            <a:xfrm>
              <a:off x="5207325" y="3244250"/>
              <a:ext cx="1063500" cy="911100"/>
              <a:chOff x="3803275" y="3211725"/>
              <a:chExt cx="1063500" cy="911100"/>
            </a:xfrm>
          </p:grpSpPr>
          <p:sp>
            <p:nvSpPr>
              <p:cNvPr id="709" name="Google Shape;709;p70"/>
              <p:cNvSpPr/>
              <p:nvPr/>
            </p:nvSpPr>
            <p:spPr>
              <a:xfrm>
                <a:off x="4641475" y="32117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10" name="Google Shape;710;p70"/>
              <p:cNvSpPr/>
              <p:nvPr/>
            </p:nvSpPr>
            <p:spPr>
              <a:xfrm>
                <a:off x="4793875" y="33641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11" name="Google Shape;711;p70"/>
              <p:cNvSpPr/>
              <p:nvPr/>
            </p:nvSpPr>
            <p:spPr>
              <a:xfrm>
                <a:off x="4336675" y="36689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12" name="Google Shape;712;p70"/>
              <p:cNvSpPr/>
              <p:nvPr/>
            </p:nvSpPr>
            <p:spPr>
              <a:xfrm>
                <a:off x="4412875" y="34403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13" name="Google Shape;713;p70"/>
              <p:cNvSpPr/>
              <p:nvPr/>
            </p:nvSpPr>
            <p:spPr>
              <a:xfrm>
                <a:off x="4031875" y="38975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14" name="Google Shape;714;p70"/>
              <p:cNvSpPr/>
              <p:nvPr/>
            </p:nvSpPr>
            <p:spPr>
              <a:xfrm>
                <a:off x="3803275" y="40499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grpSp>
      </p:grpSp>
      <p:grpSp>
        <p:nvGrpSpPr>
          <p:cNvPr id="715" name="Google Shape;715;p70"/>
          <p:cNvGrpSpPr/>
          <p:nvPr/>
        </p:nvGrpSpPr>
        <p:grpSpPr>
          <a:xfrm>
            <a:off x="6166967" y="2062634"/>
            <a:ext cx="967108" cy="1079785"/>
            <a:chOff x="8539295" y="3876868"/>
            <a:chExt cx="1254030" cy="1452300"/>
          </a:xfrm>
        </p:grpSpPr>
        <p:cxnSp>
          <p:nvCxnSpPr>
            <p:cNvPr id="716" name="Google Shape;716;p70"/>
            <p:cNvCxnSpPr/>
            <p:nvPr/>
          </p:nvCxnSpPr>
          <p:spPr>
            <a:xfrm flipH="1">
              <a:off x="9047856" y="4407139"/>
              <a:ext cx="4200" cy="890100"/>
            </a:xfrm>
            <a:prstGeom prst="straightConnector1">
              <a:avLst/>
            </a:prstGeom>
            <a:noFill/>
            <a:ln w="19050" cap="flat" cmpd="sng">
              <a:solidFill>
                <a:srgbClr val="115E6E"/>
              </a:solidFill>
              <a:prstDash val="dash"/>
              <a:round/>
              <a:headEnd type="none" w="sm" len="sm"/>
              <a:tailEnd type="none" w="sm" len="sm"/>
            </a:ln>
          </p:spPr>
        </p:cxnSp>
        <p:cxnSp>
          <p:nvCxnSpPr>
            <p:cNvPr id="717" name="Google Shape;717;p70"/>
            <p:cNvCxnSpPr/>
            <p:nvPr/>
          </p:nvCxnSpPr>
          <p:spPr>
            <a:xfrm flipH="1">
              <a:off x="9793026" y="3876868"/>
              <a:ext cx="300" cy="1452300"/>
            </a:xfrm>
            <a:prstGeom prst="straightConnector1">
              <a:avLst/>
            </a:prstGeom>
            <a:noFill/>
            <a:ln w="19050" cap="flat" cmpd="sng">
              <a:solidFill>
                <a:srgbClr val="115E6E"/>
              </a:solidFill>
              <a:prstDash val="dash"/>
              <a:round/>
              <a:headEnd type="none" w="sm" len="sm"/>
              <a:tailEnd type="none" w="sm" len="sm"/>
            </a:ln>
          </p:spPr>
        </p:cxnSp>
        <p:cxnSp>
          <p:nvCxnSpPr>
            <p:cNvPr id="718" name="Google Shape;718;p70"/>
            <p:cNvCxnSpPr/>
            <p:nvPr/>
          </p:nvCxnSpPr>
          <p:spPr>
            <a:xfrm flipH="1">
              <a:off x="8539295" y="4804931"/>
              <a:ext cx="18600" cy="514500"/>
            </a:xfrm>
            <a:prstGeom prst="straightConnector1">
              <a:avLst/>
            </a:prstGeom>
            <a:noFill/>
            <a:ln w="19050" cap="flat" cmpd="sng">
              <a:solidFill>
                <a:srgbClr val="115E6E"/>
              </a:solidFill>
              <a:prstDash val="dash"/>
              <a:round/>
              <a:headEnd type="none" w="sm" len="sm"/>
              <a:tailEnd type="none" w="sm" len="sm"/>
            </a:ln>
          </p:spPr>
        </p:cxnSp>
      </p:grpSp>
      <p:sp>
        <p:nvSpPr>
          <p:cNvPr id="719" name="Google Shape;719;p70"/>
          <p:cNvSpPr txBox="1"/>
          <p:nvPr/>
        </p:nvSpPr>
        <p:spPr>
          <a:xfrm>
            <a:off x="835375" y="4401175"/>
            <a:ext cx="7045500" cy="577800"/>
          </a:xfrm>
          <a:prstGeom prst="rect">
            <a:avLst/>
          </a:prstGeom>
          <a:noFill/>
          <a:ln>
            <a:noFill/>
          </a:ln>
        </p:spPr>
        <p:txBody>
          <a:bodyPr spcFirstLastPara="1" wrap="square" lIns="68575" tIns="34275" rIns="68575" bIns="34275" anchor="ctr" anchorCtr="0">
            <a:noAutofit/>
          </a:bodyPr>
          <a:lstStyle/>
          <a:p>
            <a:pPr defTabSz="342900">
              <a:spcBef>
                <a:spcPts val="800"/>
              </a:spcBef>
              <a:buClr>
                <a:srgbClr val="3A3838"/>
              </a:buClr>
              <a:buSzPts val="4100"/>
              <a:defRPr/>
            </a:pPr>
            <a:r>
              <a:rPr lang="en" sz="3000" b="1" kern="1200">
                <a:solidFill>
                  <a:srgbClr val="3A3838"/>
                </a:solidFill>
                <a:latin typeface="Lato"/>
                <a:ea typeface="Lato"/>
                <a:cs typeface="Lato"/>
                <a:sym typeface="Lato"/>
              </a:rPr>
              <a:t>Relationship to population</a:t>
            </a:r>
            <a:endParaRPr sz="3000" b="1" kern="1200">
              <a:solidFill>
                <a:srgbClr val="3A3838"/>
              </a:solidFill>
              <a:latin typeface="Lato"/>
              <a:ea typeface="Lato"/>
              <a:cs typeface="Lato"/>
              <a:sym typeface="Lato"/>
            </a:endParaRPr>
          </a:p>
        </p:txBody>
      </p:sp>
      <p:grpSp>
        <p:nvGrpSpPr>
          <p:cNvPr id="2" name="Group 1">
            <a:extLst>
              <a:ext uri="{FF2B5EF4-FFF2-40B4-BE49-F238E27FC236}">
                <a16:creationId xmlns:a16="http://schemas.microsoft.com/office/drawing/2014/main" id="{A89262E8-6F2A-3358-4441-EA086815A823}"/>
              </a:ext>
            </a:extLst>
          </p:cNvPr>
          <p:cNvGrpSpPr/>
          <p:nvPr/>
        </p:nvGrpSpPr>
        <p:grpSpPr>
          <a:xfrm>
            <a:off x="7849186" y="4031141"/>
            <a:ext cx="880443" cy="878757"/>
            <a:chOff x="9254099" y="3796931"/>
            <a:chExt cx="941974" cy="940170"/>
          </a:xfrm>
        </p:grpSpPr>
        <p:sp>
          <p:nvSpPr>
            <p:cNvPr id="3" name="Oval 46">
              <a:extLst>
                <a:ext uri="{FF2B5EF4-FFF2-40B4-BE49-F238E27FC236}">
                  <a16:creationId xmlns:a16="http://schemas.microsoft.com/office/drawing/2014/main" id="{658AF230-FE91-A8D3-6260-923E03F76E12}"/>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7B710C4B-61BE-F118-EBBB-DC323D3A8DFC}"/>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C504D7E3-F4A7-2BF1-FC65-02033EF5EC25}"/>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1C3FDB43-C9CB-03E2-B9C0-217F1B8C65F1}"/>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789880DE-21EF-9B91-C942-C07D27969194}"/>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C7FFB02E-974F-82A5-2F4F-156793EAF20E}"/>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77FB2C50-4E9B-A0D6-A7CA-F04017A365A0}"/>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23DFF67E-CECD-EF50-CED5-9E0C4EBCCE4A}"/>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AE90E1DB-97D2-C027-4494-450D93756C69}"/>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grpSp>
        <p:nvGrpSpPr>
          <p:cNvPr id="12" name="Group 11">
            <a:extLst>
              <a:ext uri="{FF2B5EF4-FFF2-40B4-BE49-F238E27FC236}">
                <a16:creationId xmlns:a16="http://schemas.microsoft.com/office/drawing/2014/main" id="{EC3CEBDB-695C-2876-E28F-E047CB8EAC66}"/>
              </a:ext>
            </a:extLst>
          </p:cNvPr>
          <p:cNvGrpSpPr/>
          <p:nvPr/>
        </p:nvGrpSpPr>
        <p:grpSpPr>
          <a:xfrm>
            <a:off x="190331" y="80696"/>
            <a:ext cx="880443" cy="878757"/>
            <a:chOff x="9254099" y="3796931"/>
            <a:chExt cx="941974" cy="940170"/>
          </a:xfrm>
        </p:grpSpPr>
        <p:sp>
          <p:nvSpPr>
            <p:cNvPr id="13" name="Oval 46">
              <a:extLst>
                <a:ext uri="{FF2B5EF4-FFF2-40B4-BE49-F238E27FC236}">
                  <a16:creationId xmlns:a16="http://schemas.microsoft.com/office/drawing/2014/main" id="{1A1DA60F-47AE-EA22-77C6-954D046BC588}"/>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4" name="Oval 47">
              <a:extLst>
                <a:ext uri="{FF2B5EF4-FFF2-40B4-BE49-F238E27FC236}">
                  <a16:creationId xmlns:a16="http://schemas.microsoft.com/office/drawing/2014/main" id="{93ABB40D-85B1-681D-6EC6-0D73B4F8DB24}"/>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5" name="Oval 48">
              <a:extLst>
                <a:ext uri="{FF2B5EF4-FFF2-40B4-BE49-F238E27FC236}">
                  <a16:creationId xmlns:a16="http://schemas.microsoft.com/office/drawing/2014/main" id="{FA3D53C2-740A-9777-B40F-1CA482FAD05A}"/>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6" name="Oval 49">
              <a:extLst>
                <a:ext uri="{FF2B5EF4-FFF2-40B4-BE49-F238E27FC236}">
                  <a16:creationId xmlns:a16="http://schemas.microsoft.com/office/drawing/2014/main" id="{2D4E0A11-6815-8FBE-2830-C7B8520C85C7}"/>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7" name="Oval 50">
              <a:extLst>
                <a:ext uri="{FF2B5EF4-FFF2-40B4-BE49-F238E27FC236}">
                  <a16:creationId xmlns:a16="http://schemas.microsoft.com/office/drawing/2014/main" id="{1CF2D850-AE47-09EB-724B-4417D7080868}"/>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8" name="Oval 51">
              <a:extLst>
                <a:ext uri="{FF2B5EF4-FFF2-40B4-BE49-F238E27FC236}">
                  <a16:creationId xmlns:a16="http://schemas.microsoft.com/office/drawing/2014/main" id="{713236C6-790A-0357-250A-E3EE8035123A}"/>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9" name="Oval 52">
              <a:extLst>
                <a:ext uri="{FF2B5EF4-FFF2-40B4-BE49-F238E27FC236}">
                  <a16:creationId xmlns:a16="http://schemas.microsoft.com/office/drawing/2014/main" id="{922753E3-E4AF-4D91-F225-4F4D49528B7E}"/>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0" name="Oval 53">
              <a:extLst>
                <a:ext uri="{FF2B5EF4-FFF2-40B4-BE49-F238E27FC236}">
                  <a16:creationId xmlns:a16="http://schemas.microsoft.com/office/drawing/2014/main" id="{8D5674F5-2836-CD7E-0020-234AB867D0A8}"/>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1" name="Oval 54">
              <a:extLst>
                <a:ext uri="{FF2B5EF4-FFF2-40B4-BE49-F238E27FC236}">
                  <a16:creationId xmlns:a16="http://schemas.microsoft.com/office/drawing/2014/main" id="{40109651-A52B-4F3E-22B6-0E0F1599D990}"/>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351663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cxnSp>
        <p:nvCxnSpPr>
          <p:cNvPr id="747" name="Google Shape;747;p72"/>
          <p:cNvCxnSpPr/>
          <p:nvPr/>
        </p:nvCxnSpPr>
        <p:spPr>
          <a:xfrm>
            <a:off x="7390213" y="2935475"/>
            <a:ext cx="1071600" cy="700200"/>
          </a:xfrm>
          <a:prstGeom prst="straightConnector1">
            <a:avLst/>
          </a:prstGeom>
          <a:noFill/>
          <a:ln w="228600" cap="flat" cmpd="sng">
            <a:solidFill>
              <a:srgbClr val="CCB89D"/>
            </a:solidFill>
            <a:prstDash val="solid"/>
            <a:round/>
            <a:headEnd type="none" w="sm" len="sm"/>
            <a:tailEnd type="none" w="sm" len="sm"/>
          </a:ln>
        </p:spPr>
      </p:cxnSp>
      <p:sp>
        <p:nvSpPr>
          <p:cNvPr id="748" name="Google Shape;748;p72"/>
          <p:cNvSpPr/>
          <p:nvPr/>
        </p:nvSpPr>
        <p:spPr>
          <a:xfrm>
            <a:off x="6790601" y="2448239"/>
            <a:ext cx="2268513" cy="1568311"/>
          </a:xfrm>
          <a:prstGeom prst="rect">
            <a:avLst/>
          </a:prstGeom>
          <a:no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algn="ctr" defTabSz="342900">
              <a:buSzPts val="1800"/>
              <a:defRPr/>
            </a:pPr>
            <a:endParaRPr sz="1800" kern="1200">
              <a:latin typeface="Calibri"/>
              <a:ea typeface="Calibri"/>
              <a:cs typeface="Calibri"/>
              <a:sym typeface="Calibri"/>
            </a:endParaRPr>
          </a:p>
        </p:txBody>
      </p:sp>
      <p:cxnSp>
        <p:nvCxnSpPr>
          <p:cNvPr id="749" name="Google Shape;749;p72"/>
          <p:cNvCxnSpPr/>
          <p:nvPr/>
        </p:nvCxnSpPr>
        <p:spPr>
          <a:xfrm>
            <a:off x="7267308" y="2680317"/>
            <a:ext cx="0" cy="1011460"/>
          </a:xfrm>
          <a:prstGeom prst="straightConnector1">
            <a:avLst/>
          </a:prstGeom>
          <a:noFill/>
          <a:ln w="19050" cap="flat" cmpd="sng">
            <a:solidFill>
              <a:srgbClr val="434343"/>
            </a:solidFill>
            <a:prstDash val="solid"/>
            <a:round/>
            <a:headEnd type="triangle" w="sm" len="sm"/>
            <a:tailEnd type="none" w="sm" len="sm"/>
          </a:ln>
        </p:spPr>
      </p:cxnSp>
      <p:cxnSp>
        <p:nvCxnSpPr>
          <p:cNvPr id="750" name="Google Shape;750;p72"/>
          <p:cNvCxnSpPr/>
          <p:nvPr/>
        </p:nvCxnSpPr>
        <p:spPr>
          <a:xfrm>
            <a:off x="7267309" y="3691812"/>
            <a:ext cx="1417795" cy="0"/>
          </a:xfrm>
          <a:prstGeom prst="straightConnector1">
            <a:avLst/>
          </a:prstGeom>
          <a:noFill/>
          <a:ln w="19050" cap="flat" cmpd="sng">
            <a:solidFill>
              <a:srgbClr val="434343"/>
            </a:solidFill>
            <a:prstDash val="solid"/>
            <a:round/>
            <a:headEnd type="none" w="sm" len="sm"/>
            <a:tailEnd type="triangle" w="sm" len="sm"/>
          </a:ln>
        </p:spPr>
      </p:cxnSp>
      <p:cxnSp>
        <p:nvCxnSpPr>
          <p:cNvPr id="751" name="Google Shape;751;p72"/>
          <p:cNvCxnSpPr/>
          <p:nvPr/>
        </p:nvCxnSpPr>
        <p:spPr>
          <a:xfrm>
            <a:off x="7342663" y="1235251"/>
            <a:ext cx="1167000" cy="657300"/>
          </a:xfrm>
          <a:prstGeom prst="curvedConnector3">
            <a:avLst>
              <a:gd name="adj1" fmla="val 24551"/>
            </a:avLst>
          </a:prstGeom>
          <a:noFill/>
          <a:ln w="228600" cap="flat" cmpd="sng">
            <a:solidFill>
              <a:srgbClr val="CCB89D"/>
            </a:solidFill>
            <a:prstDash val="solid"/>
            <a:round/>
            <a:headEnd type="none" w="sm" len="sm"/>
            <a:tailEnd type="none" w="sm" len="sm"/>
          </a:ln>
        </p:spPr>
      </p:cxnSp>
      <p:sp>
        <p:nvSpPr>
          <p:cNvPr id="752" name="Google Shape;752;p72"/>
          <p:cNvSpPr/>
          <p:nvPr/>
        </p:nvSpPr>
        <p:spPr>
          <a:xfrm>
            <a:off x="6790601" y="735049"/>
            <a:ext cx="2268513" cy="1568311"/>
          </a:xfrm>
          <a:prstGeom prst="rect">
            <a:avLst/>
          </a:prstGeom>
          <a:no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algn="ctr" defTabSz="342900">
              <a:buSzPts val="1800"/>
              <a:defRPr/>
            </a:pPr>
            <a:endParaRPr sz="1800" kern="1200">
              <a:latin typeface="Calibri"/>
              <a:ea typeface="Calibri"/>
              <a:cs typeface="Calibri"/>
              <a:sym typeface="Calibri"/>
            </a:endParaRPr>
          </a:p>
        </p:txBody>
      </p:sp>
      <p:cxnSp>
        <p:nvCxnSpPr>
          <p:cNvPr id="753" name="Google Shape;753;p72"/>
          <p:cNvCxnSpPr/>
          <p:nvPr/>
        </p:nvCxnSpPr>
        <p:spPr>
          <a:xfrm>
            <a:off x="7267308" y="967127"/>
            <a:ext cx="0" cy="1011460"/>
          </a:xfrm>
          <a:prstGeom prst="straightConnector1">
            <a:avLst/>
          </a:prstGeom>
          <a:noFill/>
          <a:ln w="19050" cap="flat" cmpd="sng">
            <a:solidFill>
              <a:srgbClr val="434343"/>
            </a:solidFill>
            <a:prstDash val="solid"/>
            <a:round/>
            <a:headEnd type="triangle" w="sm" len="sm"/>
            <a:tailEnd type="none" w="sm" len="sm"/>
          </a:ln>
        </p:spPr>
      </p:cxnSp>
      <p:cxnSp>
        <p:nvCxnSpPr>
          <p:cNvPr id="754" name="Google Shape;754;p72"/>
          <p:cNvCxnSpPr/>
          <p:nvPr/>
        </p:nvCxnSpPr>
        <p:spPr>
          <a:xfrm>
            <a:off x="7267309" y="1978622"/>
            <a:ext cx="1417795" cy="0"/>
          </a:xfrm>
          <a:prstGeom prst="straightConnector1">
            <a:avLst/>
          </a:prstGeom>
          <a:noFill/>
          <a:ln w="19050" cap="flat" cmpd="sng">
            <a:solidFill>
              <a:srgbClr val="434343"/>
            </a:solidFill>
            <a:prstDash val="solid"/>
            <a:round/>
            <a:headEnd type="none" w="sm" len="sm"/>
            <a:tailEnd type="triangle" w="sm" len="sm"/>
          </a:ln>
        </p:spPr>
      </p:cxnSp>
      <p:sp>
        <p:nvSpPr>
          <p:cNvPr id="755" name="Google Shape;755;p72"/>
          <p:cNvSpPr txBox="1"/>
          <p:nvPr/>
        </p:nvSpPr>
        <p:spPr>
          <a:xfrm>
            <a:off x="7338217" y="2027173"/>
            <a:ext cx="1275975" cy="171822"/>
          </a:xfrm>
          <a:prstGeom prst="rect">
            <a:avLst/>
          </a:prstGeom>
          <a:noFill/>
          <a:ln>
            <a:noFill/>
          </a:ln>
        </p:spPr>
        <p:txBody>
          <a:bodyPr spcFirstLastPara="1" wrap="square" lIns="91425" tIns="45700" rIns="91425" bIns="45700" anchor="t" anchorCtr="0">
            <a:noAutofit/>
          </a:bodyPr>
          <a:lstStyle/>
          <a:p>
            <a:pPr algn="ctr" defTabSz="342900">
              <a:buSzPts val="1800"/>
              <a:defRPr/>
            </a:pPr>
            <a:r>
              <a:rPr lang="en" sz="1000" kern="1200">
                <a:solidFill>
                  <a:srgbClr val="434343"/>
                </a:solidFill>
                <a:latin typeface="Lato"/>
                <a:ea typeface="Lato"/>
                <a:cs typeface="Lato"/>
                <a:sym typeface="Lato"/>
              </a:rPr>
              <a:t>Mean slope</a:t>
            </a:r>
            <a:endParaRPr sz="1000" kern="1200">
              <a:solidFill>
                <a:srgbClr val="0B5394"/>
              </a:solidFill>
              <a:latin typeface="Roboto"/>
              <a:ea typeface="Roboto"/>
              <a:cs typeface="Roboto"/>
              <a:sym typeface="Roboto"/>
            </a:endParaRPr>
          </a:p>
        </p:txBody>
      </p:sp>
      <p:sp>
        <p:nvSpPr>
          <p:cNvPr id="756" name="Google Shape;756;p72"/>
          <p:cNvSpPr/>
          <p:nvPr/>
        </p:nvSpPr>
        <p:spPr>
          <a:xfrm rot="-2305554">
            <a:off x="4781987" y="1399182"/>
            <a:ext cx="1480446" cy="287862"/>
          </a:xfrm>
          <a:prstGeom prst="rect">
            <a:avLst/>
          </a:prstGeom>
          <a:solidFill>
            <a:srgbClr val="CCB89D"/>
          </a:solidFill>
          <a:ln w="19050" cap="flat" cmpd="sng">
            <a:solidFill>
              <a:srgbClr val="CCB89D"/>
            </a:solidFill>
            <a:prstDash val="solid"/>
            <a:round/>
            <a:headEnd type="none" w="sm" len="sm"/>
            <a:tailEnd type="none" w="sm" len="sm"/>
          </a:ln>
        </p:spPr>
        <p:txBody>
          <a:bodyPr spcFirstLastPara="1" wrap="square" lIns="91425" tIns="91425" rIns="91425" bIns="91425" anchor="ctr" anchorCtr="0">
            <a:noAutofit/>
          </a:bodyPr>
          <a:lstStyle/>
          <a:p>
            <a:pPr defTabSz="342900">
              <a:buSzPts val="1400"/>
              <a:defRPr/>
            </a:pPr>
            <a:endParaRPr kern="1200"/>
          </a:p>
        </p:txBody>
      </p:sp>
      <p:sp>
        <p:nvSpPr>
          <p:cNvPr id="757" name="Google Shape;757;p72"/>
          <p:cNvSpPr/>
          <p:nvPr/>
        </p:nvSpPr>
        <p:spPr>
          <a:xfrm>
            <a:off x="4412526" y="735047"/>
            <a:ext cx="2268600" cy="1568400"/>
          </a:xfrm>
          <a:prstGeom prst="rect">
            <a:avLst/>
          </a:prstGeom>
          <a:no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algn="ctr" defTabSz="342900">
              <a:buSzPts val="1800"/>
              <a:defRPr/>
            </a:pPr>
            <a:endParaRPr sz="1800" kern="1200">
              <a:latin typeface="Calibri"/>
              <a:ea typeface="Calibri"/>
              <a:cs typeface="Calibri"/>
              <a:sym typeface="Calibri"/>
            </a:endParaRPr>
          </a:p>
        </p:txBody>
      </p:sp>
      <p:cxnSp>
        <p:nvCxnSpPr>
          <p:cNvPr id="758" name="Google Shape;758;p72"/>
          <p:cNvCxnSpPr/>
          <p:nvPr/>
        </p:nvCxnSpPr>
        <p:spPr>
          <a:xfrm>
            <a:off x="4887033" y="967127"/>
            <a:ext cx="0" cy="1011460"/>
          </a:xfrm>
          <a:prstGeom prst="straightConnector1">
            <a:avLst/>
          </a:prstGeom>
          <a:noFill/>
          <a:ln w="19050" cap="flat" cmpd="sng">
            <a:solidFill>
              <a:srgbClr val="434343"/>
            </a:solidFill>
            <a:prstDash val="solid"/>
            <a:round/>
            <a:headEnd type="triangle" w="sm" len="sm"/>
            <a:tailEnd type="none" w="sm" len="sm"/>
          </a:ln>
        </p:spPr>
      </p:cxnSp>
      <p:cxnSp>
        <p:nvCxnSpPr>
          <p:cNvPr id="759" name="Google Shape;759;p72"/>
          <p:cNvCxnSpPr/>
          <p:nvPr/>
        </p:nvCxnSpPr>
        <p:spPr>
          <a:xfrm>
            <a:off x="4887034" y="1978622"/>
            <a:ext cx="1417795" cy="0"/>
          </a:xfrm>
          <a:prstGeom prst="straightConnector1">
            <a:avLst/>
          </a:prstGeom>
          <a:noFill/>
          <a:ln w="19050" cap="flat" cmpd="sng">
            <a:solidFill>
              <a:srgbClr val="434343"/>
            </a:solidFill>
            <a:prstDash val="solid"/>
            <a:round/>
            <a:headEnd type="none" w="sm" len="sm"/>
            <a:tailEnd type="triangle" w="sm" len="sm"/>
          </a:ln>
        </p:spPr>
      </p:cxnSp>
      <p:sp>
        <p:nvSpPr>
          <p:cNvPr id="760" name="Google Shape;760;p72"/>
          <p:cNvSpPr txBox="1"/>
          <p:nvPr/>
        </p:nvSpPr>
        <p:spPr>
          <a:xfrm rot="-5400000">
            <a:off x="4208954" y="1345310"/>
            <a:ext cx="876153" cy="300683"/>
          </a:xfrm>
          <a:prstGeom prst="rect">
            <a:avLst/>
          </a:prstGeom>
          <a:noFill/>
          <a:ln>
            <a:noFill/>
          </a:ln>
        </p:spPr>
        <p:txBody>
          <a:bodyPr spcFirstLastPara="1" wrap="square" lIns="91425" tIns="45700" rIns="91425" bIns="45700" anchor="t" anchorCtr="0">
            <a:noAutofit/>
          </a:bodyPr>
          <a:lstStyle/>
          <a:p>
            <a:pPr algn="ctr" defTabSz="342900">
              <a:buSzPts val="1800"/>
              <a:defRPr/>
            </a:pPr>
            <a:r>
              <a:rPr lang="en" sz="1000" kern="1200">
                <a:solidFill>
                  <a:srgbClr val="434343"/>
                </a:solidFill>
                <a:latin typeface="Lato"/>
                <a:ea typeface="Lato"/>
                <a:cs typeface="Lato"/>
                <a:sym typeface="Lato"/>
              </a:rPr>
              <a:t>Population density</a:t>
            </a:r>
            <a:endParaRPr sz="1000" kern="1200">
              <a:solidFill>
                <a:srgbClr val="434343"/>
              </a:solidFill>
              <a:latin typeface="Lato"/>
              <a:ea typeface="Lato"/>
              <a:cs typeface="Lato"/>
              <a:sym typeface="Lato"/>
            </a:endParaRPr>
          </a:p>
        </p:txBody>
      </p:sp>
      <p:grpSp>
        <p:nvGrpSpPr>
          <p:cNvPr id="761" name="Google Shape;761;p72"/>
          <p:cNvGrpSpPr/>
          <p:nvPr/>
        </p:nvGrpSpPr>
        <p:grpSpPr>
          <a:xfrm>
            <a:off x="4987478" y="1058791"/>
            <a:ext cx="1132769" cy="822192"/>
            <a:chOff x="4900675" y="2939450"/>
            <a:chExt cx="1674950" cy="1215900"/>
          </a:xfrm>
        </p:grpSpPr>
        <p:sp>
          <p:nvSpPr>
            <p:cNvPr id="762" name="Google Shape;762;p72"/>
            <p:cNvSpPr/>
            <p:nvPr/>
          </p:nvSpPr>
          <p:spPr>
            <a:xfrm>
              <a:off x="6272275" y="3166550"/>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63" name="Google Shape;763;p72"/>
            <p:cNvSpPr/>
            <p:nvPr/>
          </p:nvSpPr>
          <p:spPr>
            <a:xfrm>
              <a:off x="4900675" y="4080950"/>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grpSp>
          <p:nvGrpSpPr>
            <p:cNvPr id="764" name="Google Shape;764;p72"/>
            <p:cNvGrpSpPr/>
            <p:nvPr/>
          </p:nvGrpSpPr>
          <p:grpSpPr>
            <a:xfrm>
              <a:off x="5207325" y="2939450"/>
              <a:ext cx="1368300" cy="1215900"/>
              <a:chOff x="3803275" y="2906925"/>
              <a:chExt cx="1368300" cy="1215900"/>
            </a:xfrm>
          </p:grpSpPr>
          <p:sp>
            <p:nvSpPr>
              <p:cNvPr id="765" name="Google Shape;765;p72"/>
              <p:cNvSpPr/>
              <p:nvPr/>
            </p:nvSpPr>
            <p:spPr>
              <a:xfrm>
                <a:off x="4641475" y="32117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66" name="Google Shape;766;p72"/>
              <p:cNvSpPr/>
              <p:nvPr/>
            </p:nvSpPr>
            <p:spPr>
              <a:xfrm>
                <a:off x="4793875" y="33641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67" name="Google Shape;767;p72"/>
              <p:cNvSpPr/>
              <p:nvPr/>
            </p:nvSpPr>
            <p:spPr>
              <a:xfrm>
                <a:off x="4641475" y="35165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68" name="Google Shape;768;p72"/>
              <p:cNvSpPr/>
              <p:nvPr/>
            </p:nvSpPr>
            <p:spPr>
              <a:xfrm>
                <a:off x="4336675" y="36689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69" name="Google Shape;769;p72"/>
              <p:cNvSpPr/>
              <p:nvPr/>
            </p:nvSpPr>
            <p:spPr>
              <a:xfrm>
                <a:off x="4412875" y="34403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70" name="Google Shape;770;p72"/>
              <p:cNvSpPr/>
              <p:nvPr/>
            </p:nvSpPr>
            <p:spPr>
              <a:xfrm>
                <a:off x="4108075" y="35165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71" name="Google Shape;771;p72"/>
              <p:cNvSpPr/>
              <p:nvPr/>
            </p:nvSpPr>
            <p:spPr>
              <a:xfrm>
                <a:off x="4031875" y="38975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72" name="Google Shape;772;p72"/>
              <p:cNvSpPr/>
              <p:nvPr/>
            </p:nvSpPr>
            <p:spPr>
              <a:xfrm>
                <a:off x="3803275" y="37451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73" name="Google Shape;773;p72"/>
              <p:cNvSpPr/>
              <p:nvPr/>
            </p:nvSpPr>
            <p:spPr>
              <a:xfrm>
                <a:off x="4717675" y="29069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74" name="Google Shape;774;p72"/>
              <p:cNvSpPr/>
              <p:nvPr/>
            </p:nvSpPr>
            <p:spPr>
              <a:xfrm>
                <a:off x="5098675" y="32879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75" name="Google Shape;775;p72"/>
              <p:cNvSpPr/>
              <p:nvPr/>
            </p:nvSpPr>
            <p:spPr>
              <a:xfrm>
                <a:off x="3803275" y="40499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grpSp>
      </p:grpSp>
      <p:cxnSp>
        <p:nvCxnSpPr>
          <p:cNvPr id="776" name="Google Shape;776;p72"/>
          <p:cNvCxnSpPr/>
          <p:nvPr/>
        </p:nvCxnSpPr>
        <p:spPr>
          <a:xfrm rot="10800000" flipH="1">
            <a:off x="4979078" y="1084364"/>
            <a:ext cx="1133313" cy="875181"/>
          </a:xfrm>
          <a:prstGeom prst="straightConnector1">
            <a:avLst/>
          </a:prstGeom>
          <a:noFill/>
          <a:ln w="19050" cap="flat" cmpd="sng">
            <a:solidFill>
              <a:srgbClr val="AB3933"/>
            </a:solidFill>
            <a:prstDash val="solid"/>
            <a:round/>
            <a:headEnd type="none" w="sm" len="sm"/>
            <a:tailEnd type="none" w="sm" len="sm"/>
          </a:ln>
        </p:spPr>
      </p:cxnSp>
      <p:sp>
        <p:nvSpPr>
          <p:cNvPr id="777" name="Google Shape;777;p72"/>
          <p:cNvSpPr/>
          <p:nvPr/>
        </p:nvSpPr>
        <p:spPr>
          <a:xfrm>
            <a:off x="4893350" y="1986275"/>
            <a:ext cx="312600" cy="171900"/>
          </a:xfrm>
          <a:prstGeom prst="rect">
            <a:avLst/>
          </a:prstGeom>
          <a:solidFill>
            <a:srgbClr val="FFFFFF"/>
          </a:solidFill>
          <a:ln>
            <a:noFill/>
          </a:ln>
        </p:spPr>
        <p:txBody>
          <a:bodyPr spcFirstLastPara="1" wrap="square" lIns="91425" tIns="91425" rIns="91425" bIns="91425" anchor="ctr" anchorCtr="0">
            <a:noAutofit/>
          </a:bodyPr>
          <a:lstStyle/>
          <a:p>
            <a:pPr defTabSz="342900">
              <a:buSzPts val="1400"/>
              <a:defRPr/>
            </a:pPr>
            <a:endParaRPr kern="1200"/>
          </a:p>
        </p:txBody>
      </p:sp>
      <p:grpSp>
        <p:nvGrpSpPr>
          <p:cNvPr id="778" name="Google Shape;778;p72"/>
          <p:cNvGrpSpPr/>
          <p:nvPr/>
        </p:nvGrpSpPr>
        <p:grpSpPr>
          <a:xfrm>
            <a:off x="4945727" y="2662642"/>
            <a:ext cx="1133313" cy="880145"/>
            <a:chOff x="5335400" y="2665025"/>
            <a:chExt cx="2037600" cy="1582425"/>
          </a:xfrm>
        </p:grpSpPr>
        <p:cxnSp>
          <p:nvCxnSpPr>
            <p:cNvPr id="779" name="Google Shape;779;p72"/>
            <p:cNvCxnSpPr/>
            <p:nvPr/>
          </p:nvCxnSpPr>
          <p:spPr>
            <a:xfrm rot="10800000" flipH="1">
              <a:off x="5335400" y="2665025"/>
              <a:ext cx="2037600" cy="1573500"/>
            </a:xfrm>
            <a:prstGeom prst="straightConnector1">
              <a:avLst/>
            </a:prstGeom>
            <a:noFill/>
            <a:ln w="228600" cap="flat" cmpd="sng">
              <a:solidFill>
                <a:srgbClr val="CCB89D"/>
              </a:solidFill>
              <a:prstDash val="solid"/>
              <a:round/>
              <a:headEnd type="none" w="sm" len="sm"/>
              <a:tailEnd type="none" w="sm" len="sm"/>
            </a:ln>
          </p:spPr>
        </p:cxnSp>
        <p:cxnSp>
          <p:nvCxnSpPr>
            <p:cNvPr id="780" name="Google Shape;780;p72"/>
            <p:cNvCxnSpPr/>
            <p:nvPr/>
          </p:nvCxnSpPr>
          <p:spPr>
            <a:xfrm rot="10800000" flipH="1">
              <a:off x="5335400" y="2673950"/>
              <a:ext cx="2037600" cy="1573500"/>
            </a:xfrm>
            <a:prstGeom prst="straightConnector1">
              <a:avLst/>
            </a:prstGeom>
            <a:noFill/>
            <a:ln w="19050" cap="flat" cmpd="sng">
              <a:solidFill>
                <a:srgbClr val="AB3933"/>
              </a:solidFill>
              <a:prstDash val="solid"/>
              <a:round/>
              <a:headEnd type="none" w="sm" len="sm"/>
              <a:tailEnd type="none" w="sm" len="sm"/>
            </a:ln>
          </p:spPr>
        </p:cxnSp>
      </p:grpSp>
      <p:grpSp>
        <p:nvGrpSpPr>
          <p:cNvPr id="781" name="Google Shape;781;p72"/>
          <p:cNvGrpSpPr/>
          <p:nvPr/>
        </p:nvGrpSpPr>
        <p:grpSpPr>
          <a:xfrm>
            <a:off x="4410326" y="2448239"/>
            <a:ext cx="2268513" cy="1568311"/>
            <a:chOff x="4047280" y="2460681"/>
            <a:chExt cx="3354300" cy="2319300"/>
          </a:xfrm>
        </p:grpSpPr>
        <p:grpSp>
          <p:nvGrpSpPr>
            <p:cNvPr id="782" name="Google Shape;782;p72"/>
            <p:cNvGrpSpPr/>
            <p:nvPr/>
          </p:nvGrpSpPr>
          <p:grpSpPr>
            <a:xfrm>
              <a:off x="4047280" y="2460681"/>
              <a:ext cx="3354300" cy="2319300"/>
              <a:chOff x="2544455" y="2511431"/>
              <a:chExt cx="3354300" cy="2319300"/>
            </a:xfrm>
          </p:grpSpPr>
          <p:sp>
            <p:nvSpPr>
              <p:cNvPr id="783" name="Google Shape;783;p72"/>
              <p:cNvSpPr/>
              <p:nvPr/>
            </p:nvSpPr>
            <p:spPr>
              <a:xfrm>
                <a:off x="2544455" y="2511431"/>
                <a:ext cx="3354300" cy="2319300"/>
              </a:xfrm>
              <a:prstGeom prst="rect">
                <a:avLst/>
              </a:prstGeom>
              <a:no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algn="ctr" defTabSz="342900">
                  <a:buSzPts val="1800"/>
                  <a:defRPr/>
                </a:pPr>
                <a:endParaRPr sz="1800" kern="1200">
                  <a:latin typeface="Calibri"/>
                  <a:ea typeface="Calibri"/>
                  <a:cs typeface="Calibri"/>
                  <a:sym typeface="Calibri"/>
                </a:endParaRPr>
              </a:p>
            </p:txBody>
          </p:sp>
          <p:cxnSp>
            <p:nvCxnSpPr>
              <p:cNvPr id="784" name="Google Shape;784;p72"/>
              <p:cNvCxnSpPr/>
              <p:nvPr/>
            </p:nvCxnSpPr>
            <p:spPr>
              <a:xfrm>
                <a:off x="3249330" y="2854641"/>
                <a:ext cx="0" cy="1495800"/>
              </a:xfrm>
              <a:prstGeom prst="straightConnector1">
                <a:avLst/>
              </a:prstGeom>
              <a:noFill/>
              <a:ln w="19050" cap="flat" cmpd="sng">
                <a:solidFill>
                  <a:srgbClr val="434343"/>
                </a:solidFill>
                <a:prstDash val="solid"/>
                <a:round/>
                <a:headEnd type="triangle" w="sm" len="sm"/>
                <a:tailEnd type="none" w="sm" len="sm"/>
              </a:ln>
            </p:spPr>
          </p:cxnSp>
          <p:cxnSp>
            <p:nvCxnSpPr>
              <p:cNvPr id="785" name="Google Shape;785;p72"/>
              <p:cNvCxnSpPr/>
              <p:nvPr/>
            </p:nvCxnSpPr>
            <p:spPr>
              <a:xfrm>
                <a:off x="3249330" y="4350493"/>
                <a:ext cx="2096400" cy="0"/>
              </a:xfrm>
              <a:prstGeom prst="straightConnector1">
                <a:avLst/>
              </a:prstGeom>
              <a:noFill/>
              <a:ln w="19050" cap="flat" cmpd="sng">
                <a:solidFill>
                  <a:srgbClr val="434343"/>
                </a:solidFill>
                <a:prstDash val="solid"/>
                <a:round/>
                <a:headEnd type="none" w="sm" len="sm"/>
                <a:tailEnd type="triangle" w="sm" len="sm"/>
              </a:ln>
            </p:spPr>
          </p:cxnSp>
          <p:sp>
            <p:nvSpPr>
              <p:cNvPr id="786" name="Google Shape;786;p72"/>
              <p:cNvSpPr txBox="1"/>
              <p:nvPr/>
            </p:nvSpPr>
            <p:spPr>
              <a:xfrm>
                <a:off x="3354176" y="4325976"/>
                <a:ext cx="1886700" cy="254100"/>
              </a:xfrm>
              <a:prstGeom prst="rect">
                <a:avLst/>
              </a:prstGeom>
              <a:noFill/>
              <a:ln>
                <a:noFill/>
              </a:ln>
            </p:spPr>
            <p:txBody>
              <a:bodyPr spcFirstLastPara="1" wrap="square" lIns="91425" tIns="45700" rIns="91425" bIns="45700" anchor="t" anchorCtr="0">
                <a:noAutofit/>
              </a:bodyPr>
              <a:lstStyle/>
              <a:p>
                <a:pPr algn="ctr" defTabSz="342900">
                  <a:buSzPts val="1800"/>
                  <a:defRPr/>
                </a:pPr>
                <a:r>
                  <a:rPr lang="en" sz="1000" kern="1200">
                    <a:solidFill>
                      <a:srgbClr val="434343"/>
                    </a:solidFill>
                    <a:latin typeface="Lato"/>
                    <a:ea typeface="Lato"/>
                    <a:cs typeface="Lato"/>
                    <a:sym typeface="Lato"/>
                  </a:rPr>
                  <a:t>Nightlights</a:t>
                </a:r>
                <a:endParaRPr sz="1000" kern="1200">
                  <a:solidFill>
                    <a:srgbClr val="0B5394"/>
                  </a:solidFill>
                  <a:latin typeface="Roboto"/>
                  <a:ea typeface="Roboto"/>
                  <a:cs typeface="Roboto"/>
                  <a:sym typeface="Roboto"/>
                </a:endParaRPr>
              </a:p>
            </p:txBody>
          </p:sp>
        </p:grpSp>
        <p:grpSp>
          <p:nvGrpSpPr>
            <p:cNvPr id="787" name="Google Shape;787;p72"/>
            <p:cNvGrpSpPr/>
            <p:nvPr/>
          </p:nvGrpSpPr>
          <p:grpSpPr>
            <a:xfrm>
              <a:off x="4869309" y="2757007"/>
              <a:ext cx="1255628" cy="1396843"/>
              <a:chOff x="4869309" y="2757007"/>
              <a:chExt cx="1255628" cy="1396843"/>
            </a:xfrm>
          </p:grpSpPr>
          <p:sp>
            <p:nvSpPr>
              <p:cNvPr id="788" name="Google Shape;788;p72"/>
              <p:cNvSpPr/>
              <p:nvPr/>
            </p:nvSpPr>
            <p:spPr>
              <a:xfrm>
                <a:off x="6046931" y="3391927"/>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89" name="Google Shape;789;p72"/>
              <p:cNvSpPr/>
              <p:nvPr/>
            </p:nvSpPr>
            <p:spPr>
              <a:xfrm>
                <a:off x="4900675" y="4080950"/>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grpSp>
            <p:nvGrpSpPr>
              <p:cNvPr id="790" name="Google Shape;790;p72"/>
              <p:cNvGrpSpPr/>
              <p:nvPr/>
            </p:nvGrpSpPr>
            <p:grpSpPr>
              <a:xfrm>
                <a:off x="4869309" y="2757007"/>
                <a:ext cx="1255628" cy="1172966"/>
                <a:chOff x="3465259" y="2724482"/>
                <a:chExt cx="1255628" cy="1172966"/>
              </a:xfrm>
            </p:grpSpPr>
            <p:sp>
              <p:nvSpPr>
                <p:cNvPr id="791" name="Google Shape;791;p72"/>
                <p:cNvSpPr/>
                <p:nvPr/>
              </p:nvSpPr>
              <p:spPr>
                <a:xfrm>
                  <a:off x="4190787" y="3437102"/>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92" name="Google Shape;792;p72"/>
                <p:cNvSpPr/>
                <p:nvPr/>
              </p:nvSpPr>
              <p:spPr>
                <a:xfrm>
                  <a:off x="4230516" y="3251436"/>
                  <a:ext cx="72900" cy="72900"/>
                </a:xfrm>
                <a:prstGeom prst="ellipse">
                  <a:avLst/>
                </a:prstGeom>
                <a:solidFill>
                  <a:srgbClr val="0B5394"/>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93" name="Google Shape;793;p72"/>
                <p:cNvSpPr/>
                <p:nvPr/>
              </p:nvSpPr>
              <p:spPr>
                <a:xfrm>
                  <a:off x="4416131" y="3403836"/>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94" name="Google Shape;794;p72"/>
                <p:cNvSpPr/>
                <p:nvPr/>
              </p:nvSpPr>
              <p:spPr>
                <a:xfrm>
                  <a:off x="3998659" y="3556236"/>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95" name="Google Shape;795;p72"/>
                <p:cNvSpPr/>
                <p:nvPr/>
              </p:nvSpPr>
              <p:spPr>
                <a:xfrm>
                  <a:off x="3736844" y="34403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96" name="Google Shape;796;p72"/>
                <p:cNvSpPr/>
                <p:nvPr/>
              </p:nvSpPr>
              <p:spPr>
                <a:xfrm>
                  <a:off x="3995403" y="3291148"/>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97" name="Google Shape;797;p72"/>
                <p:cNvSpPr/>
                <p:nvPr/>
              </p:nvSpPr>
              <p:spPr>
                <a:xfrm>
                  <a:off x="3919203" y="3784836"/>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98" name="Google Shape;798;p72"/>
                <p:cNvSpPr/>
                <p:nvPr/>
              </p:nvSpPr>
              <p:spPr>
                <a:xfrm>
                  <a:off x="3465259" y="37451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799" name="Google Shape;799;p72"/>
                <p:cNvSpPr/>
                <p:nvPr/>
              </p:nvSpPr>
              <p:spPr>
                <a:xfrm>
                  <a:off x="4492331" y="3019614"/>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00" name="Google Shape;800;p72"/>
                <p:cNvSpPr/>
                <p:nvPr/>
              </p:nvSpPr>
              <p:spPr>
                <a:xfrm>
                  <a:off x="4647987" y="2724482"/>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01" name="Google Shape;801;p72"/>
                <p:cNvSpPr/>
                <p:nvPr/>
              </p:nvSpPr>
              <p:spPr>
                <a:xfrm>
                  <a:off x="3690603" y="3824548"/>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grpSp>
        </p:grpSp>
      </p:grpSp>
      <p:pic>
        <p:nvPicPr>
          <p:cNvPr id="802" name="Google Shape;802;p72"/>
          <p:cNvPicPr preferRelativeResize="0"/>
          <p:nvPr/>
        </p:nvPicPr>
        <p:blipFill rotWithShape="1">
          <a:blip r:embed="rId3">
            <a:alphaModFix/>
          </a:blip>
          <a:srcRect/>
          <a:stretch/>
        </p:blipFill>
        <p:spPr>
          <a:xfrm>
            <a:off x="69244" y="1079391"/>
            <a:ext cx="4233722" cy="3233381"/>
          </a:xfrm>
          <a:prstGeom prst="rect">
            <a:avLst/>
          </a:prstGeom>
          <a:noFill/>
          <a:ln>
            <a:noFill/>
          </a:ln>
        </p:spPr>
      </p:pic>
      <p:sp>
        <p:nvSpPr>
          <p:cNvPr id="803" name="Google Shape;803;p72"/>
          <p:cNvSpPr/>
          <p:nvPr/>
        </p:nvSpPr>
        <p:spPr>
          <a:xfrm>
            <a:off x="4570224" y="1829600"/>
            <a:ext cx="300600" cy="129900"/>
          </a:xfrm>
          <a:prstGeom prst="rect">
            <a:avLst/>
          </a:prstGeom>
          <a:solidFill>
            <a:srgbClr val="FFFFFF"/>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04" name="Google Shape;804;p72"/>
          <p:cNvSpPr/>
          <p:nvPr/>
        </p:nvSpPr>
        <p:spPr>
          <a:xfrm>
            <a:off x="7273637" y="1986275"/>
            <a:ext cx="312600" cy="129900"/>
          </a:xfrm>
          <a:prstGeom prst="rect">
            <a:avLst/>
          </a:prstGeom>
          <a:solidFill>
            <a:srgbClr val="FFFFFF"/>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05" name="Google Shape;805;p72"/>
          <p:cNvSpPr/>
          <p:nvPr/>
        </p:nvSpPr>
        <p:spPr>
          <a:xfrm>
            <a:off x="6950491" y="1829589"/>
            <a:ext cx="312600" cy="129900"/>
          </a:xfrm>
          <a:prstGeom prst="rect">
            <a:avLst/>
          </a:prstGeom>
          <a:solidFill>
            <a:srgbClr val="FFFFFF"/>
          </a:solidFill>
          <a:ln>
            <a:noFill/>
          </a:ln>
        </p:spPr>
        <p:txBody>
          <a:bodyPr spcFirstLastPara="1" wrap="square" lIns="91425" tIns="91425" rIns="91425" bIns="91425" anchor="ctr" anchorCtr="0">
            <a:noAutofit/>
          </a:bodyPr>
          <a:lstStyle/>
          <a:p>
            <a:pPr defTabSz="342900">
              <a:buSzPts val="1400"/>
              <a:defRPr/>
            </a:pPr>
            <a:endParaRPr kern="1200"/>
          </a:p>
        </p:txBody>
      </p:sp>
      <p:cxnSp>
        <p:nvCxnSpPr>
          <p:cNvPr id="806" name="Google Shape;806;p72"/>
          <p:cNvCxnSpPr/>
          <p:nvPr/>
        </p:nvCxnSpPr>
        <p:spPr>
          <a:xfrm>
            <a:off x="7331488" y="1235251"/>
            <a:ext cx="1167000" cy="657300"/>
          </a:xfrm>
          <a:prstGeom prst="curvedConnector3">
            <a:avLst>
              <a:gd name="adj1" fmla="val 25509"/>
            </a:avLst>
          </a:prstGeom>
          <a:noFill/>
          <a:ln w="19050" cap="flat" cmpd="sng">
            <a:solidFill>
              <a:srgbClr val="AB3933"/>
            </a:solidFill>
            <a:prstDash val="solid"/>
            <a:round/>
            <a:headEnd type="none" w="sm" len="sm"/>
            <a:tailEnd type="none" w="sm" len="sm"/>
          </a:ln>
        </p:spPr>
      </p:cxnSp>
      <p:sp>
        <p:nvSpPr>
          <p:cNvPr id="807" name="Google Shape;807;p72"/>
          <p:cNvSpPr/>
          <p:nvPr/>
        </p:nvSpPr>
        <p:spPr>
          <a:xfrm>
            <a:off x="7273637" y="3699465"/>
            <a:ext cx="312600" cy="129900"/>
          </a:xfrm>
          <a:prstGeom prst="rect">
            <a:avLst/>
          </a:prstGeom>
          <a:solidFill>
            <a:srgbClr val="FFFFFF"/>
          </a:solidFill>
          <a:ln>
            <a:noFill/>
          </a:ln>
        </p:spPr>
        <p:txBody>
          <a:bodyPr spcFirstLastPara="1" wrap="square" lIns="91425" tIns="91425" rIns="91425" bIns="91425" anchor="ctr" anchorCtr="0">
            <a:noAutofit/>
          </a:bodyPr>
          <a:lstStyle/>
          <a:p>
            <a:pPr defTabSz="342900">
              <a:buSzPts val="1400"/>
              <a:defRPr/>
            </a:pPr>
            <a:endParaRPr kern="1200"/>
          </a:p>
        </p:txBody>
      </p:sp>
      <p:grpSp>
        <p:nvGrpSpPr>
          <p:cNvPr id="808" name="Google Shape;808;p72"/>
          <p:cNvGrpSpPr/>
          <p:nvPr/>
        </p:nvGrpSpPr>
        <p:grpSpPr>
          <a:xfrm>
            <a:off x="7367753" y="1144874"/>
            <a:ext cx="957865" cy="774319"/>
            <a:chOff x="4900675" y="3066753"/>
            <a:chExt cx="1416332" cy="1145103"/>
          </a:xfrm>
        </p:grpSpPr>
        <p:sp>
          <p:nvSpPr>
            <p:cNvPr id="809" name="Google Shape;809;p72"/>
            <p:cNvSpPr/>
            <p:nvPr/>
          </p:nvSpPr>
          <p:spPr>
            <a:xfrm>
              <a:off x="6244107" y="3962431"/>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10" name="Google Shape;810;p72"/>
            <p:cNvSpPr/>
            <p:nvPr/>
          </p:nvSpPr>
          <p:spPr>
            <a:xfrm>
              <a:off x="4900675" y="3066753"/>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grpSp>
          <p:nvGrpSpPr>
            <p:cNvPr id="811" name="Google Shape;811;p72"/>
            <p:cNvGrpSpPr/>
            <p:nvPr/>
          </p:nvGrpSpPr>
          <p:grpSpPr>
            <a:xfrm>
              <a:off x="4981981" y="3272096"/>
              <a:ext cx="1335025" cy="939760"/>
              <a:chOff x="3577931" y="3239571"/>
              <a:chExt cx="1335025" cy="939760"/>
            </a:xfrm>
          </p:grpSpPr>
          <p:sp>
            <p:nvSpPr>
              <p:cNvPr id="812" name="Google Shape;812;p72"/>
              <p:cNvSpPr/>
              <p:nvPr/>
            </p:nvSpPr>
            <p:spPr>
              <a:xfrm>
                <a:off x="4840056" y="4106431"/>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13" name="Google Shape;813;p72"/>
              <p:cNvSpPr/>
              <p:nvPr/>
            </p:nvSpPr>
            <p:spPr>
              <a:xfrm>
                <a:off x="4505172" y="381480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14" name="Google Shape;814;p72"/>
              <p:cNvSpPr/>
              <p:nvPr/>
            </p:nvSpPr>
            <p:spPr>
              <a:xfrm>
                <a:off x="4334215" y="3970422"/>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15" name="Google Shape;815;p72"/>
              <p:cNvSpPr/>
              <p:nvPr/>
            </p:nvSpPr>
            <p:spPr>
              <a:xfrm>
                <a:off x="4062019" y="3668999"/>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16" name="Google Shape;816;p72"/>
              <p:cNvSpPr/>
              <p:nvPr/>
            </p:nvSpPr>
            <p:spPr>
              <a:xfrm>
                <a:off x="3751870" y="3239571"/>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17" name="Google Shape;817;p72"/>
              <p:cNvSpPr/>
              <p:nvPr/>
            </p:nvSpPr>
            <p:spPr>
              <a:xfrm>
                <a:off x="3770059" y="3741902"/>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18" name="Google Shape;818;p72"/>
              <p:cNvSpPr/>
              <p:nvPr/>
            </p:nvSpPr>
            <p:spPr>
              <a:xfrm>
                <a:off x="4031875" y="38975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19" name="Google Shape;819;p72"/>
              <p:cNvSpPr/>
              <p:nvPr/>
            </p:nvSpPr>
            <p:spPr>
              <a:xfrm>
                <a:off x="3577931" y="3407059"/>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20" name="Google Shape;820;p72"/>
              <p:cNvSpPr/>
              <p:nvPr/>
            </p:nvSpPr>
            <p:spPr>
              <a:xfrm>
                <a:off x="4334228" y="3698148"/>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21" name="Google Shape;821;p72"/>
              <p:cNvSpPr/>
              <p:nvPr/>
            </p:nvSpPr>
            <p:spPr>
              <a:xfrm>
                <a:off x="4641481" y="4043323"/>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22" name="Google Shape;822;p72"/>
              <p:cNvSpPr/>
              <p:nvPr/>
            </p:nvSpPr>
            <p:spPr>
              <a:xfrm>
                <a:off x="3803275" y="3486482"/>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grpSp>
      </p:grpSp>
      <p:sp>
        <p:nvSpPr>
          <p:cNvPr id="823" name="Google Shape;823;p72"/>
          <p:cNvSpPr/>
          <p:nvPr/>
        </p:nvSpPr>
        <p:spPr>
          <a:xfrm>
            <a:off x="6950491" y="3542779"/>
            <a:ext cx="312600" cy="129900"/>
          </a:xfrm>
          <a:prstGeom prst="rect">
            <a:avLst/>
          </a:prstGeom>
          <a:solidFill>
            <a:srgbClr val="FFFFFF"/>
          </a:solidFill>
          <a:ln>
            <a:noFill/>
          </a:ln>
        </p:spPr>
        <p:txBody>
          <a:bodyPr spcFirstLastPara="1" wrap="square" lIns="91425" tIns="91425" rIns="91425" bIns="91425" anchor="ctr" anchorCtr="0">
            <a:noAutofit/>
          </a:bodyPr>
          <a:lstStyle/>
          <a:p>
            <a:pPr defTabSz="342900">
              <a:buSzPts val="1400"/>
              <a:defRPr/>
            </a:pPr>
            <a:endParaRPr kern="1200"/>
          </a:p>
        </p:txBody>
      </p:sp>
      <p:cxnSp>
        <p:nvCxnSpPr>
          <p:cNvPr id="824" name="Google Shape;824;p72"/>
          <p:cNvCxnSpPr/>
          <p:nvPr/>
        </p:nvCxnSpPr>
        <p:spPr>
          <a:xfrm>
            <a:off x="7379113" y="2935475"/>
            <a:ext cx="1071600" cy="700200"/>
          </a:xfrm>
          <a:prstGeom prst="straightConnector1">
            <a:avLst/>
          </a:prstGeom>
          <a:noFill/>
          <a:ln w="19050" cap="flat" cmpd="sng">
            <a:solidFill>
              <a:srgbClr val="AB3933"/>
            </a:solidFill>
            <a:prstDash val="solid"/>
            <a:round/>
            <a:headEnd type="none" w="sm" len="sm"/>
            <a:tailEnd type="none" w="sm" len="sm"/>
          </a:ln>
        </p:spPr>
      </p:cxnSp>
      <p:grpSp>
        <p:nvGrpSpPr>
          <p:cNvPr id="825" name="Google Shape;825;p72"/>
          <p:cNvGrpSpPr/>
          <p:nvPr/>
        </p:nvGrpSpPr>
        <p:grpSpPr>
          <a:xfrm>
            <a:off x="7348743" y="2832227"/>
            <a:ext cx="1147375" cy="728557"/>
            <a:chOff x="4872566" y="3028542"/>
            <a:chExt cx="1696547" cy="1077428"/>
          </a:xfrm>
        </p:grpSpPr>
        <p:sp>
          <p:nvSpPr>
            <p:cNvPr id="826" name="Google Shape;826;p72"/>
            <p:cNvSpPr/>
            <p:nvPr/>
          </p:nvSpPr>
          <p:spPr>
            <a:xfrm>
              <a:off x="5032884" y="3053861"/>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27" name="Google Shape;827;p72"/>
            <p:cNvSpPr/>
            <p:nvPr/>
          </p:nvSpPr>
          <p:spPr>
            <a:xfrm>
              <a:off x="4900675" y="3292130"/>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grpSp>
          <p:nvGrpSpPr>
            <p:cNvPr id="828" name="Google Shape;828;p72"/>
            <p:cNvGrpSpPr/>
            <p:nvPr/>
          </p:nvGrpSpPr>
          <p:grpSpPr>
            <a:xfrm>
              <a:off x="4872566" y="3028542"/>
              <a:ext cx="1696547" cy="1077428"/>
              <a:chOff x="3468516" y="2996017"/>
              <a:chExt cx="1696547" cy="1077428"/>
            </a:xfrm>
          </p:grpSpPr>
          <p:sp>
            <p:nvSpPr>
              <p:cNvPr id="829" name="Google Shape;829;p72"/>
              <p:cNvSpPr/>
              <p:nvPr/>
            </p:nvSpPr>
            <p:spPr>
              <a:xfrm>
                <a:off x="5092163" y="400054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30" name="Google Shape;830;p72"/>
              <p:cNvSpPr/>
              <p:nvPr/>
            </p:nvSpPr>
            <p:spPr>
              <a:xfrm>
                <a:off x="4793875" y="3927568"/>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31" name="Google Shape;831;p72"/>
              <p:cNvSpPr/>
              <p:nvPr/>
            </p:nvSpPr>
            <p:spPr>
              <a:xfrm>
                <a:off x="4641475" y="3967279"/>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32" name="Google Shape;832;p72"/>
              <p:cNvSpPr/>
              <p:nvPr/>
            </p:nvSpPr>
            <p:spPr>
              <a:xfrm>
                <a:off x="4336675" y="3894302"/>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33" name="Google Shape;833;p72"/>
              <p:cNvSpPr/>
              <p:nvPr/>
            </p:nvSpPr>
            <p:spPr>
              <a:xfrm>
                <a:off x="4412875" y="3665702"/>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34" name="Google Shape;834;p72"/>
              <p:cNvSpPr/>
              <p:nvPr/>
            </p:nvSpPr>
            <p:spPr>
              <a:xfrm>
                <a:off x="4108075" y="351652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35" name="Google Shape;835;p72"/>
              <p:cNvSpPr/>
              <p:nvPr/>
            </p:nvSpPr>
            <p:spPr>
              <a:xfrm>
                <a:off x="3468516" y="2996017"/>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36" name="Google Shape;836;p72"/>
              <p:cNvSpPr/>
              <p:nvPr/>
            </p:nvSpPr>
            <p:spPr>
              <a:xfrm>
                <a:off x="3803275" y="3294371"/>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37" name="Google Shape;837;p72"/>
              <p:cNvSpPr/>
              <p:nvPr/>
            </p:nvSpPr>
            <p:spPr>
              <a:xfrm>
                <a:off x="3928972" y="3695745"/>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38" name="Google Shape;838;p72"/>
              <p:cNvSpPr/>
              <p:nvPr/>
            </p:nvSpPr>
            <p:spPr>
              <a:xfrm>
                <a:off x="4535316" y="3851368"/>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sp>
            <p:nvSpPr>
              <p:cNvPr id="839" name="Google Shape;839;p72"/>
              <p:cNvSpPr/>
              <p:nvPr/>
            </p:nvSpPr>
            <p:spPr>
              <a:xfrm>
                <a:off x="3803275" y="3486482"/>
                <a:ext cx="72900" cy="72900"/>
              </a:xfrm>
              <a:prstGeom prst="ellipse">
                <a:avLst/>
              </a:prstGeom>
              <a:solidFill>
                <a:srgbClr val="115E6E"/>
              </a:solidFill>
              <a:ln>
                <a:noFill/>
              </a:ln>
            </p:spPr>
            <p:txBody>
              <a:bodyPr spcFirstLastPara="1" wrap="square" lIns="91425" tIns="91425" rIns="91425" bIns="91425" anchor="ctr" anchorCtr="0">
                <a:noAutofit/>
              </a:bodyPr>
              <a:lstStyle/>
              <a:p>
                <a:pPr defTabSz="342900">
                  <a:buSzPts val="1400"/>
                  <a:defRPr/>
                </a:pPr>
                <a:endParaRPr kern="1200"/>
              </a:p>
            </p:txBody>
          </p:sp>
        </p:grpSp>
      </p:grpSp>
      <p:sp>
        <p:nvSpPr>
          <p:cNvPr id="840" name="Google Shape;840;p72"/>
          <p:cNvSpPr/>
          <p:nvPr/>
        </p:nvSpPr>
        <p:spPr>
          <a:xfrm>
            <a:off x="4570213" y="3425997"/>
            <a:ext cx="312600" cy="246600"/>
          </a:xfrm>
          <a:prstGeom prst="rect">
            <a:avLst/>
          </a:prstGeom>
          <a:solidFill>
            <a:srgbClr val="FFFFFF"/>
          </a:solidFill>
          <a:ln>
            <a:noFill/>
          </a:ln>
        </p:spPr>
        <p:txBody>
          <a:bodyPr spcFirstLastPara="1" wrap="square" lIns="91425" tIns="91425" rIns="91425" bIns="91425" anchor="ctr" anchorCtr="0">
            <a:noAutofit/>
          </a:bodyPr>
          <a:lstStyle/>
          <a:p>
            <a:pPr defTabSz="342900">
              <a:buSzPts val="1400"/>
              <a:defRPr/>
            </a:pPr>
            <a:endParaRPr kern="1200"/>
          </a:p>
        </p:txBody>
      </p:sp>
      <p:grpSp>
        <p:nvGrpSpPr>
          <p:cNvPr id="841" name="Google Shape;841;p72"/>
          <p:cNvGrpSpPr/>
          <p:nvPr/>
        </p:nvGrpSpPr>
        <p:grpSpPr>
          <a:xfrm>
            <a:off x="1368669" y="1757916"/>
            <a:ext cx="3006300" cy="1546669"/>
            <a:chOff x="1368669" y="1757915"/>
            <a:chExt cx="3006300" cy="1546669"/>
          </a:xfrm>
        </p:grpSpPr>
        <p:cxnSp>
          <p:nvCxnSpPr>
            <p:cNvPr id="842" name="Google Shape;842;p72"/>
            <p:cNvCxnSpPr/>
            <p:nvPr/>
          </p:nvCxnSpPr>
          <p:spPr>
            <a:xfrm rot="10800000" flipH="1">
              <a:off x="2439912" y="3285684"/>
              <a:ext cx="1926000" cy="18900"/>
            </a:xfrm>
            <a:prstGeom prst="straightConnector1">
              <a:avLst/>
            </a:prstGeom>
            <a:noFill/>
            <a:ln w="28575" cap="flat" cmpd="sng">
              <a:solidFill>
                <a:srgbClr val="115E6E"/>
              </a:solidFill>
              <a:prstDash val="solid"/>
              <a:round/>
              <a:headEnd type="none" w="sm" len="sm"/>
              <a:tailEnd type="triangle" w="med" len="med"/>
            </a:ln>
          </p:spPr>
        </p:cxnSp>
        <p:cxnSp>
          <p:nvCxnSpPr>
            <p:cNvPr id="843" name="Google Shape;843;p72"/>
            <p:cNvCxnSpPr/>
            <p:nvPr/>
          </p:nvCxnSpPr>
          <p:spPr>
            <a:xfrm rot="10800000" flipH="1">
              <a:off x="1368669" y="2367488"/>
              <a:ext cx="3006300" cy="9000"/>
            </a:xfrm>
            <a:prstGeom prst="straightConnector1">
              <a:avLst/>
            </a:prstGeom>
            <a:noFill/>
            <a:ln w="28575" cap="flat" cmpd="sng">
              <a:solidFill>
                <a:srgbClr val="115E6E"/>
              </a:solidFill>
              <a:prstDash val="solid"/>
              <a:round/>
              <a:headEnd type="none" w="sm" len="sm"/>
              <a:tailEnd type="triangle" w="med" len="med"/>
            </a:ln>
          </p:spPr>
        </p:cxnSp>
        <p:cxnSp>
          <p:nvCxnSpPr>
            <p:cNvPr id="844" name="Google Shape;844;p72"/>
            <p:cNvCxnSpPr/>
            <p:nvPr/>
          </p:nvCxnSpPr>
          <p:spPr>
            <a:xfrm>
              <a:off x="2807371" y="2672118"/>
              <a:ext cx="1567200" cy="0"/>
            </a:xfrm>
            <a:prstGeom prst="straightConnector1">
              <a:avLst/>
            </a:prstGeom>
            <a:noFill/>
            <a:ln w="28575" cap="flat" cmpd="sng">
              <a:solidFill>
                <a:srgbClr val="115E6E"/>
              </a:solidFill>
              <a:prstDash val="solid"/>
              <a:round/>
              <a:headEnd type="none" w="sm" len="sm"/>
              <a:tailEnd type="triangle" w="med" len="med"/>
            </a:ln>
          </p:spPr>
        </p:cxnSp>
        <p:cxnSp>
          <p:nvCxnSpPr>
            <p:cNvPr id="845" name="Google Shape;845;p72"/>
            <p:cNvCxnSpPr/>
            <p:nvPr/>
          </p:nvCxnSpPr>
          <p:spPr>
            <a:xfrm rot="10800000" flipH="1">
              <a:off x="3259521" y="1757915"/>
              <a:ext cx="1106700" cy="18300"/>
            </a:xfrm>
            <a:prstGeom prst="straightConnector1">
              <a:avLst/>
            </a:prstGeom>
            <a:noFill/>
            <a:ln w="28575" cap="flat" cmpd="sng">
              <a:solidFill>
                <a:srgbClr val="115E6E"/>
              </a:solidFill>
              <a:prstDash val="solid"/>
              <a:round/>
              <a:headEnd type="none" w="sm" len="sm"/>
              <a:tailEnd type="triangle" w="med" len="med"/>
            </a:ln>
          </p:spPr>
        </p:cxnSp>
        <p:cxnSp>
          <p:nvCxnSpPr>
            <p:cNvPr id="846" name="Google Shape;846;p72"/>
            <p:cNvCxnSpPr/>
            <p:nvPr/>
          </p:nvCxnSpPr>
          <p:spPr>
            <a:xfrm>
              <a:off x="2366788" y="2071845"/>
              <a:ext cx="1999200" cy="0"/>
            </a:xfrm>
            <a:prstGeom prst="straightConnector1">
              <a:avLst/>
            </a:prstGeom>
            <a:noFill/>
            <a:ln w="28575" cap="flat" cmpd="sng">
              <a:solidFill>
                <a:srgbClr val="115E6E"/>
              </a:solidFill>
              <a:prstDash val="solid"/>
              <a:round/>
              <a:headEnd type="none" w="sm" len="sm"/>
              <a:tailEnd type="triangle" w="med" len="med"/>
            </a:ln>
          </p:spPr>
        </p:cxnSp>
        <p:cxnSp>
          <p:nvCxnSpPr>
            <p:cNvPr id="847" name="Google Shape;847;p72"/>
            <p:cNvCxnSpPr/>
            <p:nvPr/>
          </p:nvCxnSpPr>
          <p:spPr>
            <a:xfrm>
              <a:off x="2418337" y="2967748"/>
              <a:ext cx="1956300" cy="22200"/>
            </a:xfrm>
            <a:prstGeom prst="straightConnector1">
              <a:avLst/>
            </a:prstGeom>
            <a:noFill/>
            <a:ln w="28575" cap="flat" cmpd="sng">
              <a:solidFill>
                <a:srgbClr val="115E6E"/>
              </a:solidFill>
              <a:prstDash val="solid"/>
              <a:round/>
              <a:headEnd type="none" w="sm" len="sm"/>
              <a:tailEnd type="triangle" w="med" len="med"/>
            </a:ln>
          </p:spPr>
        </p:cxnSp>
      </p:grpSp>
      <p:sp>
        <p:nvSpPr>
          <p:cNvPr id="848" name="Google Shape;848;p72"/>
          <p:cNvSpPr txBox="1"/>
          <p:nvPr/>
        </p:nvSpPr>
        <p:spPr>
          <a:xfrm rot="-5400000">
            <a:off x="6586171" y="1429673"/>
            <a:ext cx="876300" cy="300600"/>
          </a:xfrm>
          <a:prstGeom prst="rect">
            <a:avLst/>
          </a:prstGeom>
          <a:noFill/>
          <a:ln>
            <a:noFill/>
          </a:ln>
        </p:spPr>
        <p:txBody>
          <a:bodyPr spcFirstLastPara="1" wrap="square" lIns="91425" tIns="45700" rIns="91425" bIns="45700" anchor="t" anchorCtr="0">
            <a:noAutofit/>
          </a:bodyPr>
          <a:lstStyle/>
          <a:p>
            <a:pPr algn="ctr" defTabSz="342900">
              <a:buSzPts val="1800"/>
              <a:defRPr/>
            </a:pPr>
            <a:r>
              <a:rPr lang="en" sz="1000" kern="1200">
                <a:solidFill>
                  <a:srgbClr val="434343"/>
                </a:solidFill>
                <a:latin typeface="Lato"/>
                <a:ea typeface="Lato"/>
                <a:cs typeface="Lato"/>
                <a:sym typeface="Lato"/>
              </a:rPr>
              <a:t>Population density</a:t>
            </a:r>
            <a:endParaRPr sz="1000" kern="1200">
              <a:solidFill>
                <a:srgbClr val="434343"/>
              </a:solidFill>
              <a:latin typeface="Lato"/>
              <a:ea typeface="Lato"/>
              <a:cs typeface="Lato"/>
              <a:sym typeface="Lato"/>
            </a:endParaRPr>
          </a:p>
        </p:txBody>
      </p:sp>
      <p:sp>
        <p:nvSpPr>
          <p:cNvPr id="849" name="Google Shape;849;p72"/>
          <p:cNvSpPr txBox="1"/>
          <p:nvPr/>
        </p:nvSpPr>
        <p:spPr>
          <a:xfrm rot="-5400000">
            <a:off x="6586171" y="3064036"/>
            <a:ext cx="876300" cy="300600"/>
          </a:xfrm>
          <a:prstGeom prst="rect">
            <a:avLst/>
          </a:prstGeom>
          <a:noFill/>
          <a:ln>
            <a:noFill/>
          </a:ln>
        </p:spPr>
        <p:txBody>
          <a:bodyPr spcFirstLastPara="1" wrap="square" lIns="91425" tIns="45700" rIns="91425" bIns="45700" anchor="t" anchorCtr="0">
            <a:noAutofit/>
          </a:bodyPr>
          <a:lstStyle/>
          <a:p>
            <a:pPr algn="ctr" defTabSz="342900">
              <a:buSzPts val="1800"/>
              <a:defRPr/>
            </a:pPr>
            <a:r>
              <a:rPr lang="en" sz="1000" kern="1200">
                <a:solidFill>
                  <a:srgbClr val="434343"/>
                </a:solidFill>
                <a:latin typeface="Lato"/>
                <a:ea typeface="Lato"/>
                <a:cs typeface="Lato"/>
                <a:sym typeface="Lato"/>
              </a:rPr>
              <a:t>Population density</a:t>
            </a:r>
            <a:endParaRPr sz="1000" kern="1200">
              <a:solidFill>
                <a:srgbClr val="434343"/>
              </a:solidFill>
              <a:latin typeface="Lato"/>
              <a:ea typeface="Lato"/>
              <a:cs typeface="Lato"/>
              <a:sym typeface="Lato"/>
            </a:endParaRPr>
          </a:p>
        </p:txBody>
      </p:sp>
      <p:sp>
        <p:nvSpPr>
          <p:cNvPr id="850" name="Google Shape;850;p72"/>
          <p:cNvSpPr txBox="1"/>
          <p:nvPr/>
        </p:nvSpPr>
        <p:spPr>
          <a:xfrm rot="-5400000">
            <a:off x="4087228" y="3064036"/>
            <a:ext cx="876300" cy="300600"/>
          </a:xfrm>
          <a:prstGeom prst="rect">
            <a:avLst/>
          </a:prstGeom>
          <a:noFill/>
          <a:ln>
            <a:noFill/>
          </a:ln>
        </p:spPr>
        <p:txBody>
          <a:bodyPr spcFirstLastPara="1" wrap="square" lIns="91425" tIns="45700" rIns="91425" bIns="45700" anchor="t" anchorCtr="0">
            <a:noAutofit/>
          </a:bodyPr>
          <a:lstStyle/>
          <a:p>
            <a:pPr algn="ctr" defTabSz="342900">
              <a:buSzPts val="1800"/>
              <a:defRPr/>
            </a:pPr>
            <a:r>
              <a:rPr lang="en" sz="1000" kern="1200">
                <a:solidFill>
                  <a:srgbClr val="434343"/>
                </a:solidFill>
                <a:latin typeface="Lato"/>
                <a:ea typeface="Lato"/>
                <a:cs typeface="Lato"/>
                <a:sym typeface="Lato"/>
              </a:rPr>
              <a:t>Population density</a:t>
            </a:r>
            <a:endParaRPr sz="1000" kern="1200">
              <a:solidFill>
                <a:srgbClr val="434343"/>
              </a:solidFill>
              <a:latin typeface="Lato"/>
              <a:ea typeface="Lato"/>
              <a:cs typeface="Lato"/>
              <a:sym typeface="Lato"/>
            </a:endParaRPr>
          </a:p>
        </p:txBody>
      </p:sp>
      <p:sp>
        <p:nvSpPr>
          <p:cNvPr id="851" name="Google Shape;851;p72"/>
          <p:cNvSpPr txBox="1"/>
          <p:nvPr/>
        </p:nvSpPr>
        <p:spPr>
          <a:xfrm>
            <a:off x="835375" y="4401175"/>
            <a:ext cx="7045500" cy="577800"/>
          </a:xfrm>
          <a:prstGeom prst="rect">
            <a:avLst/>
          </a:prstGeom>
          <a:noFill/>
          <a:ln>
            <a:noFill/>
          </a:ln>
        </p:spPr>
        <p:txBody>
          <a:bodyPr spcFirstLastPara="1" wrap="square" lIns="68575" tIns="34275" rIns="68575" bIns="34275" anchor="ctr" anchorCtr="0">
            <a:noAutofit/>
          </a:bodyPr>
          <a:lstStyle/>
          <a:p>
            <a:pPr defTabSz="342900">
              <a:spcBef>
                <a:spcPts val="800"/>
              </a:spcBef>
              <a:buClr>
                <a:srgbClr val="3A3838"/>
              </a:buClr>
              <a:buSzPts val="4100"/>
              <a:defRPr/>
            </a:pPr>
            <a:r>
              <a:rPr lang="en" sz="3000" b="1" kern="1200">
                <a:solidFill>
                  <a:srgbClr val="3A3838"/>
                </a:solidFill>
                <a:latin typeface="Lato"/>
                <a:ea typeface="Lato"/>
                <a:cs typeface="Lato"/>
                <a:sym typeface="Lato"/>
              </a:rPr>
              <a:t>Relationship to population</a:t>
            </a:r>
            <a:endParaRPr sz="3000" b="1" kern="1200">
              <a:solidFill>
                <a:srgbClr val="3A3838"/>
              </a:solidFill>
              <a:latin typeface="Lato"/>
              <a:ea typeface="Lato"/>
              <a:cs typeface="Lato"/>
              <a:sym typeface="Lato"/>
            </a:endParaRPr>
          </a:p>
        </p:txBody>
      </p:sp>
      <p:sp>
        <p:nvSpPr>
          <p:cNvPr id="853" name="Google Shape;853;p72"/>
          <p:cNvSpPr txBox="1"/>
          <p:nvPr/>
        </p:nvSpPr>
        <p:spPr>
          <a:xfrm>
            <a:off x="289144" y="254550"/>
            <a:ext cx="4498200" cy="868500"/>
          </a:xfrm>
          <a:prstGeom prst="rect">
            <a:avLst/>
          </a:prstGeom>
          <a:noFill/>
          <a:ln>
            <a:noFill/>
          </a:ln>
        </p:spPr>
        <p:txBody>
          <a:bodyPr spcFirstLastPara="1" wrap="square" lIns="91425" tIns="91425" rIns="91425" bIns="91425" anchor="t" anchorCtr="0">
            <a:noAutofit/>
          </a:bodyPr>
          <a:lstStyle/>
          <a:p>
            <a:pPr defTabSz="342900">
              <a:lnSpc>
                <a:spcPct val="115000"/>
              </a:lnSpc>
              <a:spcAft>
                <a:spcPts val="1000"/>
              </a:spcAft>
              <a:buSzPts val="2000"/>
              <a:defRPr/>
            </a:pPr>
            <a:r>
              <a:rPr lang="en" sz="1800" b="1" kern="1200" dirty="0">
                <a:solidFill>
                  <a:srgbClr val="F06D37"/>
                </a:solidFill>
                <a:latin typeface="Lato"/>
                <a:ea typeface="Lato"/>
                <a:cs typeface="Lato"/>
                <a:sym typeface="Lato"/>
              </a:rPr>
              <a:t>Prediction in unsurveyed area</a:t>
            </a:r>
            <a:endParaRPr kern="1200" dirty="0">
              <a:solidFill>
                <a:srgbClr val="F06D37"/>
              </a:solidFill>
              <a:latin typeface="Roboto"/>
              <a:ea typeface="Roboto"/>
              <a:cs typeface="Roboto"/>
              <a:sym typeface="Roboto"/>
            </a:endParaRPr>
          </a:p>
        </p:txBody>
      </p:sp>
      <p:sp>
        <p:nvSpPr>
          <p:cNvPr id="854" name="Google Shape;854;p72"/>
          <p:cNvSpPr txBox="1"/>
          <p:nvPr/>
        </p:nvSpPr>
        <p:spPr>
          <a:xfrm>
            <a:off x="4957942" y="1962043"/>
            <a:ext cx="1275975" cy="171822"/>
          </a:xfrm>
          <a:prstGeom prst="rect">
            <a:avLst/>
          </a:prstGeom>
          <a:noFill/>
          <a:ln>
            <a:noFill/>
          </a:ln>
        </p:spPr>
        <p:txBody>
          <a:bodyPr spcFirstLastPara="1" wrap="square" lIns="91425" tIns="45700" rIns="91425" bIns="45700" anchor="t" anchorCtr="0">
            <a:noAutofit/>
          </a:bodyPr>
          <a:lstStyle/>
          <a:p>
            <a:pPr algn="ctr" defTabSz="342900">
              <a:buSzPts val="1800"/>
              <a:defRPr/>
            </a:pPr>
            <a:r>
              <a:rPr lang="en" sz="1000" kern="1200">
                <a:solidFill>
                  <a:srgbClr val="434343"/>
                </a:solidFill>
                <a:latin typeface="Lato"/>
                <a:ea typeface="Lato"/>
                <a:cs typeface="Lato"/>
                <a:sym typeface="Lato"/>
              </a:rPr>
              <a:t>Settlement density</a:t>
            </a:r>
            <a:endParaRPr sz="1000" kern="1200">
              <a:solidFill>
                <a:srgbClr val="434343"/>
              </a:solidFill>
              <a:latin typeface="Lato"/>
              <a:ea typeface="Lato"/>
              <a:cs typeface="Lato"/>
              <a:sym typeface="Lato"/>
            </a:endParaRPr>
          </a:p>
        </p:txBody>
      </p:sp>
      <p:sp>
        <p:nvSpPr>
          <p:cNvPr id="855" name="Google Shape;855;p72"/>
          <p:cNvSpPr txBox="1"/>
          <p:nvPr/>
        </p:nvSpPr>
        <p:spPr>
          <a:xfrm>
            <a:off x="7338225" y="3678513"/>
            <a:ext cx="1494900" cy="171900"/>
          </a:xfrm>
          <a:prstGeom prst="rect">
            <a:avLst/>
          </a:prstGeom>
          <a:noFill/>
          <a:ln>
            <a:noFill/>
          </a:ln>
        </p:spPr>
        <p:txBody>
          <a:bodyPr spcFirstLastPara="1" wrap="square" lIns="91425" tIns="45700" rIns="91425" bIns="45700" anchor="t" anchorCtr="0">
            <a:noAutofit/>
          </a:bodyPr>
          <a:lstStyle/>
          <a:p>
            <a:pPr algn="ctr" defTabSz="342900">
              <a:buSzPts val="1800"/>
              <a:defRPr/>
            </a:pPr>
            <a:r>
              <a:rPr lang="en" sz="1000" kern="1200">
                <a:solidFill>
                  <a:srgbClr val="434343"/>
                </a:solidFill>
                <a:latin typeface="Lato"/>
                <a:ea typeface="Lato"/>
                <a:cs typeface="Lato"/>
                <a:sym typeface="Lato"/>
              </a:rPr>
              <a:t>Urban centre distance</a:t>
            </a:r>
            <a:endParaRPr sz="1000" kern="1200">
              <a:solidFill>
                <a:srgbClr val="0B5394"/>
              </a:solidFill>
              <a:latin typeface="Roboto"/>
              <a:ea typeface="Roboto"/>
              <a:cs typeface="Roboto"/>
              <a:sym typeface="Roboto"/>
            </a:endParaRPr>
          </a:p>
        </p:txBody>
      </p:sp>
      <p:grpSp>
        <p:nvGrpSpPr>
          <p:cNvPr id="2" name="Group 1">
            <a:extLst>
              <a:ext uri="{FF2B5EF4-FFF2-40B4-BE49-F238E27FC236}">
                <a16:creationId xmlns:a16="http://schemas.microsoft.com/office/drawing/2014/main" id="{DFE6A7C6-9BF5-9183-233B-83B8CC83326D}"/>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CCEC632A-6FF7-E7FC-8513-ABE34572CC9E}"/>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9916E320-476B-525E-1988-10B5899482DC}"/>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45522DB4-1572-6BD1-9AC7-17EA6C185128}"/>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3C8AB473-00D9-19C1-2399-1DB1D9501D64}"/>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981C3DCD-AEAD-D0EA-AB05-7E0C9336A9C5}"/>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118BB249-4531-04B6-D46B-5700832411E5}"/>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B34ECD0D-E10C-F4BB-580F-99BAEA9DE7AF}"/>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50E7BB68-0419-3CF6-2D7B-0A751B8B7FFE}"/>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B483AA11-6776-B2E2-61DA-94B73991A7CE}"/>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grpSp>
        <p:nvGrpSpPr>
          <p:cNvPr id="12" name="Group 11">
            <a:extLst>
              <a:ext uri="{FF2B5EF4-FFF2-40B4-BE49-F238E27FC236}">
                <a16:creationId xmlns:a16="http://schemas.microsoft.com/office/drawing/2014/main" id="{79E6B314-8C28-97FD-0F29-D73B424B9394}"/>
              </a:ext>
            </a:extLst>
          </p:cNvPr>
          <p:cNvGrpSpPr/>
          <p:nvPr/>
        </p:nvGrpSpPr>
        <p:grpSpPr>
          <a:xfrm>
            <a:off x="7552676" y="4215230"/>
            <a:ext cx="880443" cy="878757"/>
            <a:chOff x="9254099" y="3796931"/>
            <a:chExt cx="941974" cy="940170"/>
          </a:xfrm>
        </p:grpSpPr>
        <p:sp>
          <p:nvSpPr>
            <p:cNvPr id="13" name="Oval 46">
              <a:extLst>
                <a:ext uri="{FF2B5EF4-FFF2-40B4-BE49-F238E27FC236}">
                  <a16:creationId xmlns:a16="http://schemas.microsoft.com/office/drawing/2014/main" id="{E57E2695-767D-DCD6-F3C6-1A7CB640EB9B}"/>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4" name="Oval 47">
              <a:extLst>
                <a:ext uri="{FF2B5EF4-FFF2-40B4-BE49-F238E27FC236}">
                  <a16:creationId xmlns:a16="http://schemas.microsoft.com/office/drawing/2014/main" id="{27A21BF7-81F5-E935-E594-30182FC4CC84}"/>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5" name="Oval 48">
              <a:extLst>
                <a:ext uri="{FF2B5EF4-FFF2-40B4-BE49-F238E27FC236}">
                  <a16:creationId xmlns:a16="http://schemas.microsoft.com/office/drawing/2014/main" id="{9979BD84-23B1-BDDC-CBBE-02D6EA0BD7C4}"/>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6" name="Oval 49">
              <a:extLst>
                <a:ext uri="{FF2B5EF4-FFF2-40B4-BE49-F238E27FC236}">
                  <a16:creationId xmlns:a16="http://schemas.microsoft.com/office/drawing/2014/main" id="{71B5C070-4C6F-5948-1D6F-5C4DC4DE1F26}"/>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7" name="Oval 50">
              <a:extLst>
                <a:ext uri="{FF2B5EF4-FFF2-40B4-BE49-F238E27FC236}">
                  <a16:creationId xmlns:a16="http://schemas.microsoft.com/office/drawing/2014/main" id="{E0B102B3-0C96-7067-54EF-92ADBC4FCEA0}"/>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8" name="Oval 51">
              <a:extLst>
                <a:ext uri="{FF2B5EF4-FFF2-40B4-BE49-F238E27FC236}">
                  <a16:creationId xmlns:a16="http://schemas.microsoft.com/office/drawing/2014/main" id="{FBD887F9-429A-4DA8-57B1-DAE4981FA21F}"/>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9" name="Oval 52">
              <a:extLst>
                <a:ext uri="{FF2B5EF4-FFF2-40B4-BE49-F238E27FC236}">
                  <a16:creationId xmlns:a16="http://schemas.microsoft.com/office/drawing/2014/main" id="{0FD2BE91-84CF-83E3-79CB-2219AAD89C2E}"/>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0" name="Oval 53">
              <a:extLst>
                <a:ext uri="{FF2B5EF4-FFF2-40B4-BE49-F238E27FC236}">
                  <a16:creationId xmlns:a16="http://schemas.microsoft.com/office/drawing/2014/main" id="{42E26D24-C1D6-FD39-A491-7DC52AB8E11A}"/>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21" name="Oval 54">
              <a:extLst>
                <a:ext uri="{FF2B5EF4-FFF2-40B4-BE49-F238E27FC236}">
                  <a16:creationId xmlns:a16="http://schemas.microsoft.com/office/drawing/2014/main" id="{A7AF19BA-A8FD-E30F-5566-E6FA9881D12A}"/>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111045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4"/>
          <p:cNvSpPr txBox="1">
            <a:spLocks noGrp="1"/>
          </p:cNvSpPr>
          <p:nvPr>
            <p:ph type="title"/>
          </p:nvPr>
        </p:nvSpPr>
        <p:spPr>
          <a:xfrm>
            <a:off x="383775" y="261469"/>
            <a:ext cx="5083800" cy="1273800"/>
          </a:xfrm>
          <a:prstGeom prst="rect">
            <a:avLst/>
          </a:prstGeom>
          <a:noFill/>
          <a:ln>
            <a:noFill/>
          </a:ln>
        </p:spPr>
        <p:txBody>
          <a:bodyPr spcFirstLastPara="1" vert="horz" wrap="square" lIns="68575" tIns="34275" rIns="68575" bIns="34275" rtlCol="0" anchor="ctr" anchorCtr="0">
            <a:noAutofit/>
          </a:bodyPr>
          <a:lstStyle/>
          <a:p>
            <a:pPr>
              <a:lnSpc>
                <a:spcPct val="100000"/>
              </a:lnSpc>
              <a:buClr>
                <a:schemeClr val="dk1"/>
              </a:buClr>
              <a:buSzPts val="800"/>
            </a:pPr>
            <a:r>
              <a:rPr lang="sv" sz="3600" dirty="0">
                <a:solidFill>
                  <a:schemeClr val="tx1">
                    <a:lumMod val="65000"/>
                    <a:lumOff val="35000"/>
                  </a:schemeClr>
                </a:solidFill>
                <a:latin typeface="Lato"/>
                <a:ea typeface="Lato"/>
                <a:cs typeface="Lato"/>
                <a:sym typeface="Lato"/>
              </a:rPr>
              <a:t>Hierarchical Framework</a:t>
            </a:r>
            <a:endParaRPr sz="3600" dirty="0">
              <a:solidFill>
                <a:schemeClr val="tx1">
                  <a:lumMod val="65000"/>
                  <a:lumOff val="35000"/>
                </a:schemeClr>
              </a:solidFill>
              <a:latin typeface="Lato"/>
              <a:ea typeface="Lato"/>
              <a:cs typeface="Lato"/>
              <a:sym typeface="Lato"/>
            </a:endParaRPr>
          </a:p>
        </p:txBody>
      </p:sp>
      <p:sp>
        <p:nvSpPr>
          <p:cNvPr id="493" name="Google Shape;493;p54"/>
          <p:cNvSpPr txBox="1"/>
          <p:nvPr/>
        </p:nvSpPr>
        <p:spPr>
          <a:xfrm>
            <a:off x="795413" y="4519613"/>
            <a:ext cx="5551800" cy="501000"/>
          </a:xfrm>
          <a:prstGeom prst="rect">
            <a:avLst/>
          </a:prstGeom>
          <a:noFill/>
          <a:ln>
            <a:noFill/>
          </a:ln>
        </p:spPr>
        <p:txBody>
          <a:bodyPr spcFirstLastPara="1" wrap="square" lIns="68575" tIns="34275" rIns="68575" bIns="34275" anchor="t" anchorCtr="0">
            <a:noAutofit/>
          </a:bodyPr>
          <a:lstStyle/>
          <a:p>
            <a:pPr defTabSz="342900">
              <a:buSzPts val="800"/>
              <a:defRPr/>
            </a:pPr>
            <a:endParaRPr sz="2300" b="1" kern="1200">
              <a:solidFill>
                <a:srgbClr val="3A3838"/>
              </a:solidFill>
              <a:latin typeface="Lato"/>
              <a:ea typeface="Lato"/>
              <a:cs typeface="Lato"/>
              <a:sym typeface="Lato"/>
            </a:endParaRPr>
          </a:p>
        </p:txBody>
      </p:sp>
      <p:sp>
        <p:nvSpPr>
          <p:cNvPr id="494" name="Google Shape;494;p54"/>
          <p:cNvSpPr txBox="1"/>
          <p:nvPr/>
        </p:nvSpPr>
        <p:spPr>
          <a:xfrm>
            <a:off x="383775" y="1585838"/>
            <a:ext cx="3428700" cy="3024000"/>
          </a:xfrm>
          <a:prstGeom prst="rect">
            <a:avLst/>
          </a:prstGeom>
          <a:noFill/>
          <a:ln>
            <a:noFill/>
          </a:ln>
        </p:spPr>
        <p:txBody>
          <a:bodyPr spcFirstLastPara="1" wrap="square" lIns="68575" tIns="34275" rIns="68575" bIns="34275" anchor="t" anchorCtr="0">
            <a:noAutofit/>
          </a:bodyPr>
          <a:lstStyle/>
          <a:p>
            <a:pPr marL="342892" indent="-279393" defTabSz="342900">
              <a:lnSpc>
                <a:spcPct val="115000"/>
              </a:lnSpc>
              <a:spcBef>
                <a:spcPts val="800"/>
              </a:spcBef>
              <a:buClr>
                <a:srgbClr val="EA6024"/>
              </a:buClr>
              <a:buSzPts val="1800"/>
              <a:buFont typeface="Lato"/>
              <a:buChar char="▪"/>
              <a:defRPr/>
            </a:pPr>
            <a:r>
              <a:rPr lang="sv" sz="1800" kern="1200">
                <a:solidFill>
                  <a:srgbClr val="3A3838"/>
                </a:solidFill>
                <a:latin typeface="Lato"/>
                <a:ea typeface="Lato"/>
                <a:cs typeface="Lato"/>
                <a:sym typeface="Lato"/>
              </a:rPr>
              <a:t>Population density variation occurs at different level that can be summarise within a </a:t>
            </a:r>
            <a:r>
              <a:rPr lang="sv" sz="1800" b="1" kern="1200">
                <a:solidFill>
                  <a:srgbClr val="3A3838"/>
                </a:solidFill>
                <a:latin typeface="Lato"/>
                <a:ea typeface="Lato"/>
                <a:cs typeface="Lato"/>
                <a:sym typeface="Lato"/>
              </a:rPr>
              <a:t>hierarchical framework</a:t>
            </a:r>
            <a:endParaRPr sz="1800" b="1" kern="1200">
              <a:solidFill>
                <a:srgbClr val="3A3838"/>
              </a:solidFill>
              <a:latin typeface="Lato"/>
              <a:ea typeface="Lato"/>
              <a:cs typeface="Lato"/>
              <a:sym typeface="Lato"/>
            </a:endParaRPr>
          </a:p>
        </p:txBody>
      </p:sp>
      <p:pic>
        <p:nvPicPr>
          <p:cNvPr id="495" name="Google Shape;495;p54"/>
          <p:cNvPicPr preferRelativeResize="0"/>
          <p:nvPr/>
        </p:nvPicPr>
        <p:blipFill rotWithShape="1">
          <a:blip r:embed="rId3">
            <a:alphaModFix/>
          </a:blip>
          <a:srcRect/>
          <a:stretch/>
        </p:blipFill>
        <p:spPr>
          <a:xfrm>
            <a:off x="4264219" y="1005037"/>
            <a:ext cx="4431485" cy="3413063"/>
          </a:xfrm>
          <a:prstGeom prst="rect">
            <a:avLst/>
          </a:prstGeom>
          <a:noFill/>
          <a:ln>
            <a:noFill/>
          </a:ln>
        </p:spPr>
      </p:pic>
      <p:pic>
        <p:nvPicPr>
          <p:cNvPr id="496" name="Google Shape;496;p54"/>
          <p:cNvPicPr preferRelativeResize="0"/>
          <p:nvPr/>
        </p:nvPicPr>
        <p:blipFill rotWithShape="1">
          <a:blip r:embed="rId4">
            <a:alphaModFix/>
          </a:blip>
          <a:srcRect/>
          <a:stretch/>
        </p:blipFill>
        <p:spPr>
          <a:xfrm>
            <a:off x="229159" y="4488657"/>
            <a:ext cx="432198" cy="432197"/>
          </a:xfrm>
          <a:prstGeom prst="rect">
            <a:avLst/>
          </a:prstGeom>
          <a:noFill/>
          <a:ln>
            <a:noFill/>
          </a:ln>
        </p:spPr>
      </p:pic>
      <p:sp>
        <p:nvSpPr>
          <p:cNvPr id="497" name="Google Shape;497;p54"/>
          <p:cNvSpPr txBox="1"/>
          <p:nvPr/>
        </p:nvSpPr>
        <p:spPr>
          <a:xfrm>
            <a:off x="795413" y="4519613"/>
            <a:ext cx="5551800" cy="501000"/>
          </a:xfrm>
          <a:prstGeom prst="rect">
            <a:avLst/>
          </a:prstGeom>
          <a:noFill/>
          <a:ln>
            <a:noFill/>
          </a:ln>
        </p:spPr>
        <p:txBody>
          <a:bodyPr spcFirstLastPara="1" wrap="square" lIns="68575" tIns="34275" rIns="68575" bIns="34275" anchor="t" anchorCtr="0">
            <a:noAutofit/>
          </a:bodyPr>
          <a:lstStyle/>
          <a:p>
            <a:pPr defTabSz="342900">
              <a:buSzPts val="800"/>
              <a:defRPr/>
            </a:pPr>
            <a:endParaRPr sz="2300" b="1" kern="1200">
              <a:solidFill>
                <a:srgbClr val="3A3838"/>
              </a:solidFill>
              <a:latin typeface="Lato"/>
              <a:ea typeface="Lato"/>
              <a:cs typeface="Lato"/>
              <a:sym typeface="Lato"/>
            </a:endParaRPr>
          </a:p>
        </p:txBody>
      </p:sp>
      <p:sp>
        <p:nvSpPr>
          <p:cNvPr id="500" name="Google Shape;500;p54"/>
          <p:cNvSpPr txBox="1"/>
          <p:nvPr/>
        </p:nvSpPr>
        <p:spPr>
          <a:xfrm>
            <a:off x="820219" y="4488656"/>
            <a:ext cx="6888000" cy="501000"/>
          </a:xfrm>
          <a:prstGeom prst="rect">
            <a:avLst/>
          </a:prstGeom>
          <a:noFill/>
          <a:ln>
            <a:noFill/>
          </a:ln>
        </p:spPr>
        <p:txBody>
          <a:bodyPr spcFirstLastPara="1" wrap="square" lIns="68575" tIns="34275" rIns="68575" bIns="34275" anchor="t" anchorCtr="0">
            <a:noAutofit/>
          </a:bodyPr>
          <a:lstStyle/>
          <a:p>
            <a:pPr defTabSz="342900">
              <a:buSzPts val="800"/>
              <a:defRPr/>
            </a:pPr>
            <a:r>
              <a:rPr lang="sv" sz="2300" b="1" kern="1200">
                <a:solidFill>
                  <a:srgbClr val="3A3838"/>
                </a:solidFill>
                <a:latin typeface="Lato"/>
                <a:ea typeface="Lato"/>
                <a:cs typeface="Lato"/>
                <a:sym typeface="Lato"/>
              </a:rPr>
              <a:t>Advantages of Statistical Modelling</a:t>
            </a:r>
            <a:endParaRPr sz="2300" b="1" kern="1200">
              <a:solidFill>
                <a:srgbClr val="3A3838"/>
              </a:solidFill>
              <a:latin typeface="Lato"/>
              <a:ea typeface="Lato"/>
              <a:cs typeface="Lato"/>
              <a:sym typeface="Lato"/>
            </a:endParaRPr>
          </a:p>
          <a:p>
            <a:pPr defTabSz="342900">
              <a:buSzPts val="800"/>
              <a:defRPr/>
            </a:pPr>
            <a:endParaRPr sz="2300" b="1" kern="1200">
              <a:solidFill>
                <a:srgbClr val="3A3838"/>
              </a:solidFill>
              <a:latin typeface="Lato"/>
              <a:ea typeface="Lato"/>
              <a:cs typeface="Lato"/>
              <a:sym typeface="Lato"/>
            </a:endParaRPr>
          </a:p>
          <a:p>
            <a:pPr defTabSz="342900">
              <a:buSzPts val="800"/>
              <a:defRPr/>
            </a:pPr>
            <a:endParaRPr sz="2300" b="1" kern="1200">
              <a:solidFill>
                <a:srgbClr val="3A3838"/>
              </a:solidFill>
              <a:latin typeface="Lato"/>
              <a:ea typeface="Lato"/>
              <a:cs typeface="Lato"/>
              <a:sym typeface="Lato"/>
            </a:endParaRPr>
          </a:p>
        </p:txBody>
      </p:sp>
      <p:sp>
        <p:nvSpPr>
          <p:cNvPr id="502" name="Google Shape;502;p54"/>
          <p:cNvSpPr/>
          <p:nvPr/>
        </p:nvSpPr>
        <p:spPr>
          <a:xfrm>
            <a:off x="6844819" y="3706800"/>
            <a:ext cx="1726800" cy="711300"/>
          </a:xfrm>
          <a:prstGeom prst="roundRect">
            <a:avLst>
              <a:gd name="adj" fmla="val 16667"/>
            </a:avLst>
          </a:prstGeom>
          <a:solidFill>
            <a:srgbClr val="A13D34"/>
          </a:solidFill>
          <a:ln>
            <a:noFill/>
          </a:ln>
        </p:spPr>
        <p:txBody>
          <a:bodyPr spcFirstLastPara="1" wrap="square" lIns="68575" tIns="34275" rIns="68575" bIns="34275" anchor="ctr" anchorCtr="0">
            <a:noAutofit/>
          </a:bodyPr>
          <a:lstStyle/>
          <a:p>
            <a:pPr defTabSz="342900">
              <a:buClr>
                <a:srgbClr val="FFFFFF"/>
              </a:buClr>
              <a:buSzPts val="800"/>
              <a:defRPr/>
            </a:pPr>
            <a:r>
              <a:rPr lang="sv" sz="1388" kern="1200">
                <a:solidFill>
                  <a:srgbClr val="FFFFFF"/>
                </a:solidFill>
                <a:latin typeface="Lato"/>
                <a:ea typeface="Lato"/>
                <a:cs typeface="Lato"/>
                <a:sym typeface="Lato"/>
              </a:rPr>
              <a:t>Population distribution across sites</a:t>
            </a:r>
            <a:endParaRPr sz="1388" kern="1200">
              <a:solidFill>
                <a:srgbClr val="FFFFFF"/>
              </a:solidFill>
              <a:latin typeface="Lato"/>
              <a:ea typeface="Lato"/>
              <a:cs typeface="Lato"/>
              <a:sym typeface="Lato"/>
            </a:endParaRPr>
          </a:p>
        </p:txBody>
      </p:sp>
      <p:grpSp>
        <p:nvGrpSpPr>
          <p:cNvPr id="2" name="Group 1">
            <a:extLst>
              <a:ext uri="{FF2B5EF4-FFF2-40B4-BE49-F238E27FC236}">
                <a16:creationId xmlns:a16="http://schemas.microsoft.com/office/drawing/2014/main" id="{8BDF9244-713E-159F-A25A-D752040F15F9}"/>
              </a:ext>
            </a:extLst>
          </p:cNvPr>
          <p:cNvGrpSpPr/>
          <p:nvPr/>
        </p:nvGrpSpPr>
        <p:grpSpPr>
          <a:xfrm>
            <a:off x="76031" y="-33605"/>
            <a:ext cx="880443" cy="878757"/>
            <a:chOff x="9254099" y="3796931"/>
            <a:chExt cx="941974" cy="940170"/>
          </a:xfrm>
        </p:grpSpPr>
        <p:sp>
          <p:nvSpPr>
            <p:cNvPr id="3" name="Oval 46">
              <a:extLst>
                <a:ext uri="{FF2B5EF4-FFF2-40B4-BE49-F238E27FC236}">
                  <a16:creationId xmlns:a16="http://schemas.microsoft.com/office/drawing/2014/main" id="{4D6C7219-1464-9EAC-E408-1581F31DA4A1}"/>
                </a:ext>
              </a:extLst>
            </p:cNvPr>
            <p:cNvSpPr>
              <a:spLocks noChangeArrowheads="1"/>
            </p:cNvSpPr>
            <p:nvPr/>
          </p:nvSpPr>
          <p:spPr bwMode="auto">
            <a:xfrm>
              <a:off x="9254099" y="3796931"/>
              <a:ext cx="941974" cy="940170"/>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4" name="Oval 47">
              <a:extLst>
                <a:ext uri="{FF2B5EF4-FFF2-40B4-BE49-F238E27FC236}">
                  <a16:creationId xmlns:a16="http://schemas.microsoft.com/office/drawing/2014/main" id="{CCDF1361-C231-25F1-35D0-EFE6EB333DAD}"/>
                </a:ext>
              </a:extLst>
            </p:cNvPr>
            <p:cNvSpPr>
              <a:spLocks noChangeArrowheads="1"/>
            </p:cNvSpPr>
            <p:nvPr/>
          </p:nvSpPr>
          <p:spPr bwMode="auto">
            <a:xfrm>
              <a:off x="9308837" y="3850466"/>
              <a:ext cx="833701" cy="831295"/>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5" name="Oval 48">
              <a:extLst>
                <a:ext uri="{FF2B5EF4-FFF2-40B4-BE49-F238E27FC236}">
                  <a16:creationId xmlns:a16="http://schemas.microsoft.com/office/drawing/2014/main" id="{68466382-128C-BD1B-E343-26642E2C2513}"/>
                </a:ext>
              </a:extLst>
            </p:cNvPr>
            <p:cNvSpPr>
              <a:spLocks noChangeArrowheads="1"/>
            </p:cNvSpPr>
            <p:nvPr/>
          </p:nvSpPr>
          <p:spPr bwMode="auto">
            <a:xfrm>
              <a:off x="9362974" y="3905204"/>
              <a:ext cx="725428" cy="723022"/>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6" name="Oval 49">
              <a:extLst>
                <a:ext uri="{FF2B5EF4-FFF2-40B4-BE49-F238E27FC236}">
                  <a16:creationId xmlns:a16="http://schemas.microsoft.com/office/drawing/2014/main" id="{73360FA5-B3BE-9A55-9635-EC695B66018F}"/>
                </a:ext>
              </a:extLst>
            </p:cNvPr>
            <p:cNvSpPr>
              <a:spLocks noChangeArrowheads="1"/>
            </p:cNvSpPr>
            <p:nvPr/>
          </p:nvSpPr>
          <p:spPr bwMode="auto">
            <a:xfrm>
              <a:off x="9416508" y="3958739"/>
              <a:ext cx="617155" cy="61595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7" name="Oval 50">
              <a:extLst>
                <a:ext uri="{FF2B5EF4-FFF2-40B4-BE49-F238E27FC236}">
                  <a16:creationId xmlns:a16="http://schemas.microsoft.com/office/drawing/2014/main" id="{E48EEBFB-AFAB-6B19-F841-A3D191CE85FC}"/>
                </a:ext>
              </a:extLst>
            </p:cNvPr>
            <p:cNvSpPr>
              <a:spLocks noChangeArrowheads="1"/>
            </p:cNvSpPr>
            <p:nvPr/>
          </p:nvSpPr>
          <p:spPr bwMode="auto">
            <a:xfrm>
              <a:off x="9471848" y="4012875"/>
              <a:ext cx="507679" cy="508281"/>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8" name="Oval 51">
              <a:extLst>
                <a:ext uri="{FF2B5EF4-FFF2-40B4-BE49-F238E27FC236}">
                  <a16:creationId xmlns:a16="http://schemas.microsoft.com/office/drawing/2014/main" id="{C810CA75-4902-40E8-93D6-9C36DC4D5187}"/>
                </a:ext>
              </a:extLst>
            </p:cNvPr>
            <p:cNvSpPr>
              <a:spLocks noChangeArrowheads="1"/>
            </p:cNvSpPr>
            <p:nvPr/>
          </p:nvSpPr>
          <p:spPr bwMode="auto">
            <a:xfrm>
              <a:off x="9525383" y="4066410"/>
              <a:ext cx="400610" cy="399407"/>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9" name="Oval 52">
              <a:extLst>
                <a:ext uri="{FF2B5EF4-FFF2-40B4-BE49-F238E27FC236}">
                  <a16:creationId xmlns:a16="http://schemas.microsoft.com/office/drawing/2014/main" id="{093E932D-AF03-A35F-9E81-75B6831EB48D}"/>
                </a:ext>
              </a:extLst>
            </p:cNvPr>
            <p:cNvSpPr>
              <a:spLocks noChangeArrowheads="1"/>
            </p:cNvSpPr>
            <p:nvPr/>
          </p:nvSpPr>
          <p:spPr bwMode="auto">
            <a:xfrm>
              <a:off x="9579519" y="4121148"/>
              <a:ext cx="291134" cy="291134"/>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0" name="Oval 53">
              <a:extLst>
                <a:ext uri="{FF2B5EF4-FFF2-40B4-BE49-F238E27FC236}">
                  <a16:creationId xmlns:a16="http://schemas.microsoft.com/office/drawing/2014/main" id="{58905B10-A437-0580-9205-AEBBA82BB5AB}"/>
                </a:ext>
              </a:extLst>
            </p:cNvPr>
            <p:cNvSpPr>
              <a:spLocks noChangeArrowheads="1"/>
            </p:cNvSpPr>
            <p:nvPr/>
          </p:nvSpPr>
          <p:spPr bwMode="auto">
            <a:xfrm>
              <a:off x="9633054" y="4175284"/>
              <a:ext cx="184064" cy="183463"/>
            </a:xfrm>
            <a:prstGeom prst="ellipse">
              <a:avLst/>
            </a:prstGeom>
            <a:noFill/>
            <a:ln w="15875"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sp>
          <p:nvSpPr>
            <p:cNvPr id="11" name="Oval 54">
              <a:extLst>
                <a:ext uri="{FF2B5EF4-FFF2-40B4-BE49-F238E27FC236}">
                  <a16:creationId xmlns:a16="http://schemas.microsoft.com/office/drawing/2014/main" id="{50E2BC27-8A36-28B0-EBA9-4939F5A50979}"/>
                </a:ext>
              </a:extLst>
            </p:cNvPr>
            <p:cNvSpPr>
              <a:spLocks noChangeArrowheads="1"/>
            </p:cNvSpPr>
            <p:nvPr/>
          </p:nvSpPr>
          <p:spPr bwMode="auto">
            <a:xfrm>
              <a:off x="9688394" y="4228820"/>
              <a:ext cx="75190" cy="76393"/>
            </a:xfrm>
            <a:prstGeom prst="ellipse">
              <a:avLst/>
            </a:prstGeom>
            <a:noFill/>
            <a:ln w="19050" cap="rnd">
              <a:gradFill>
                <a:gsLst>
                  <a:gs pos="0">
                    <a:schemeClr val="accent1">
                      <a:lumMod val="5000"/>
                      <a:lumOff val="95000"/>
                      <a:alpha val="0"/>
                    </a:schemeClr>
                  </a:gs>
                  <a:gs pos="100000">
                    <a:srgbClr val="D2DAE8"/>
                  </a:gs>
                </a:gsLst>
                <a:lin ang="3000000" scaled="0"/>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dirty="0"/>
            </a:p>
          </p:txBody>
        </p:sp>
      </p:grpSp>
    </p:spTree>
    <p:extLst>
      <p:ext uri="{BB962C8B-B14F-4D97-AF65-F5344CB8AC3E}">
        <p14:creationId xmlns:p14="http://schemas.microsoft.com/office/powerpoint/2010/main" val="6140043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3.5|30.1|26.9|13.4|17.4|23.4|16.5|41.1"/>
</p:tagLst>
</file>

<file path=ppt/tags/tag2.xml><?xml version="1.0" encoding="utf-8"?>
<p:tagLst xmlns:a="http://schemas.openxmlformats.org/drawingml/2006/main" xmlns:r="http://schemas.openxmlformats.org/officeDocument/2006/relationships" xmlns:p="http://schemas.openxmlformats.org/presentationml/2006/main">
  <p:tag name="TIMING" val="|1.2|13.5|30.1|26.9|13.4|17.4|23.4|16.5|41.1"/>
</p:tagLst>
</file>

<file path=ppt/tags/tag3.xml><?xml version="1.0" encoding="utf-8"?>
<p:tagLst xmlns:a="http://schemas.openxmlformats.org/drawingml/2006/main" xmlns:r="http://schemas.openxmlformats.org/officeDocument/2006/relationships" xmlns:p="http://schemas.openxmlformats.org/presentationml/2006/main">
  <p:tag name="TIMING" val="|1.2|13.5|30.1|26.9|13.4|17.4|23.4|16.5|41.1"/>
</p:tagLst>
</file>

<file path=ppt/tags/tag4.xml><?xml version="1.0" encoding="utf-8"?>
<p:tagLst xmlns:a="http://schemas.openxmlformats.org/drawingml/2006/main" xmlns:r="http://schemas.openxmlformats.org/officeDocument/2006/relationships" xmlns:p="http://schemas.openxmlformats.org/presentationml/2006/main">
  <p:tag name="TIMING" val="|1.2|13.5|30.1|26.9|13.4|17.4|23.4|16.5|41.1"/>
</p:tagLst>
</file>

<file path=ppt/tags/tag5.xml><?xml version="1.0" encoding="utf-8"?>
<p:tagLst xmlns:a="http://schemas.openxmlformats.org/drawingml/2006/main" xmlns:r="http://schemas.openxmlformats.org/officeDocument/2006/relationships" xmlns:p="http://schemas.openxmlformats.org/presentationml/2006/main">
  <p:tag name="TIMING" val="|1.2|13.5|30.1|26.9|13.4|17.4|23.4|16.5|41.1"/>
</p:tagLst>
</file>

<file path=ppt/tags/tag6.xml><?xml version="1.0" encoding="utf-8"?>
<p:tagLst xmlns:a="http://schemas.openxmlformats.org/drawingml/2006/main" xmlns:r="http://schemas.openxmlformats.org/officeDocument/2006/relationships" xmlns:p="http://schemas.openxmlformats.org/presentationml/2006/main">
  <p:tag name="TIMING" val="|1.2|13.5|30.1|26.9|13.4|17.4|23.4|16.5|41.1"/>
</p:tagLst>
</file>

<file path=ppt/tags/tag7.xml><?xml version="1.0" encoding="utf-8"?>
<p:tagLst xmlns:a="http://schemas.openxmlformats.org/drawingml/2006/main" xmlns:r="http://schemas.openxmlformats.org/officeDocument/2006/relationships" xmlns:p="http://schemas.openxmlformats.org/presentationml/2006/main">
  <p:tag name="TIMING" val="|1.2|13.5|30.1|26.9|13.4|17.4|23.4|16.5|41.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lery">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TotalTime>
  <Words>7891</Words>
  <Application>Microsoft Office PowerPoint</Application>
  <PresentationFormat>On-screen Show (16:9)</PresentationFormat>
  <Paragraphs>2089</Paragraphs>
  <Slides>112</Slides>
  <Notes>88</Notes>
  <HiddenSlides>0</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1</vt:i4>
      </vt:variant>
      <vt:variant>
        <vt:lpstr>Slide Titles</vt:lpstr>
      </vt:variant>
      <vt:variant>
        <vt:i4>112</vt:i4>
      </vt:variant>
    </vt:vector>
  </HeadingPairs>
  <TitlesOfParts>
    <vt:vector size="133" baseType="lpstr">
      <vt:lpstr>Arial</vt:lpstr>
      <vt:lpstr>Rockwell</vt:lpstr>
      <vt:lpstr>Lato</vt:lpstr>
      <vt:lpstr>Arial Nova Light</vt:lpstr>
      <vt:lpstr>Gill Sans MT</vt:lpstr>
      <vt:lpstr>Roboto Black</vt:lpstr>
      <vt:lpstr>Source Sans Pro</vt:lpstr>
      <vt:lpstr>Lato Black</vt:lpstr>
      <vt:lpstr>Tahoma</vt:lpstr>
      <vt:lpstr>Times New Roman</vt:lpstr>
      <vt:lpstr>Courier New</vt:lpstr>
      <vt:lpstr>Calibri</vt:lpstr>
      <vt:lpstr>Avenir</vt:lpstr>
      <vt:lpstr>Roboto Light</vt:lpstr>
      <vt:lpstr>Raleway</vt:lpstr>
      <vt:lpstr>Wingdings</vt:lpstr>
      <vt:lpstr>Roboto</vt:lpstr>
      <vt:lpstr>Caveat</vt:lpstr>
      <vt:lpstr>Simple Light</vt:lpstr>
      <vt:lpstr>Gallery</vt:lpstr>
      <vt:lpstr>Bitmap Image</vt:lpstr>
      <vt:lpstr>PowerPoint Presentation</vt:lpstr>
      <vt:lpstr>PowerPoint Presentation</vt:lpstr>
      <vt:lpstr>What are the advantages of gridded population data? </vt:lpstr>
      <vt:lpstr>Introduction</vt:lpstr>
      <vt:lpstr>PowerPoint Presentation</vt:lpstr>
      <vt:lpstr>Overview of approaches for creating gridded population datasets </vt:lpstr>
      <vt:lpstr>PowerPoint Presentation</vt:lpstr>
      <vt:lpstr>PowerPoint Presentation</vt:lpstr>
      <vt:lpstr>PowerPoint Presentation</vt:lpstr>
      <vt:lpstr>PowerPoint Presentation</vt:lpstr>
      <vt:lpstr>PowerPoint Presentation</vt:lpstr>
      <vt:lpstr>Top-down: How can we go from aggregated counts to gridded surfaces?</vt:lpstr>
      <vt:lpstr>Modelling population distributions</vt:lpstr>
      <vt:lpstr>Areal weighting</vt:lpstr>
      <vt:lpstr>Modelling population distributions</vt:lpstr>
      <vt:lpstr>Dasymetric (single ancillary data layer)</vt:lpstr>
      <vt:lpstr>Modelling population distributions</vt:lpstr>
      <vt:lpstr>Census data disaggregation</vt:lpstr>
      <vt:lpstr>Why and when to use top-down?</vt:lpstr>
      <vt:lpstr>PowerPoint Presentation</vt:lpstr>
      <vt:lpstr>PowerPoint Presentation</vt:lpstr>
      <vt:lpstr>PowerPoint Presentation</vt:lpstr>
      <vt:lpstr>PowerPoint Presentation</vt:lpstr>
      <vt:lpstr>PowerPoint Presentation</vt:lpstr>
      <vt:lpstr>PowerPoint Presentation</vt:lpstr>
      <vt:lpstr>Gridded population datasets From EA level data to gridded estimates</vt:lpstr>
      <vt:lpstr>Top-down estimation </vt:lpstr>
      <vt:lpstr>Top-down estimation </vt:lpstr>
      <vt:lpstr>PowerPoint Presentation</vt:lpstr>
      <vt:lpstr>Deriving a weighting layer </vt:lpstr>
      <vt:lpstr>Examples of geospatial covariates </vt:lpstr>
      <vt:lpstr>Geospatial covariates </vt:lpstr>
      <vt:lpstr>PowerPoint Presentation</vt:lpstr>
      <vt:lpstr>PowerPoint Presentation</vt:lpstr>
      <vt:lpstr>PowerPoint Presentation</vt:lpstr>
      <vt:lpstr>PowerPoint Presentation</vt:lpstr>
      <vt:lpstr>PowerPoint Presentation</vt:lpstr>
      <vt:lpstr>PowerPoint Presentation</vt:lpstr>
      <vt:lpstr>Practical – creating a covariate to help define weightings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Deriving a weighting layer </vt:lpstr>
      <vt:lpstr>PowerPoint Presentation</vt:lpstr>
      <vt:lpstr>Input datasets</vt:lpstr>
      <vt:lpstr>Part 1</vt:lpstr>
      <vt:lpstr>Part 1</vt:lpstr>
      <vt:lpstr>Part 1</vt:lpstr>
      <vt:lpstr>Part 1</vt:lpstr>
      <vt:lpstr>Part 2</vt:lpstr>
      <vt:lpstr>Part 2</vt:lpstr>
      <vt:lpstr>Part 2</vt:lpstr>
      <vt:lpstr>Part 2</vt:lpstr>
      <vt:lpstr>Part 3</vt:lpstr>
      <vt:lpstr>Part 3</vt:lpstr>
      <vt:lpstr>Part 4</vt:lpstr>
      <vt:lpstr>Part 4</vt:lpstr>
      <vt:lpstr>Part 4</vt:lpstr>
      <vt:lpstr>Part 4</vt:lpstr>
      <vt:lpstr>Checking values</vt:lpstr>
      <vt:lpstr>Checking values</vt:lpstr>
      <vt:lpstr>Checking values</vt:lpstr>
      <vt:lpstr>Output dataset </vt:lpstr>
      <vt:lpstr>Output dataset </vt:lpstr>
      <vt:lpstr>2000-2020 age/sex structured subnational census/projections</vt:lpstr>
      <vt:lpstr> Geospatial library</vt:lpstr>
      <vt:lpstr>PopRF</vt:lpstr>
      <vt:lpstr>PowerPoint Presentation</vt:lpstr>
      <vt:lpstr>PowerPoint Presentation</vt:lpstr>
      <vt:lpstr>Top-down disaggregation of other demographic characteristics?</vt:lpstr>
      <vt:lpstr>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Predictors</vt:lpstr>
      <vt:lpstr>Poisson-Lognormal distribution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Hierarchical Framework</vt:lpstr>
      <vt:lpstr>PowerPoint Presentation</vt:lpstr>
      <vt:lpstr>PowerPoint Presentation</vt:lpstr>
      <vt:lpstr>Predicting age and sex proportions</vt:lpstr>
      <vt:lpstr>PowerPoint Presentation</vt:lpstr>
      <vt:lpstr>In-country institutions</vt:lpstr>
      <vt:lpstr>Some Use Case of Gridded Population</vt:lpstr>
      <vt:lpstr>Vaccine Coverage in Conflict Affected Zones</vt:lpstr>
      <vt:lpstr>Accessibility to maternal healthcare services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Nnanatu</dc:creator>
  <cp:lastModifiedBy>nnanatuchibuzor@gmail.com</cp:lastModifiedBy>
  <cp:revision>49</cp:revision>
  <dcterms:modified xsi:type="dcterms:W3CDTF">2023-02-06T16:10:37Z</dcterms:modified>
</cp:coreProperties>
</file>